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5" r:id="rId9"/>
    <p:sldId id="268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50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D7165-0FFA-4B8E-A621-FB5C04E4B9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A843566-5345-4391-8868-922E7F28AE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628CB3-CCA1-433B-84A3-FD67D45C8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8A7A7-0AA8-46B3-AFC2-973EC1AFDCCF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484C2E-C186-4522-AF97-B2F92DFAC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C43239-8DC3-4E13-9AD9-375E3D422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CCE5-DAF4-470F-B62D-E63C64E3D7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828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FA701D-32CF-4679-A65F-5F5D0DD9D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AA91EE-A5ED-46E6-B564-10D771E9AB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DDCDBA-DE4F-419A-B689-42C3929FC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8A7A7-0AA8-46B3-AFC2-973EC1AFDCCF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38FEBB-9A53-4328-96E0-21E21565E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C9C181-2348-4B7F-BFC2-70A1E45E2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CCE5-DAF4-470F-B62D-E63C64E3D7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43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7DB557A-91E7-48A9-AE6F-5582592C73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C924064-3AC2-415B-8000-6777377AC2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F1C957-0A23-4C8B-B804-5D4423651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8A7A7-0AA8-46B3-AFC2-973EC1AFDCCF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E8DEDF-1F78-4C9D-9C3E-E46049599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B41151-FD44-4021-B8C1-1E281F9D2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CCE5-DAF4-470F-B62D-E63C64E3D7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22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497858-FFD1-4EF9-8D23-AF96DF416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76B8C3-AD5E-4481-801F-88DF7E095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16DAA0-F8AC-4C43-8506-71EEF1C9C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8A7A7-0AA8-46B3-AFC2-973EC1AFDCCF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CBF986-6018-40F6-BC91-596AE010F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BD82CB-9098-4C69-8B62-E3B673721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CCE5-DAF4-470F-B62D-E63C64E3D7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678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A0BA49-D65C-492B-9586-9143701C8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D8652F7-35DF-4A90-84CA-321B402987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C446A8-6407-41A1-B6E5-ED5109973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8A7A7-0AA8-46B3-AFC2-973EC1AFDCCF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463E1F-E2B2-4A60-B56F-05A47D4FD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FC59E6-8C13-42DF-B536-1E1B74445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CCE5-DAF4-470F-B62D-E63C64E3D7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541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1A5ABC-8823-4A06-AFF2-D610F7E64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75882B-25DC-4CFF-B6AF-446F2D3E6E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BB13C3-8F5D-4CD0-9E82-E4444C8960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EFEF1F0-8151-4A5A-8A1A-A5466749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8A7A7-0AA8-46B3-AFC2-973EC1AFDCCF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793C59-48DC-49EC-9150-A26E4EF6F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485A52-E451-4FEA-B249-2FBE95F96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CCE5-DAF4-470F-B62D-E63C64E3D7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517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903DC8-F7AF-403E-ACB4-AC30E9B36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B72E69-B0A2-4632-B197-68EC48211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9E05DEE-EBAD-45B1-B64F-700972E06B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87CEF2E-6470-4793-A7FA-022B455A25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4C2EDB2-FBE2-4804-9316-22D261B2A4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40112E8-FCC8-479B-8E75-426F234E3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8A7A7-0AA8-46B3-AFC2-973EC1AFDCCF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0020EE8-C318-4F37-BBEA-CC4B99629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DDC5509-6008-4CDC-8E02-7C3296F01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CCE5-DAF4-470F-B62D-E63C64E3D7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683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1D5C88-4B61-46F9-AF6B-228611197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7BFBD49-A133-4022-A264-88B545A16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8A7A7-0AA8-46B3-AFC2-973EC1AFDCCF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3481DE2-E8E8-47CD-944E-EE460C1CD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FF057E1-3EAE-4078-8F7D-6AB14FD60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CCE5-DAF4-470F-B62D-E63C64E3D7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381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ED25BDE-0F74-4422-BD03-E0EA025A7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8A7A7-0AA8-46B3-AFC2-973EC1AFDCCF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C1A444A-5AFA-4918-9255-705C0C1E1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1583710-AC67-4E13-A68A-00F1A0FB8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CCE5-DAF4-470F-B62D-E63C64E3D7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386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67B803-B63B-456B-A190-2BE61F9A1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1EE042-8BF6-4772-AA69-AB3B2E878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3D13F42-478B-446F-8EE1-9BCE4BF005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B23C0C-223F-455D-BB92-34062FAB0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8A7A7-0AA8-46B3-AFC2-973EC1AFDCCF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F15578-3DAE-4D72-B43D-A052F7475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9B2B5F4-C912-40D7-94E2-3E88E2D3B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CCE5-DAF4-470F-B62D-E63C64E3D7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445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BF963B-22EB-4A6D-925F-3F93F0F0C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1DE07D2-2FBD-4889-B209-D75D42BDAD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9C266C0-C4C7-44C8-8624-23EF9BD53E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7310800-FED5-4A47-A1EF-C88228E4F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8A7A7-0AA8-46B3-AFC2-973EC1AFDCCF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9F9AEA3-639A-4F50-8859-F5190D66B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99DA14-BA2C-49CF-B94C-21B2FFF04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CCE5-DAF4-470F-B62D-E63C64E3D7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459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C8CF0E-048B-4C55-A295-EB0E2317F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36B70D2-4EB6-4B1B-AA6C-6F59EA2246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B327B4-ECC5-4222-80F9-BA7076E7C4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8A7A7-0AA8-46B3-AFC2-973EC1AFDCCF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92862C-8C3D-4DD2-8221-3BE6812467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B03FEC-AF3D-44C8-8D5A-A1B2CCCA99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0CCE5-DAF4-470F-B62D-E63C64E3D7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124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D1641-51E2-4175-80B6-19A58023EA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5450" y="1438275"/>
            <a:ext cx="9324975" cy="2849563"/>
          </a:xfrm>
        </p:spPr>
        <p:txBody>
          <a:bodyPr>
            <a:normAutofit fontScale="90000"/>
          </a:bodyPr>
          <a:lstStyle/>
          <a:p>
            <a:r>
              <a:rPr lang="ru-RU" dirty="0"/>
              <a:t>Проект по обществознанию</a:t>
            </a:r>
            <a:br>
              <a:rPr lang="ru-RU" dirty="0"/>
            </a:br>
            <a:r>
              <a:rPr lang="ru-RU" dirty="0"/>
              <a:t>на тему</a:t>
            </a:r>
            <a:br>
              <a:rPr lang="ru-RU" dirty="0"/>
            </a:br>
            <a:r>
              <a:rPr lang="ru-RU" u="sng" dirty="0"/>
              <a:t>Критерии готовности к профессиональной карьере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5955707-F42A-4F49-9E50-AA59A2A22B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19624" y="5391150"/>
            <a:ext cx="6848475" cy="857249"/>
          </a:xfrm>
        </p:spPr>
        <p:txBody>
          <a:bodyPr>
            <a:normAutofit fontScale="62500" lnSpcReduction="20000"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Выполнила: Лазарева Анастасия Николаевна, 9А класс.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Руководитель: Смирнова Эльза Николаевна 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015587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74B0F2-DDF7-48D5-8463-C77F53E7D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0" y="0"/>
            <a:ext cx="3932237" cy="1600200"/>
          </a:xfrm>
        </p:spPr>
        <p:txBody>
          <a:bodyPr/>
          <a:lstStyle/>
          <a:p>
            <a:pPr indent="269875">
              <a:lnSpc>
                <a:spcPct val="150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Типы профессий.</a:t>
            </a:r>
            <a:b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310DA1F-EC25-45D6-94FB-B3A30ACCE38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1" r="10631"/>
          <a:stretch>
            <a:fillRect/>
          </a:stretch>
        </p:blipFill>
        <p:spPr>
          <a:xfrm>
            <a:off x="2428876" y="1066800"/>
            <a:ext cx="5734050" cy="5561738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225A78C9-4F98-4671-ADF6-CC41CE680D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775" y="987425"/>
            <a:ext cx="5734050" cy="634365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4201992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939D30-1028-4509-A977-C2FFDAD41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839788" y="319406"/>
            <a:ext cx="10018712" cy="45719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63B0ED-725D-49B7-9EE6-B9599B5E8B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5637" y="908431"/>
            <a:ext cx="3160713" cy="823912"/>
          </a:xfrm>
        </p:spPr>
        <p:txBody>
          <a:bodyPr/>
          <a:lstStyle/>
          <a:p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Человек-человек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5E0165F1-4CEE-42E3-8D87-96DA5A6E73C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474501"/>
            <a:ext cx="5157787" cy="3453636"/>
          </a:xfr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6FDD7CA9-EA3D-4C63-948C-D414FDB66B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334250" y="908431"/>
            <a:ext cx="3638550" cy="823912"/>
          </a:xfrm>
        </p:spPr>
        <p:txBody>
          <a:bodyPr/>
          <a:lstStyle/>
          <a:p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Человек-природа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315FF85F-BF37-471C-861C-F67F8A32CB1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450" y="2648522"/>
            <a:ext cx="5183188" cy="3105593"/>
          </a:xfrm>
        </p:spPr>
      </p:pic>
    </p:spTree>
    <p:extLst>
      <p:ext uri="{BB962C8B-B14F-4D97-AF65-F5344CB8AC3E}">
        <p14:creationId xmlns:p14="http://schemas.microsoft.com/office/powerpoint/2010/main" val="76816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939D30-1028-4509-A977-C2FFDAD41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839788" y="319406"/>
            <a:ext cx="10018712" cy="45719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63B0ED-725D-49B7-9EE6-B9599B5E8B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5637" y="908431"/>
            <a:ext cx="3160713" cy="823912"/>
          </a:xfrm>
        </p:spPr>
        <p:txBody>
          <a:bodyPr/>
          <a:lstStyle/>
          <a:p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Человек-техника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FDD7CA9-EA3D-4C63-948C-D414FDB66B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334250" y="908431"/>
            <a:ext cx="3638550" cy="823912"/>
          </a:xfrm>
        </p:spPr>
        <p:txBody>
          <a:bodyPr/>
          <a:lstStyle/>
          <a:p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Человек-знак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CFD4DA02-2304-4B74-BE89-7AFE3A6378E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69" y="2632869"/>
            <a:ext cx="5145024" cy="3429000"/>
          </a:xfrm>
        </p:spPr>
      </p:pic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A5F925D0-6AE2-47AB-893F-46F9FFCE860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620793"/>
            <a:ext cx="5183188" cy="3453151"/>
          </a:xfrm>
        </p:spPr>
      </p:pic>
    </p:spTree>
    <p:extLst>
      <p:ext uri="{BB962C8B-B14F-4D97-AF65-F5344CB8AC3E}">
        <p14:creationId xmlns:p14="http://schemas.microsoft.com/office/powerpoint/2010/main" val="4174329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F0A6F1-B4B6-452A-8CB9-D1ED8DC36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9975" y="-384175"/>
            <a:ext cx="4581525" cy="160020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Человек – художественный образ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F80AAB-0913-41DF-B9B1-1C5514A7CC8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8" r="7838"/>
          <a:stretch>
            <a:fillRect/>
          </a:stretch>
        </p:blipFill>
        <p:spPr>
          <a:xfrm>
            <a:off x="2814638" y="1670050"/>
            <a:ext cx="6172200" cy="4873625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B56CF42B-7544-4A29-8D3C-D474464E4B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-1331912" y="2447925"/>
            <a:ext cx="3932237" cy="38115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5355511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08A03D-B3CE-4A1B-AE73-C83B47187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838200" y="71756"/>
            <a:ext cx="10515600" cy="45719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CE6F50-B12B-48EC-9476-23CEAA3646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7838" y="682625"/>
            <a:ext cx="5157787" cy="823912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C4B94F61-ABBB-4E87-AC60-9EEAEC13DB3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70566616"/>
              </p:ext>
            </p:extLst>
          </p:nvPr>
        </p:nvGraphicFramePr>
        <p:xfrm>
          <a:off x="247649" y="1641664"/>
          <a:ext cx="5387975" cy="4191479"/>
        </p:xfrm>
        <a:graphic>
          <a:graphicData uri="http://schemas.openxmlformats.org/drawingml/2006/table">
            <a:tbl>
              <a:tblPr firstRow="1" firstCol="1" bandRow="1"/>
              <a:tblGrid>
                <a:gridCol w="1453921">
                  <a:extLst>
                    <a:ext uri="{9D8B030D-6E8A-4147-A177-3AD203B41FA5}">
                      <a16:colId xmlns:a16="http://schemas.microsoft.com/office/drawing/2014/main" val="4017516698"/>
                    </a:ext>
                  </a:extLst>
                </a:gridCol>
                <a:gridCol w="888613">
                  <a:extLst>
                    <a:ext uri="{9D8B030D-6E8A-4147-A177-3AD203B41FA5}">
                      <a16:colId xmlns:a16="http://schemas.microsoft.com/office/drawing/2014/main" val="2320241538"/>
                    </a:ext>
                  </a:extLst>
                </a:gridCol>
                <a:gridCol w="576854">
                  <a:extLst>
                    <a:ext uri="{9D8B030D-6E8A-4147-A177-3AD203B41FA5}">
                      <a16:colId xmlns:a16="http://schemas.microsoft.com/office/drawing/2014/main" val="3108189962"/>
                    </a:ext>
                  </a:extLst>
                </a:gridCol>
                <a:gridCol w="1223949">
                  <a:extLst>
                    <a:ext uri="{9D8B030D-6E8A-4147-A177-3AD203B41FA5}">
                      <a16:colId xmlns:a16="http://schemas.microsoft.com/office/drawing/2014/main" val="284078630"/>
                    </a:ext>
                  </a:extLst>
                </a:gridCol>
                <a:gridCol w="1244638">
                  <a:extLst>
                    <a:ext uri="{9D8B030D-6E8A-4147-A177-3AD203B41FA5}">
                      <a16:colId xmlns:a16="http://schemas.microsoft.com/office/drawing/2014/main" val="2263750654"/>
                    </a:ext>
                  </a:extLst>
                </a:gridCol>
              </a:tblGrid>
              <a:tr h="2707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Профессия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0" marR="49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Интересы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0" marR="49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з/п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0" marR="49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График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0" marR="49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Актуальность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0" marR="49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6146686"/>
                  </a:ext>
                </a:extLst>
              </a:tr>
              <a:tr h="18441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Фотограф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0" marR="49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Мне нравится делать фото и обрабатывать их.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0" marR="49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среднем от 30 до 40 тысяч рублей.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0" marR="49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Ненормированный, зависит от заказов.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0" marR="49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Профессия актуальна, востребована.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0" marR="49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6112897"/>
                  </a:ext>
                </a:extLst>
              </a:tr>
              <a:tr h="2076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Визажист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0" marR="49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Создание различных креативных и красивых макияжей – одно из моих хобби.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0" marR="49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среднем 30.000 рублей.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0" marR="49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Ненормированный, зависит от заказов.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0" marR="49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Профессия актуальна, востребована.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0" marR="49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8402286"/>
                  </a:ext>
                </a:extLst>
              </a:tr>
            </a:tbl>
          </a:graphicData>
        </a:graphic>
      </p:graphicFrame>
      <p:sp>
        <p:nvSpPr>
          <p:cNvPr id="5" name="Текст 4">
            <a:extLst>
              <a:ext uri="{FF2B5EF4-FFF2-40B4-BE49-F238E27FC236}">
                <a16:creationId xmlns:a16="http://schemas.microsoft.com/office/drawing/2014/main" id="{745149E5-A82C-4D8B-B8CD-157403F36D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19801" y="682625"/>
            <a:ext cx="5183188" cy="823912"/>
          </a:xfrm>
        </p:spPr>
        <p:txBody>
          <a:bodyPr/>
          <a:lstStyle/>
          <a:p>
            <a:endParaRPr lang="ru-RU"/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9DE7BFDA-1004-4C5E-ACF6-55EB4160C34D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480771357"/>
              </p:ext>
            </p:extLst>
          </p:nvPr>
        </p:nvGraphicFramePr>
        <p:xfrm>
          <a:off x="6019801" y="1676401"/>
          <a:ext cx="5387975" cy="4156742"/>
        </p:xfrm>
        <a:graphic>
          <a:graphicData uri="http://schemas.openxmlformats.org/drawingml/2006/table">
            <a:tbl>
              <a:tblPr firstRow="1" firstCol="1" bandRow="1"/>
              <a:tblGrid>
                <a:gridCol w="1453921">
                  <a:extLst>
                    <a:ext uri="{9D8B030D-6E8A-4147-A177-3AD203B41FA5}">
                      <a16:colId xmlns:a16="http://schemas.microsoft.com/office/drawing/2014/main" val="678548962"/>
                    </a:ext>
                  </a:extLst>
                </a:gridCol>
                <a:gridCol w="888615">
                  <a:extLst>
                    <a:ext uri="{9D8B030D-6E8A-4147-A177-3AD203B41FA5}">
                      <a16:colId xmlns:a16="http://schemas.microsoft.com/office/drawing/2014/main" val="3779728427"/>
                    </a:ext>
                  </a:extLst>
                </a:gridCol>
                <a:gridCol w="576853">
                  <a:extLst>
                    <a:ext uri="{9D8B030D-6E8A-4147-A177-3AD203B41FA5}">
                      <a16:colId xmlns:a16="http://schemas.microsoft.com/office/drawing/2014/main" val="2540611447"/>
                    </a:ext>
                  </a:extLst>
                </a:gridCol>
                <a:gridCol w="1223949">
                  <a:extLst>
                    <a:ext uri="{9D8B030D-6E8A-4147-A177-3AD203B41FA5}">
                      <a16:colId xmlns:a16="http://schemas.microsoft.com/office/drawing/2014/main" val="825969895"/>
                    </a:ext>
                  </a:extLst>
                </a:gridCol>
                <a:gridCol w="1244637">
                  <a:extLst>
                    <a:ext uri="{9D8B030D-6E8A-4147-A177-3AD203B41FA5}">
                      <a16:colId xmlns:a16="http://schemas.microsoft.com/office/drawing/2014/main" val="2608714772"/>
                    </a:ext>
                  </a:extLst>
                </a:gridCol>
              </a:tblGrid>
              <a:tr h="16248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Модель/фотомодель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5" marR="49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 посещаю уроки в модельной школе, эта деятельность мне нравится.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5" marR="49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среднем 80.000 рублей.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5" marR="49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основном ненормированный, но бывает возможность назначить время самому.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5" marR="49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Профессия актуальна, востребована.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5" marR="49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5709741"/>
                  </a:ext>
                </a:extLst>
              </a:tr>
              <a:tr h="25318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Психолог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5" marR="49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Мне нравится помогать людям в их психологических вопросах, я в этом неплохо разбираюсь.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5" marR="49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среднем от 18.000 до 35.000 рублей.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5" marR="49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основном нормированный.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5" marR="49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Профессия актуальна, но не очень востребована.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5" marR="49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80994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5645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05804C-D292-492B-B498-506B407D3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3274" y="-313530"/>
            <a:ext cx="7535863" cy="1325563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добиться успеха в карьере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302428-589A-4D9C-9090-F8A6B3E11E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62E73E2-0386-4A5A-B254-98D5A4D948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7145" y="1141811"/>
            <a:ext cx="11534855" cy="823912"/>
          </a:xfrm>
        </p:spPr>
        <p:txBody>
          <a:bodyPr>
            <a:normAutofit/>
          </a:bodyPr>
          <a:lstStyle/>
          <a:p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 из самых важных правил каждой профессии.  Не практикуясь, нельзя добиться успеха!</a:t>
            </a:r>
          </a:p>
          <a:p>
            <a:endParaRPr lang="ru-RU" dirty="0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BEB83C62-11C0-46EB-97CA-591DFF0D07F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51" y="2300288"/>
            <a:ext cx="2934414" cy="4397801"/>
          </a:xfrm>
        </p:spPr>
      </p:pic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F20F30E3-8D42-4BDC-82C7-59D8965BD85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43" y="2300288"/>
            <a:ext cx="5961225" cy="3957637"/>
          </a:xfrm>
        </p:spPr>
      </p:pic>
    </p:spTree>
    <p:extLst>
      <p:ext uri="{BB962C8B-B14F-4D97-AF65-F5344CB8AC3E}">
        <p14:creationId xmlns:p14="http://schemas.microsoft.com/office/powerpoint/2010/main" val="12295942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51D0C6-0237-4AE9-BA10-F74A86D3B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513" y="-56356"/>
            <a:ext cx="10515600" cy="1325563"/>
          </a:xfrm>
        </p:spPr>
        <p:txBody>
          <a:bodyPr/>
          <a:lstStyle/>
          <a:p>
            <a:r>
              <a:rPr lang="ru-RU" sz="2400" b="1" dirty="0">
                <a:solidFill>
                  <a:prstClr val="black"/>
                </a:solidFill>
              </a:rPr>
              <a:t>Неудачи и провалы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FC146B-C6AA-4C5A-B021-900E6096FE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899497"/>
            <a:ext cx="9190037" cy="1325564"/>
          </a:xfrm>
        </p:spPr>
        <p:txBody>
          <a:bodyPr>
            <a:normAutofit/>
          </a:bodyPr>
          <a:lstStyle/>
          <a:p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любом деле у любого человека рано или поздно может возникнуть провал. Но провалы и неудачи – это совсем не повод останавливаться. Они нужны для того, чтобы люди учились на своих ошибках и делали себя ещё лучше.</a:t>
            </a:r>
          </a:p>
          <a:p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D78A538B-B6B4-4401-9598-249490DCE2B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628107"/>
            <a:ext cx="5157787" cy="3438524"/>
          </a:xfr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67D25C47-8076-4763-BC41-2404FBCBBB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8719" y="1813104"/>
            <a:ext cx="5183188" cy="82391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8AF330E0-1F2B-4E8F-8FAB-1057EA4E040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623959"/>
            <a:ext cx="5183188" cy="3446820"/>
          </a:xfrm>
        </p:spPr>
      </p:pic>
    </p:spTree>
    <p:extLst>
      <p:ext uri="{BB962C8B-B14F-4D97-AF65-F5344CB8AC3E}">
        <p14:creationId xmlns:p14="http://schemas.microsoft.com/office/powerpoint/2010/main" val="2141969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BC9B55-E46C-45B0-91D6-8E86E25E2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1C7CC93-C8FD-44C8-9435-3DEEF2F518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825" y="210741"/>
            <a:ext cx="8582025" cy="64365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4145432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242</Words>
  <Application>Microsoft Office PowerPoint</Application>
  <PresentationFormat>Широкоэкранный</PresentationFormat>
  <Paragraphs>38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Проект по обществознанию на тему Критерии готовности к профессиональной карьере</vt:lpstr>
      <vt:lpstr>Типы профессий. </vt:lpstr>
      <vt:lpstr>Презентация PowerPoint</vt:lpstr>
      <vt:lpstr>Презентация PowerPoint</vt:lpstr>
      <vt:lpstr>         Человек – художественный образ</vt:lpstr>
      <vt:lpstr>Презентация PowerPoint</vt:lpstr>
      <vt:lpstr>Как добиться успеха в карьере</vt:lpstr>
      <vt:lpstr>Неудачи и провалы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по обществознанию на тему Критерии готовности к профессиональной карьере</dc:title>
  <dc:creator>Пользователь</dc:creator>
  <cp:lastModifiedBy>Пользователь</cp:lastModifiedBy>
  <cp:revision>7</cp:revision>
  <dcterms:created xsi:type="dcterms:W3CDTF">2021-04-01T15:20:39Z</dcterms:created>
  <dcterms:modified xsi:type="dcterms:W3CDTF">2021-04-01T17:08:55Z</dcterms:modified>
</cp:coreProperties>
</file>