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2" r:id="rId2"/>
    <p:sldId id="284" r:id="rId3"/>
    <p:sldId id="290" r:id="rId4"/>
    <p:sldId id="291" r:id="rId5"/>
    <p:sldId id="292" r:id="rId6"/>
    <p:sldId id="293" r:id="rId7"/>
    <p:sldId id="294" r:id="rId8"/>
    <p:sldId id="28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421C-91A7-42F4-8DD0-E1503AEACE1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826C-F936-4E7E-9B48-528FC7646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30"/>
            <a:ext cx="6270171" cy="3918856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199" y="4572000"/>
            <a:ext cx="6270171" cy="1648682"/>
          </a:xfrm>
        </p:spPr>
        <p:txBody>
          <a:bodyPr anchor="ctr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Челябинск,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80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93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1415143"/>
            <a:ext cx="11114313" cy="3483428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943" y="5050971"/>
            <a:ext cx="11114313" cy="1038679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261256"/>
            <a:ext cx="9720943" cy="103414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1629" y="1474787"/>
            <a:ext cx="5508171" cy="470217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74787"/>
            <a:ext cx="5519056" cy="470217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71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50372"/>
            <a:ext cx="9710056" cy="104593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34886"/>
            <a:ext cx="6172200" cy="46699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79771" y="1534886"/>
            <a:ext cx="4811485" cy="46699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6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29"/>
            <a:ext cx="6270171" cy="5693227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45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743" y="1469571"/>
            <a:ext cx="11190513" cy="470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0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703D75F-3C8C-4373-9499-703616C11FA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4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 судебных расходов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612" y="4564422"/>
            <a:ext cx="6270171" cy="1648682"/>
          </a:xfrm>
        </p:spPr>
        <p:txBody>
          <a:bodyPr/>
          <a:lstStyle/>
          <a:p>
            <a:r>
              <a:rPr lang="ru-RU" dirty="0" smtClean="0"/>
              <a:t>Подготовил</a:t>
            </a:r>
            <a:r>
              <a:rPr lang="ru-RU" dirty="0"/>
              <a:t>а</a:t>
            </a:r>
            <a:r>
              <a:rPr lang="ru-RU" dirty="0" smtClean="0"/>
              <a:t> студентка</a:t>
            </a:r>
            <a:r>
              <a:rPr lang="en-US" dirty="0" smtClean="0"/>
              <a:t> </a:t>
            </a:r>
            <a:r>
              <a:rPr lang="en-US" dirty="0" smtClean="0"/>
              <a:t>III </a:t>
            </a:r>
            <a:r>
              <a:rPr lang="ru-RU" dirty="0" smtClean="0"/>
              <a:t>курса гр. Ю-368</a:t>
            </a:r>
          </a:p>
          <a:p>
            <a:r>
              <a:rPr lang="ru-RU" dirty="0" smtClean="0"/>
              <a:t>Грязнова Екатерина Валерьевна</a:t>
            </a:r>
            <a:endParaRPr lang="ru-RU" dirty="0" smtClean="0"/>
          </a:p>
          <a:p>
            <a:r>
              <a:rPr lang="ru-RU" dirty="0" smtClean="0"/>
              <a:t>Преподаватель: Устинова Галина Ивановна </a:t>
            </a:r>
            <a:endParaRPr lang="ru-RU" dirty="0"/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1524000" y="6423240"/>
            <a:ext cx="9144000" cy="36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Уренгой, 2021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"Гражданский процессуальный кодекс Российской Федерации" от 14.11.2002 N 138-ФЗ (ред. от 30.12.2021) (с изм. и доп., вступ. в силу с 01.02.2022)</a:t>
            </a:r>
          </a:p>
          <a:p>
            <a:r>
              <a:rPr lang="ru-RU" dirty="0"/>
              <a:t>ГПК РФ Статья 88. Судебные </a:t>
            </a:r>
            <a:r>
              <a:rPr lang="ru-RU" dirty="0" smtClean="0"/>
              <a:t>расходы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Судебные </a:t>
            </a:r>
            <a:r>
              <a:rPr lang="ru-RU" dirty="0"/>
              <a:t>расходы состоят из государственной пошлины и издержек, связанных с рассмотрением дела</a:t>
            </a:r>
            <a:r>
              <a:rPr lang="ru-RU" dirty="0" smtClean="0"/>
              <a:t>.  </a:t>
            </a:r>
            <a:r>
              <a:rPr lang="ru-RU" i="1" u="sng" dirty="0" smtClean="0"/>
              <a:t>(Что и является составом суд. расходов)</a:t>
            </a:r>
            <a:endParaRPr lang="ru-RU" i="1" u="sng" dirty="0"/>
          </a:p>
          <a:p>
            <a:r>
              <a:rPr lang="ru-RU" dirty="0"/>
              <a:t>2. Размер и порядок уплаты государственной пошлины устанавливаются федеральными законами о налогах и сборах.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Понятие судебных расходов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u="sng" dirty="0"/>
              <a:t>Судебные расходы представляют собой</a:t>
            </a:r>
            <a:r>
              <a:rPr lang="ru-RU" sz="2400" dirty="0"/>
              <a:t> затраты, которые несут </a:t>
            </a:r>
            <a:r>
              <a:rPr lang="ru-RU" sz="2400" dirty="0" smtClean="0"/>
              <a:t>лица, участвующие </a:t>
            </a:r>
            <a:r>
              <a:rPr lang="ru-RU" sz="2400" dirty="0"/>
              <a:t>в деле, по поводу и в связи с рассмотрением и разрешением дел </a:t>
            </a:r>
            <a:r>
              <a:rPr lang="ru-RU" sz="2400" dirty="0" smtClean="0"/>
              <a:t>в арбитражном </a:t>
            </a:r>
            <a:r>
              <a:rPr lang="ru-RU" sz="2400" dirty="0"/>
              <a:t>суде.</a:t>
            </a:r>
          </a:p>
          <a:p>
            <a:r>
              <a:rPr lang="ru-RU" sz="2400" dirty="0"/>
              <a:t>Возложение судебных расходов на стороны в арбитражном процессе </a:t>
            </a:r>
            <a:r>
              <a:rPr lang="ru-RU" sz="2400" dirty="0" smtClean="0"/>
              <a:t>преследует две </a:t>
            </a:r>
            <a:r>
              <a:rPr lang="ru-RU" sz="2400" dirty="0"/>
              <a:t>цели:</a:t>
            </a:r>
          </a:p>
          <a:p>
            <a:r>
              <a:rPr lang="ru-RU" sz="2400" dirty="0"/>
              <a:t>1) возместить затраты, которое несет российское государство в связи </a:t>
            </a:r>
            <a:r>
              <a:rPr lang="ru-RU" sz="2400" dirty="0" smtClean="0"/>
              <a:t>с осуществлением </a:t>
            </a:r>
            <a:r>
              <a:rPr lang="ru-RU" sz="2400" dirty="0"/>
              <a:t>правосудия арбитражными судами;</a:t>
            </a:r>
          </a:p>
          <a:p>
            <a:r>
              <a:rPr lang="ru-RU" sz="2400" dirty="0"/>
              <a:t>2) предупредить необоснованные обращения за судебной </a:t>
            </a:r>
            <a:r>
              <a:rPr lang="ru-RU" sz="2400" dirty="0" smtClean="0"/>
              <a:t>защитой (сутяжничество</a:t>
            </a:r>
            <a:r>
              <a:rPr lang="ru-RU" sz="2400" dirty="0"/>
              <a:t>) и необоснованные уклонения от </a:t>
            </a:r>
            <a:r>
              <a:rPr lang="ru-RU" sz="2400" dirty="0" smtClean="0"/>
              <a:t>выполнения </a:t>
            </a:r>
            <a:r>
              <a:rPr lang="ru-RU" sz="2400" dirty="0" err="1" smtClean="0"/>
              <a:t>гражданскоправовых</a:t>
            </a:r>
            <a:r>
              <a:rPr lang="ru-RU" sz="2400" dirty="0" smtClean="0"/>
              <a:t> </a:t>
            </a:r>
            <a:r>
              <a:rPr lang="ru-RU" sz="2400" dirty="0"/>
              <a:t>и т.п. обязанностей.</a:t>
            </a:r>
          </a:p>
          <a:p>
            <a:r>
              <a:rPr lang="ru-RU" sz="2400" dirty="0"/>
              <a:t>При выполнении первой задачи речь идет о </a:t>
            </a:r>
            <a:r>
              <a:rPr lang="ru-RU" sz="2400" dirty="0" smtClean="0"/>
              <a:t>компенсационной(восстановительной</a:t>
            </a:r>
            <a:r>
              <a:rPr lang="ru-RU" sz="2400" dirty="0"/>
              <a:t>) функции процессуального института судебных расходов, </a:t>
            </a:r>
            <a:r>
              <a:rPr lang="ru-RU" sz="2400" dirty="0" smtClean="0"/>
              <a:t>а при достижении второй цели проявляется его превентивная (предупредительная</a:t>
            </a:r>
            <a:r>
              <a:rPr lang="ru-RU" sz="2400" dirty="0"/>
              <a:t>) </a:t>
            </a:r>
            <a:r>
              <a:rPr lang="ru-RU" sz="2400" dirty="0" smtClean="0"/>
              <a:t>функция.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1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 суд. расходов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Судебные расходы состоят из </a:t>
            </a:r>
            <a:r>
              <a:rPr lang="ru-RU" b="1" u="sng" dirty="0"/>
              <a:t>государственной пошлины </a:t>
            </a:r>
            <a:r>
              <a:rPr lang="ru-RU" dirty="0"/>
              <a:t>и </a:t>
            </a:r>
            <a:r>
              <a:rPr lang="ru-RU" b="1" u="sng" dirty="0"/>
              <a:t>судебных </a:t>
            </a:r>
            <a:r>
              <a:rPr lang="ru-RU" b="1" u="sng" dirty="0" smtClean="0"/>
              <a:t>издержек</a:t>
            </a:r>
            <a:r>
              <a:rPr lang="ru-RU" dirty="0"/>
              <a:t>, связанных с рассмотрением дела арбитражным судом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u="sng" dirty="0"/>
              <a:t>Под государственной пошлиной понимается </a:t>
            </a:r>
            <a:r>
              <a:rPr lang="ru-RU" dirty="0"/>
              <a:t>установленный</a:t>
            </a:r>
          </a:p>
          <a:p>
            <a:r>
              <a:rPr lang="ru-RU" dirty="0"/>
              <a:t>законом обязательный и действующий на всей территории</a:t>
            </a:r>
          </a:p>
          <a:p>
            <a:r>
              <a:rPr lang="ru-RU" dirty="0"/>
              <a:t>Российской Федерации платеж, взимаемый за совершение</a:t>
            </a:r>
          </a:p>
          <a:p>
            <a:r>
              <a:rPr lang="ru-RU" dirty="0"/>
              <a:t>юридически значимых действий (например, принятие искового</a:t>
            </a:r>
          </a:p>
          <a:p>
            <a:r>
              <a:rPr lang="ru-RU" dirty="0"/>
              <a:t>заявления, апелляционной, кассационной, надзорной жалоб) либо</a:t>
            </a:r>
          </a:p>
          <a:p>
            <a:r>
              <a:rPr lang="ru-RU" dirty="0"/>
              <a:t>выдачу документов. Размер и порядок оплаты государственной</a:t>
            </a:r>
          </a:p>
          <a:p>
            <a:r>
              <a:rPr lang="ru-RU" dirty="0"/>
              <a:t>пошлины регулируется ч. 2 НК </a:t>
            </a:r>
            <a:r>
              <a:rPr lang="ru-RU" dirty="0" smtClean="0"/>
              <a:t>РФ (Налоговый кодекс РФ).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1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/>
              <a:t>Виды государственной пошлины:</a:t>
            </a:r>
          </a:p>
          <a:p>
            <a:r>
              <a:rPr lang="ru-RU" dirty="0"/>
              <a:t>1) пропорциональная — взыскивается с исковых заявлений </a:t>
            </a:r>
            <a:r>
              <a:rPr lang="ru-RU" dirty="0" smtClean="0"/>
              <a:t>и жалоб </a:t>
            </a:r>
            <a:r>
              <a:rPr lang="ru-RU" dirty="0"/>
              <a:t>на решения суда по делам имущественного характера </a:t>
            </a:r>
            <a:r>
              <a:rPr lang="ru-RU" dirty="0" smtClean="0"/>
              <a:t>и зависит </a:t>
            </a:r>
            <a:r>
              <a:rPr lang="ru-RU" dirty="0"/>
              <a:t>от цены иска;</a:t>
            </a:r>
          </a:p>
          <a:p>
            <a:r>
              <a:rPr lang="ru-RU" dirty="0"/>
              <a:t>2) фиксированная, которая определяется в зависимости </a:t>
            </a:r>
            <a:r>
              <a:rPr lang="ru-RU" dirty="0" smtClean="0"/>
              <a:t>от категории </a:t>
            </a:r>
            <a:r>
              <a:rPr lang="ru-RU" dirty="0"/>
              <a:t>или сущности требования, подлежащего </a:t>
            </a:r>
            <a:r>
              <a:rPr lang="ru-RU" dirty="0" smtClean="0"/>
              <a:t>оплате государственной </a:t>
            </a:r>
            <a:r>
              <a:rPr lang="ru-RU" dirty="0"/>
              <a:t>пошлиной в </a:t>
            </a:r>
            <a:r>
              <a:rPr lang="ru-RU" dirty="0" smtClean="0"/>
              <a:t>размере, установленном </a:t>
            </a:r>
            <a:r>
              <a:rPr lang="ru-RU" dirty="0"/>
              <a:t>законом.</a:t>
            </a:r>
          </a:p>
          <a:p>
            <a:r>
              <a:rPr lang="ru-RU" dirty="0"/>
              <a:t>3)смешанная – </a:t>
            </a:r>
            <a:r>
              <a:rPr lang="ru-RU" dirty="0" smtClean="0"/>
              <a:t>сочетает фиксированную пошлины.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4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Судебные издержки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b="1" u="sng" dirty="0"/>
              <a:t>К судебным издержкам</a:t>
            </a:r>
            <a:r>
              <a:rPr lang="ru-RU" dirty="0"/>
              <a:t>, связанным с рассмотрением дела </a:t>
            </a:r>
            <a:r>
              <a:rPr lang="ru-RU" dirty="0" smtClean="0"/>
              <a:t>в арбитражном </a:t>
            </a:r>
            <a:r>
              <a:rPr lang="ru-RU" dirty="0"/>
              <a:t>суде, относятся денежные суммы, </a:t>
            </a:r>
            <a:r>
              <a:rPr lang="ru-RU" dirty="0" smtClean="0"/>
              <a:t>подлежащие выплате экспертам, специалистам</a:t>
            </a:r>
            <a:r>
              <a:rPr lang="ru-RU" dirty="0"/>
              <a:t>, свидетелям, </a:t>
            </a:r>
            <a:r>
              <a:rPr lang="ru-RU" dirty="0" smtClean="0"/>
              <a:t>переводчикам, расходы</a:t>
            </a:r>
            <a:r>
              <a:rPr lang="ru-RU" dirty="0"/>
              <a:t>, связанные с проведением осмотра доказательств </a:t>
            </a:r>
            <a:r>
              <a:rPr lang="ru-RU" dirty="0" smtClean="0"/>
              <a:t>на месте</a:t>
            </a:r>
            <a:r>
              <a:rPr lang="ru-RU" dirty="0"/>
              <a:t>, расходы на оплату услуг адвокатов и иных </a:t>
            </a:r>
            <a:r>
              <a:rPr lang="ru-RU" dirty="0" smtClean="0"/>
              <a:t>лиц, оказывающих </a:t>
            </a:r>
            <a:r>
              <a:rPr lang="ru-RU" dirty="0"/>
              <a:t>юридическую помощь (представителей), </a:t>
            </a:r>
            <a:r>
              <a:rPr lang="ru-RU" dirty="0" smtClean="0"/>
              <a:t>расходы юридического </a:t>
            </a:r>
            <a:r>
              <a:rPr lang="ru-RU" dirty="0"/>
              <a:t>лица на уведомление о корпоративном споре </a:t>
            </a:r>
            <a:r>
              <a:rPr lang="ru-RU" dirty="0" smtClean="0"/>
              <a:t>в случае</a:t>
            </a:r>
            <a:r>
              <a:rPr lang="ru-RU" dirty="0"/>
              <a:t>, если федеральным законом предусмотрена </a:t>
            </a:r>
            <a:r>
              <a:rPr lang="ru-RU" dirty="0" smtClean="0"/>
              <a:t>обязанность такого </a:t>
            </a:r>
            <a:r>
              <a:rPr lang="ru-RU" dirty="0"/>
              <a:t>уведомления, и другие расходы, понесенные </a:t>
            </a:r>
            <a:r>
              <a:rPr lang="ru-RU" dirty="0" smtClean="0"/>
              <a:t>лицами, участвующими </a:t>
            </a:r>
            <a:r>
              <a:rPr lang="ru-RU" dirty="0"/>
              <a:t>в деле, в связи с </a:t>
            </a:r>
            <a:r>
              <a:rPr lang="ru-RU" dirty="0" smtClean="0"/>
              <a:t>рассмотрением дела в арбитражном </a:t>
            </a:r>
            <a:r>
              <a:rPr lang="ru-RU" dirty="0"/>
              <a:t>суде.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34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Внесение сторонами денежных сумм, необходимых для оплаты судебных </a:t>
            </a:r>
            <a:r>
              <a:rPr lang="ru-RU" sz="3600" dirty="0" smtClean="0"/>
              <a:t>издержек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Денежные </a:t>
            </a:r>
            <a:r>
              <a:rPr lang="ru-RU" sz="2400" dirty="0"/>
              <a:t>суммы, подлежащие выплате экспертам и </a:t>
            </a:r>
            <a:r>
              <a:rPr lang="ru-RU" sz="2400" dirty="0" smtClean="0"/>
              <a:t>свидетелям, вносятся </a:t>
            </a:r>
            <a:r>
              <a:rPr lang="ru-RU" sz="2400" dirty="0"/>
              <a:t>на депозитный счет арбитражного суда лицом, </a:t>
            </a:r>
            <a:r>
              <a:rPr lang="ru-RU" sz="2400" dirty="0" smtClean="0"/>
              <a:t>заявившим соответствующее </a:t>
            </a:r>
            <a:r>
              <a:rPr lang="ru-RU" sz="2400" dirty="0"/>
              <a:t>ходатайство, в срок, установленный </a:t>
            </a:r>
            <a:r>
              <a:rPr lang="ru-RU" sz="2400" dirty="0" smtClean="0"/>
              <a:t>арбитражным судом</a:t>
            </a:r>
            <a:r>
              <a:rPr lang="ru-RU" sz="2400" dirty="0"/>
              <a:t>. Если указанное ходатайство заявлено обеими </a:t>
            </a:r>
            <a:r>
              <a:rPr lang="ru-RU" sz="2400" dirty="0" smtClean="0"/>
              <a:t>сторонами, требуемые </a:t>
            </a:r>
            <a:r>
              <a:rPr lang="ru-RU" sz="2400" dirty="0"/>
              <a:t>денежные суммы вносятся сторонами на депозитный </a:t>
            </a:r>
            <a:r>
              <a:rPr lang="ru-RU" sz="2400" dirty="0" smtClean="0"/>
              <a:t>счет арбитражного </a:t>
            </a:r>
            <a:r>
              <a:rPr lang="ru-RU" sz="2400" dirty="0"/>
              <a:t>суда в равных частях.</a:t>
            </a:r>
          </a:p>
          <a:p>
            <a:r>
              <a:rPr lang="ru-RU" sz="2400" dirty="0"/>
              <a:t>В случае, если в установленный арбитражным судом срок </a:t>
            </a:r>
            <a:r>
              <a:rPr lang="ru-RU" sz="2400" dirty="0" smtClean="0"/>
              <a:t>на депозитный </a:t>
            </a:r>
            <a:r>
              <a:rPr lang="ru-RU" sz="2400" dirty="0"/>
              <a:t>счет арбитражного суда не были внесены </a:t>
            </a:r>
            <a:r>
              <a:rPr lang="ru-RU" sz="2400" dirty="0" smtClean="0"/>
              <a:t>денежные суммы</a:t>
            </a:r>
            <a:r>
              <a:rPr lang="ru-RU" sz="2400" dirty="0"/>
              <a:t>, подлежащие выплате экспертам и свидетелям, </a:t>
            </a:r>
            <a:r>
              <a:rPr lang="ru-RU" sz="2400" dirty="0" smtClean="0"/>
              <a:t>арбитражный суд </a:t>
            </a:r>
            <a:r>
              <a:rPr lang="ru-RU" sz="2400" dirty="0"/>
              <a:t>вправе отклонить ходатайство о назначении экспертизы и </a:t>
            </a:r>
            <a:r>
              <a:rPr lang="ru-RU" sz="2400" dirty="0" smtClean="0"/>
              <a:t>вызове свидетелей</a:t>
            </a:r>
            <a:r>
              <a:rPr lang="ru-RU" sz="2400" dirty="0"/>
              <a:t>, если дело может быть рассмотрено и решение принято </a:t>
            </a:r>
            <a:r>
              <a:rPr lang="ru-RU" sz="2400" dirty="0" smtClean="0"/>
              <a:t>на основании </a:t>
            </a:r>
            <a:r>
              <a:rPr lang="ru-RU" sz="2400" dirty="0"/>
              <a:t>других представленных сторонами доказательств.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3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656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561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Состав судебных расходов</vt:lpstr>
      <vt:lpstr>Нормативно-правовая база</vt:lpstr>
      <vt:lpstr>Понятие судебных расходов</vt:lpstr>
      <vt:lpstr>Состав суд. расходов</vt:lpstr>
      <vt:lpstr>Презентация PowerPoint</vt:lpstr>
      <vt:lpstr>Судебные издержки</vt:lpstr>
      <vt:lpstr>Внесение сторонами денежных сумм, необходимых для оплаты судебных издержек</vt:lpstr>
      <vt:lpstr>Спасибо за внимание!</vt:lpstr>
    </vt:vector>
  </TitlesOfParts>
  <Company>inueco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Владиславовна Гриценко</dc:creator>
  <cp:lastModifiedBy>admin</cp:lastModifiedBy>
  <cp:revision>31</cp:revision>
  <dcterms:created xsi:type="dcterms:W3CDTF">2021-01-21T04:43:00Z</dcterms:created>
  <dcterms:modified xsi:type="dcterms:W3CDTF">2022-03-14T17:29:04Z</dcterms:modified>
</cp:coreProperties>
</file>