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107504"/>
            <a:ext cx="9144000" cy="5013176"/>
          </a:xfrm>
        </p:spPr>
        <p:txBody>
          <a:bodyPr/>
          <a:lstStyle/>
          <a:p>
            <a:r>
              <a:rPr lang="ru-RU" dirty="0" smtClean="0"/>
              <a:t>Иррациональные числа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797152"/>
            <a:ext cx="64008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 проекта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Команивский</a:t>
            </a:r>
            <a:r>
              <a:rPr lang="ru-RU" smtClean="0">
                <a:solidFill>
                  <a:schemeClr val="tx1"/>
                </a:solidFill>
              </a:rPr>
              <a:t> Богдан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69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иррациональные числа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</a:rPr>
              <a:t>Иррациональное </a:t>
            </a:r>
            <a:r>
              <a:rPr lang="ru-RU" dirty="0">
                <a:solidFill>
                  <a:schemeClr val="tx1"/>
                </a:solidFill>
              </a:rPr>
              <a:t>число - это число, не являющееся рациональным, то есть такое, которое нельзя представить в виде отношения двух целых чисел.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099" y="298775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Примеры.</a:t>
            </a:r>
            <a:br>
              <a:rPr lang="ru-RU" dirty="0" smtClean="0"/>
            </a:br>
            <a:r>
              <a:rPr lang="ru-RU" dirty="0"/>
              <a:t>3,33333333</a:t>
            </a:r>
            <a:r>
              <a:rPr lang="ru-RU" dirty="0" smtClean="0"/>
              <a:t>....                   </a:t>
            </a:r>
            <a:r>
              <a:rPr lang="ru-RU" u="sng" dirty="0" smtClean="0"/>
              <a:t>√</a:t>
            </a:r>
            <a:r>
              <a:rPr lang="ru-RU" u="sng" dirty="0"/>
              <a:t>2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                                 </a:t>
            </a:r>
            <a:r>
              <a:rPr lang="ru-RU" u="sng" dirty="0" smtClean="0"/>
              <a:t>√</a:t>
            </a:r>
            <a:r>
              <a:rPr lang="ru-RU" dirty="0" smtClean="0"/>
              <a:t>7          1/</a:t>
            </a:r>
            <a:r>
              <a:rPr lang="el-GR" u="sng" dirty="0" smtClean="0"/>
              <a:t>π</a:t>
            </a:r>
            <a:r>
              <a:rPr lang="ru-RU" dirty="0" smtClean="0"/>
              <a:t>                        </a:t>
            </a:r>
            <a:br>
              <a:rPr lang="ru-RU" dirty="0" smtClean="0"/>
            </a:br>
            <a:r>
              <a:rPr lang="ru-RU" dirty="0" smtClean="0"/>
              <a:t>      </a:t>
            </a:r>
            <a:r>
              <a:rPr lang="el-GR" u="sng" dirty="0" smtClean="0"/>
              <a:t>π</a:t>
            </a:r>
            <a:r>
              <a:rPr lang="ru-RU" dirty="0" smtClean="0"/>
              <a:t>                                                 </a:t>
            </a:r>
            <a:r>
              <a:rPr lang="en-US" i="1" dirty="0" smtClean="0"/>
              <a:t>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8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600200"/>
          </a:xfrm>
        </p:spPr>
        <p:txBody>
          <a:bodyPr/>
          <a:lstStyle/>
          <a:p>
            <a:r>
              <a:rPr lang="ru-RU" dirty="0" smtClean="0"/>
              <a:t>История иррациональных чисел.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00608" y="1484784"/>
            <a:ext cx="586408" cy="24462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r>
              <a:rPr lang="ru-RU" sz="100" dirty="0" err="1" smtClean="0"/>
              <a:t>смч</a:t>
            </a:r>
            <a:endParaRPr lang="ru-RU" sz="1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5040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ru-RU" sz="1400" dirty="0" smtClean="0"/>
              <a:t>Иррациональные </a:t>
            </a:r>
            <a:r>
              <a:rPr lang="ru-RU" sz="1400" dirty="0"/>
              <a:t>числа </a:t>
            </a:r>
            <a:r>
              <a:rPr lang="ru-RU" sz="1400" dirty="0" smtClean="0"/>
              <a:t>были </a:t>
            </a:r>
            <a:r>
              <a:rPr lang="ru-RU" sz="1400" dirty="0"/>
              <a:t>открыты в пифагорейской школе при </a:t>
            </a:r>
            <a:r>
              <a:rPr lang="ru-RU" sz="1400" dirty="0" smtClean="0"/>
              <a:t>попытке </a:t>
            </a:r>
            <a:r>
              <a:rPr lang="ru-RU" sz="1400" dirty="0"/>
              <a:t>соизмерить диагональ квадрата с его стороной. Пифагорейцы приписывали числам божественную силу, а пифагорейская система знаний состояла из четырех разделов</a:t>
            </a:r>
            <a:r>
              <a:rPr lang="ru-RU" sz="1400" dirty="0" smtClean="0"/>
              <a:t>: арифметике, геометрии, </a:t>
            </a:r>
            <a:r>
              <a:rPr lang="ru-RU" sz="1400" dirty="0"/>
              <a:t>музыки </a:t>
            </a:r>
            <a:r>
              <a:rPr lang="ru-RU" sz="1400" dirty="0" smtClean="0"/>
              <a:t> </a:t>
            </a:r>
            <a:r>
              <a:rPr lang="ru-RU" sz="1400" dirty="0"/>
              <a:t>и астрономии( учении о строении Вселенной, которую они называли словом" космос" ) . Свой закон- " все есть число" </a:t>
            </a:r>
            <a:r>
              <a:rPr lang="ru-RU" sz="1400" dirty="0" smtClean="0"/>
              <a:t>, </a:t>
            </a:r>
            <a:r>
              <a:rPr lang="ru-RU" sz="1400" dirty="0"/>
              <a:t>Пифагор и его ученики распространяли повсюду, где это было возможно, в том числе и на строение Вселенной, но оказалось, что диагональ квадрата со стороной 1( квадрат ее длины, по </a:t>
            </a:r>
            <a:r>
              <a:rPr lang="ru-RU" sz="1400" dirty="0" smtClean="0"/>
              <a:t>теореме </a:t>
            </a:r>
            <a:r>
              <a:rPr lang="ru-RU" sz="1400" dirty="0"/>
              <a:t>Пифагора, </a:t>
            </a:r>
            <a:r>
              <a:rPr lang="ru-RU" sz="1400" dirty="0" smtClean="0"/>
              <a:t>равен </a:t>
            </a:r>
            <a:r>
              <a:rPr lang="ru-RU" sz="1400" b="1" u="sng" dirty="0"/>
              <a:t>√2</a:t>
            </a:r>
            <a:r>
              <a:rPr lang="ru-RU" sz="1400" dirty="0" smtClean="0"/>
              <a:t>  </a:t>
            </a:r>
            <a:r>
              <a:rPr lang="ru-RU" sz="1400" dirty="0"/>
              <a:t>не выражалась отношением чисел( т.е. дробью</a:t>
            </a:r>
            <a:r>
              <a:rPr lang="ru-RU" sz="1400" dirty="0" smtClean="0"/>
              <a:t>).</a:t>
            </a:r>
            <a:r>
              <a:rPr lang="ru-RU" sz="1400" dirty="0"/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48" y="1484784"/>
            <a:ext cx="2786904" cy="284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2" y="4528517"/>
            <a:ext cx="4422772" cy="228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02" y="4692570"/>
            <a:ext cx="2220395" cy="212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7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иррациональных чисел.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00608" y="1052736"/>
            <a:ext cx="586408" cy="244624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779686"/>
            <a:ext cx="30243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</a:t>
            </a:r>
            <a:r>
              <a:rPr lang="ru-RU" sz="1400" dirty="0" smtClean="0"/>
              <a:t>вадратный</a:t>
            </a:r>
            <a:r>
              <a:rPr lang="ru-RU" sz="1400" dirty="0"/>
              <a:t>, корень из двух- это иррациональное число. С этим числом связано открытие так </a:t>
            </a:r>
            <a:r>
              <a:rPr lang="ru-RU" sz="1400" dirty="0" smtClean="0"/>
              <a:t>"несоизмеримых отрезков</a:t>
            </a:r>
            <a:r>
              <a:rPr lang="ru-RU" sz="1400" dirty="0"/>
              <a:t>" и история наиболее драматичного периода в античной математике, который привел к разработке теории </a:t>
            </a:r>
            <a:r>
              <a:rPr lang="ru-RU" sz="1400" dirty="0" smtClean="0"/>
              <a:t> иррациональностей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ru-RU" sz="1400" dirty="0"/>
              <a:t>иррациональных чисел. Вслед за этой иррациональностью </a:t>
            </a:r>
            <a:r>
              <a:rPr lang="ru-RU" sz="1400" dirty="0" smtClean="0"/>
              <a:t>были </a:t>
            </a:r>
            <a:r>
              <a:rPr lang="ru-RU" sz="1400" dirty="0"/>
              <a:t>открыты многие другие </a:t>
            </a:r>
            <a:r>
              <a:rPr lang="ru-RU" sz="1400" dirty="0" smtClean="0"/>
              <a:t>иррациональности Теодор из </a:t>
            </a:r>
            <a:r>
              <a:rPr lang="ru-RU" sz="1400" dirty="0" err="1" smtClean="0"/>
              <a:t>Кирены</a:t>
            </a:r>
            <a:r>
              <a:rPr lang="ru-RU" sz="1400" dirty="0" smtClean="0"/>
              <a:t> установил иррациональность квадратного  </a:t>
            </a:r>
            <a:r>
              <a:rPr lang="ru-RU" sz="1400" dirty="0"/>
              <a:t>корня из чисел З. 5, 6, 17, а </a:t>
            </a:r>
            <a:r>
              <a:rPr lang="ru-RU" sz="1400" dirty="0" err="1"/>
              <a:t>Теэтет</a:t>
            </a:r>
            <a:r>
              <a:rPr lang="ru-RU" sz="1400" dirty="0"/>
              <a:t>( начало 4 в. до н. з. ) дал одну из первых</a:t>
            </a:r>
          </a:p>
          <a:p>
            <a:r>
              <a:rPr lang="ru-RU" sz="1400" dirty="0" smtClean="0"/>
              <a:t> классификаций иррациональностей.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1779687"/>
            <a:ext cx="30243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Существует </a:t>
            </a:r>
            <a:r>
              <a:rPr lang="ru-RU" sz="1400" dirty="0" smtClean="0"/>
              <a:t>легенда ,что </a:t>
            </a:r>
            <a:r>
              <a:rPr lang="ru-RU" sz="1400" dirty="0"/>
              <a:t>один из учеников Пифагора </a:t>
            </a:r>
            <a:r>
              <a:rPr lang="ru-RU" sz="1400" dirty="0" err="1" smtClean="0"/>
              <a:t>Гиппас</a:t>
            </a:r>
            <a:r>
              <a:rPr lang="ru-RU" sz="1400" dirty="0" smtClean="0"/>
              <a:t> </a:t>
            </a:r>
            <a:r>
              <a:rPr lang="ru-RU" sz="1400" dirty="0"/>
              <a:t>забавлялся с </a:t>
            </a:r>
            <a:r>
              <a:rPr lang="ru-RU" sz="1400" dirty="0" smtClean="0"/>
              <a:t>числом "корень </a:t>
            </a:r>
            <a:r>
              <a:rPr lang="ru-RU" sz="1400" dirty="0"/>
              <a:t>квадратный из </a:t>
            </a:r>
            <a:r>
              <a:rPr lang="ru-RU" sz="1400" dirty="0" smtClean="0"/>
              <a:t>двух" пытаясь </a:t>
            </a:r>
            <a:r>
              <a:rPr lang="ru-RU" sz="1400" dirty="0"/>
              <a:t>как раз найти ему эквивалент из простой дроби. </a:t>
            </a:r>
            <a:r>
              <a:rPr lang="ru-RU" sz="1400" dirty="0" err="1" smtClean="0"/>
              <a:t>Гиппас</a:t>
            </a:r>
            <a:r>
              <a:rPr lang="ru-RU" sz="1400" dirty="0" smtClean="0"/>
              <a:t> </a:t>
            </a:r>
            <a:r>
              <a:rPr lang="ru-RU" sz="1400" dirty="0"/>
              <a:t>внезапно понял, что </a:t>
            </a:r>
            <a:r>
              <a:rPr lang="ru-RU" sz="1400" dirty="0" smtClean="0"/>
              <a:t>такого </a:t>
            </a:r>
            <a:r>
              <a:rPr lang="ru-RU" sz="1400" dirty="0"/>
              <a:t>э</a:t>
            </a:r>
            <a:r>
              <a:rPr lang="ru-RU" sz="1400" dirty="0" smtClean="0"/>
              <a:t>квивалента не </a:t>
            </a:r>
            <a:r>
              <a:rPr lang="ru-RU" sz="1400" dirty="0"/>
              <a:t>существует. Иррациональные числа разрушали учение </a:t>
            </a:r>
            <a:r>
              <a:rPr lang="ru-RU" sz="1400" dirty="0" smtClean="0"/>
              <a:t>Пифагора о гармонии </a:t>
            </a:r>
            <a:r>
              <a:rPr lang="ru-RU" sz="1400" dirty="0"/>
              <a:t>м</a:t>
            </a:r>
            <a:r>
              <a:rPr lang="ru-RU" sz="1400" dirty="0" smtClean="0"/>
              <a:t>ира</a:t>
            </a:r>
            <a:r>
              <a:rPr lang="ru-RU" sz="1400" dirty="0"/>
              <a:t>, а значит и сам Пифагор потерял смысл существования. За это </a:t>
            </a:r>
            <a:r>
              <a:rPr lang="ru-RU" sz="1400" dirty="0" smtClean="0"/>
              <a:t>Пифагор своего ученика </a:t>
            </a:r>
            <a:r>
              <a:rPr lang="ru-RU" sz="1400" dirty="0"/>
              <a:t>к смерти через утопление. </a:t>
            </a:r>
            <a:r>
              <a:rPr lang="ru-RU" sz="1400" dirty="0" smtClean="0"/>
              <a:t>Иррациональные </a:t>
            </a:r>
            <a:r>
              <a:rPr lang="ru-RU" sz="1400" dirty="0"/>
              <a:t>числа существенно повлияли на дальнейшее развитие математики и </a:t>
            </a:r>
            <a:r>
              <a:rPr lang="ru-RU" sz="1400" dirty="0" smtClean="0"/>
              <a:t>философии. </a:t>
            </a:r>
            <a:r>
              <a:rPr lang="ru-RU" sz="1400" dirty="0"/>
              <a:t>Оказался ложным основной принцип </a:t>
            </a:r>
            <a:r>
              <a:rPr lang="ru-RU" sz="1400" dirty="0" smtClean="0"/>
              <a:t>пифагорейцев: </a:t>
            </a:r>
            <a:r>
              <a:rPr lang="ru-RU" sz="1400" dirty="0"/>
              <a:t>" </a:t>
            </a:r>
            <a:r>
              <a:rPr lang="ru-RU" sz="1400" dirty="0" smtClean="0"/>
              <a:t>вс</a:t>
            </a:r>
            <a:r>
              <a:rPr lang="ru-RU" sz="1400" dirty="0"/>
              <a:t>ё</a:t>
            </a:r>
            <a:r>
              <a:rPr lang="ru-RU" sz="1400" dirty="0" smtClean="0"/>
              <a:t> </a:t>
            </a:r>
            <a:r>
              <a:rPr lang="ru-RU" sz="1400" dirty="0"/>
              <a:t>есть число" ( имеется ввиду натуральное число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5" y="4104439"/>
            <a:ext cx="2063675" cy="241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628800"/>
            <a:ext cx="156617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6306" y="3717032"/>
            <a:ext cx="1133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Пифагор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0980" y="6484476"/>
            <a:ext cx="918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Гиппас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8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908720"/>
          </a:xfrm>
        </p:spPr>
        <p:txBody>
          <a:bodyPr/>
          <a:lstStyle/>
          <a:p>
            <a:r>
              <a:rPr lang="ru-RU" dirty="0">
                <a:effectLst/>
              </a:rPr>
              <a:t>Почему возникли иррациональные числа?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-335977"/>
            <a:ext cx="298376" cy="316632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4" name="TextBox 3"/>
          <p:cNvSpPr txBox="1"/>
          <p:nvPr/>
        </p:nvSpPr>
        <p:spPr>
          <a:xfrm>
            <a:off x="15117" y="1412775"/>
            <a:ext cx="424847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Одно из возможных объяснений открытия, сделанного Пифагором, связано со строем общества в те времена. Так как общество было рабовладельческим, практическими вещами занимались только рабы, а люди из верхнего культурного слоя (в современных формулировках – интеллигенция) не задумывались о практическом использовании чисел. Они рассматривали число как некую философскую сущность.</a:t>
            </a:r>
          </a:p>
          <a:p>
            <a:endParaRPr lang="en-US" sz="1500" dirty="0" smtClean="0"/>
          </a:p>
          <a:p>
            <a:r>
              <a:rPr lang="en-US" sz="1500" dirty="0"/>
              <a:t> </a:t>
            </a:r>
            <a:r>
              <a:rPr lang="ru-RU" sz="1500" dirty="0" smtClean="0"/>
              <a:t>Для </a:t>
            </a:r>
            <a:r>
              <a:rPr lang="ru-RU" sz="1500" dirty="0"/>
              <a:t>человека, занимающегося практической деятельностью, нет ничего страшного в том, что длину гипотенузы нельзя точно измерить. Ведь на практике абсолютно точных измерений не бывает – нам всегда достаточно какой-то точности. В большинстве случаев длину можно было считать приблизительно равной  или . Точное значение  нужно только в абстрактной идеальной модели, которой в реальной жизни не существует.</a:t>
            </a:r>
          </a:p>
          <a:p>
            <a:endParaRPr lang="ru-RU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25170"/>
            <a:ext cx="449293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789040"/>
            <a:ext cx="449696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12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232248"/>
          </a:xfrm>
        </p:spPr>
        <p:txBody>
          <a:bodyPr/>
          <a:lstStyle/>
          <a:p>
            <a:r>
              <a:rPr lang="ru-RU" dirty="0">
                <a:effectLst/>
              </a:rPr>
              <a:t>Почему возникли иррациональные числа?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-86308"/>
            <a:ext cx="586408" cy="172616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4" name="TextBox 3"/>
          <p:cNvSpPr txBox="1"/>
          <p:nvPr/>
        </p:nvSpPr>
        <p:spPr>
          <a:xfrm>
            <a:off x="261501" y="1553308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и любая система знаков, числа ограничены в применении. Например, с помощью алфавита можно записать многие звуки, и все их прочитают одинаково (Ау-у-у-у!)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65" y="1700808"/>
            <a:ext cx="3606615" cy="151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1501" y="4725144"/>
            <a:ext cx="3302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есть такие звуки, которые явно не запишешь, тогда их так и называют, например, «скрип тормозов».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858936" cy="239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87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600200"/>
          </a:xfrm>
        </p:spPr>
        <p:txBody>
          <a:bodyPr/>
          <a:lstStyle/>
          <a:p>
            <a:r>
              <a:rPr lang="ru-RU" dirty="0">
                <a:effectLst/>
              </a:rPr>
              <a:t>Почему возникли иррациональные </a:t>
            </a:r>
            <a:r>
              <a:rPr lang="ru-RU" dirty="0" smtClean="0">
                <a:effectLst/>
              </a:rPr>
              <a:t>числа</a:t>
            </a:r>
            <a:r>
              <a:rPr lang="en-US" dirty="0" smtClean="0">
                <a:effectLst/>
              </a:rPr>
              <a:t>?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5192" y="-1179512"/>
            <a:ext cx="370384" cy="172616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06084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Аналогично </a:t>
            </a:r>
            <a:r>
              <a:rPr lang="ru-RU" dirty="0"/>
              <a:t>придуман знак , который означает длину гипотенузы треугольника, катеты которого равны  (или число, квадрат которого равен ). В точности (с помощью  цифр и знаков арифметических действий) мы его записать не сможем, но это и не нужно, ведь для практических целей нам всегда будет достаточно приблизительного значения.</a:t>
            </a:r>
          </a:p>
        </p:txBody>
      </p:sp>
      <p:pic>
        <p:nvPicPr>
          <p:cNvPr id="3077" name="Picture 5" descr="http://geum.ru/referat/images/image-6473618_1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514400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9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600200"/>
          </a:xfrm>
        </p:spPr>
        <p:txBody>
          <a:bodyPr/>
          <a:lstStyle/>
          <a:p>
            <a:r>
              <a:rPr lang="ru-RU" dirty="0">
                <a:effectLst/>
              </a:rPr>
              <a:t>Зачем нужны иррациональные числа?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-1332656" y="404664"/>
            <a:ext cx="1332656" cy="72009"/>
          </a:xfrm>
        </p:spPr>
        <p:txBody>
          <a:bodyPr>
            <a:normAutofit fontScale="25000" lnSpcReduction="20000"/>
          </a:bodyPr>
          <a:lstStyle/>
          <a:p>
            <a:r>
              <a:rPr lang="ru-RU" sz="100" dirty="0"/>
              <a:t/>
            </a:r>
            <a:br>
              <a:rPr lang="ru-RU" sz="100" dirty="0"/>
            </a:br>
            <a:endParaRPr lang="ru-RU" sz="100" dirty="0"/>
          </a:p>
        </p:txBody>
      </p:sp>
      <p:pic>
        <p:nvPicPr>
          <p:cNvPr id="4099" name="Picture 3" descr="https://static-interneturok.cdnvideo.ru/content/konspekt_image/322074/a4e5bf60_f4f3_0134_17c2_026f34392a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5" y="-236538"/>
            <a:ext cx="1809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static-interneturok.cdnvideo.ru/content/konspekt_image/322075/a5072b70_f4f3_0134_17c3_026f34392a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42900"/>
            <a:ext cx="857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tatic-interneturok.cdnvideo.ru/content/konspekt_image/322075/a5072b70_f4f3_0134_17c3_026f34392a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342900"/>
            <a:ext cx="857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7266" y="1556792"/>
            <a:ext cx="75903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</a:t>
            </a:r>
            <a:r>
              <a:rPr lang="ru-RU" dirty="0"/>
              <a:t>сказали, что все вычисления производятся с заданной точностью, тогда введение нового числа  кажется необязательным. Но есть задачи, где  является не конечным результатом, а промежуточным. Например, если мы извлекали корень, а потом возвели в квадрат, то абсолютно точный результат: . А вот если вместо корня из двух взять любое его приближение, то  при возведении в квадрат мы уже не получим:</a:t>
            </a:r>
          </a:p>
          <a:p>
            <a:r>
              <a:rPr lang="ru-RU" dirty="0"/>
              <a:t>С увеличением точности результат будет все ближе к , но в точности  равняться не будет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То есть  – это новый знак, в котором содержится потенциально любая точность, которая нам может понадобиться при решении той или иной конкретной задачи.</a:t>
            </a:r>
          </a:p>
          <a:p>
            <a:endParaRPr lang="ru-RU" dirty="0"/>
          </a:p>
        </p:txBody>
      </p:sp>
      <p:pic>
        <p:nvPicPr>
          <p:cNvPr id="4108" name="Picture 12" descr="https://static-interneturok.cdnvideo.ru/content/konspekt_image/322081/a5ddda60_f4f3_0134_17c9_026f34392a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68120"/>
            <a:ext cx="2450196" cy="27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1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1954560" cy="836712"/>
          </a:xfrm>
        </p:spPr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531440"/>
            <a:ext cx="370384" cy="172616"/>
          </a:xfrm>
        </p:spPr>
        <p:txBody>
          <a:bodyPr>
            <a:normAutofit/>
          </a:bodyPr>
          <a:lstStyle/>
          <a:p>
            <a:endParaRPr lang="ru-RU" sz="1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844152"/>
            <a:ext cx="7629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Иррациональные числа – это еще один удобный инструмент для решения задач. Таких чисел много: например, число  </a:t>
            </a:r>
            <a:r>
              <a:rPr lang="ru-RU" dirty="0" smtClean="0"/>
              <a:t>    </a:t>
            </a:r>
            <a:r>
              <a:rPr lang="ru-RU" dirty="0"/>
              <a:t>  </a:t>
            </a:r>
            <a:r>
              <a:rPr lang="ru-RU" dirty="0" smtClean="0"/>
              <a:t>   и </a:t>
            </a:r>
            <a:r>
              <a:rPr lang="ru-RU" dirty="0"/>
              <a:t>т.д. Ни одно из таких чисел нельзя представить в виде дроби </a:t>
            </a:r>
            <a:r>
              <a:rPr lang="ru-RU" dirty="0" smtClean="0"/>
              <a:t>    , где </a:t>
            </a:r>
            <a:r>
              <a:rPr lang="en-US" dirty="0" smtClean="0"/>
              <a:t>n</a:t>
            </a:r>
            <a:r>
              <a:rPr lang="ru-RU" dirty="0"/>
              <a:t>   – </a:t>
            </a:r>
            <a:r>
              <a:rPr lang="ru-RU" dirty="0" smtClean="0"/>
              <a:t>целые. </a:t>
            </a:r>
            <a:r>
              <a:rPr lang="en-US" dirty="0" smtClean="0"/>
              <a:t>     </a:t>
            </a:r>
            <a:r>
              <a:rPr lang="ru-RU" dirty="0" smtClean="0"/>
              <a:t>.Вместе </a:t>
            </a:r>
            <a:r>
              <a:rPr lang="ru-RU" dirty="0"/>
              <a:t>с рациональными эти числа образуют еще одно числовое множество – множество действительных (вещественных) чисел.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582661" cy="343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static-interneturok.cdnvideo.ru/content/konspekt_image/322082/a5fd98a0_f4f3_0134_17ca_026f34392a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24" y="1106521"/>
            <a:ext cx="144016" cy="2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tatic-interneturok.cdnvideo.ru/content/konspekt_image/322084/a63d4200_f4f3_0134_17cc_026f34392a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10" y="1196950"/>
            <a:ext cx="3810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tatic-interneturok.cdnvideo.ru/content/konspekt_image/322067/a40382d0_f4f3_0134_17bb_026f34392a4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72" y="1413725"/>
            <a:ext cx="130134" cy="3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tatic-interneturok.cdnvideo.ru/content/konspekt_image/322073/a4c62860_f4f3_0134_17c1_026f34392a4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64" y="1734264"/>
            <a:ext cx="482024" cy="2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83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205</TotalTime>
  <Words>555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Иррациональные числа.</vt:lpstr>
      <vt:lpstr>Что такое иррациональные числа?</vt:lpstr>
      <vt:lpstr>История иррациональных чисел.</vt:lpstr>
      <vt:lpstr>История иррациональных чисел.</vt:lpstr>
      <vt:lpstr>Почему возникли иррациональные числа? </vt:lpstr>
      <vt:lpstr>Почему возникли иррациональные числа? </vt:lpstr>
      <vt:lpstr>Почему возникли иррациональные числа? </vt:lpstr>
      <vt:lpstr>Зачем нужны иррациональные числа? </vt:lpstr>
      <vt:lpstr>Итог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Иррациональные числа.</dc:title>
  <dc:creator>Виктор Гезенцвей</dc:creator>
  <cp:lastModifiedBy>Елизавета</cp:lastModifiedBy>
  <cp:revision>18</cp:revision>
  <dcterms:created xsi:type="dcterms:W3CDTF">2019-01-26T17:18:28Z</dcterms:created>
  <dcterms:modified xsi:type="dcterms:W3CDTF">2022-05-14T12:30:14Z</dcterms:modified>
</cp:coreProperties>
</file>