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19"/>
  </p:notesMasterIdLst>
  <p:sldIdLst>
    <p:sldId id="310" r:id="rId2"/>
    <p:sldId id="329" r:id="rId3"/>
    <p:sldId id="314" r:id="rId4"/>
    <p:sldId id="315" r:id="rId5"/>
    <p:sldId id="317" r:id="rId6"/>
    <p:sldId id="330" r:id="rId7"/>
    <p:sldId id="332" r:id="rId8"/>
    <p:sldId id="318" r:id="rId9"/>
    <p:sldId id="344" r:id="rId10"/>
    <p:sldId id="338" r:id="rId11"/>
    <p:sldId id="345" r:id="rId12"/>
    <p:sldId id="320" r:id="rId13"/>
    <p:sldId id="321" r:id="rId14"/>
    <p:sldId id="322" r:id="rId15"/>
    <p:sldId id="333" r:id="rId16"/>
    <p:sldId id="346" r:id="rId17"/>
    <p:sldId id="34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3399FF"/>
    <a:srgbClr val="00FFFF"/>
    <a:srgbClr val="3333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03" autoAdjust="0"/>
    <p:restoredTop sz="94660"/>
  </p:normalViewPr>
  <p:slideViewPr>
    <p:cSldViewPr>
      <p:cViewPr>
        <p:scale>
          <a:sx n="80" d="100"/>
          <a:sy n="80" d="100"/>
        </p:scale>
        <p:origin x="1434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237203C-EF3D-4C82-ACEE-BCF4127ACB69}" type="datetimeFigureOut">
              <a:rPr lang="ru-RU"/>
              <a:pPr>
                <a:defRPr/>
              </a:pPr>
              <a:t>12.11.2022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B23AD20-5826-44B7-88B5-354BE6969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995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Лимфатическая</a:t>
            </a:r>
            <a:r>
              <a:rPr lang="ru-RU" baseline="0" dirty="0" smtClean="0"/>
              <a:t> и кровеносная системы связаны и дополняют друг друга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23AD20-5826-44B7-88B5-354BE6969AEC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471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Лимфатическая – связана с кровеносной. Пронизывает все тело чека. А – лимф узлы. Функция:</a:t>
            </a:r>
            <a:r>
              <a:rPr lang="ru-RU" baseline="0" dirty="0" smtClean="0"/>
              <a:t> кроветворение (</a:t>
            </a:r>
            <a:r>
              <a:rPr lang="ru-RU" baseline="0" dirty="0" err="1" smtClean="0"/>
              <a:t>лимфациты</a:t>
            </a:r>
            <a:r>
              <a:rPr lang="ru-RU" baseline="0" dirty="0" smtClean="0"/>
              <a:t>) и защита. Б – капилляры. Функция – обмен веществ. Лимфатическая система дополняет работу венозной системы. Переносит пит </a:t>
            </a:r>
            <a:r>
              <a:rPr lang="ru-RU" baseline="0" dirty="0" err="1" smtClean="0"/>
              <a:t>в-ва</a:t>
            </a:r>
            <a:r>
              <a:rPr lang="ru-RU" baseline="0" dirty="0" smtClean="0"/>
              <a:t>, попадающие из органов пищеварения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23AD20-5826-44B7-88B5-354BE6969AE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743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Общая длина сосудов в организме</a:t>
            </a:r>
            <a:r>
              <a:rPr lang="ru-RU" baseline="0" dirty="0" smtClean="0"/>
              <a:t> чека – примерно 100 тыс. Система замкнутая. Сосуды различны по строению: вены и артерии имеют толстые стенки, сквозь них не возможен обмен веществами. Это происходит через капилляры. Их стенки состоят из одного слоя ткани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23AD20-5826-44B7-88B5-354BE6969AE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370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Сердце жирафа весит 11,5 кг. Сердце состоит их мышечной</a:t>
            </a:r>
            <a:r>
              <a:rPr lang="ru-RU" baseline="0" dirty="0" smtClean="0"/>
              <a:t> ткани. Функция – перекачка крови.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23AD20-5826-44B7-88B5-354BE6969AE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351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23AD20-5826-44B7-88B5-354BE6969AE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229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Вены и артерии состоят из трех слоев. Наружный слой – </a:t>
            </a:r>
            <a:r>
              <a:rPr lang="ru-RU" dirty="0" err="1" smtClean="0"/>
              <a:t>соед</a:t>
            </a:r>
            <a:r>
              <a:rPr lang="ru-RU" dirty="0" smtClean="0"/>
              <a:t> ткань, средний – гладкая мышечная ткань, внутренний – однослойный эпителий. </a:t>
            </a:r>
            <a:r>
              <a:rPr lang="ru-RU" baseline="0" dirty="0" smtClean="0"/>
              <a:t>Артерии – имеют самые толстые стенки. Чтобы выдерживать напор крови. </a:t>
            </a:r>
            <a:r>
              <a:rPr lang="ru-RU" dirty="0" smtClean="0"/>
              <a:t>Толщина</a:t>
            </a:r>
            <a:r>
              <a:rPr lang="ru-RU" baseline="0" dirty="0" smtClean="0"/>
              <a:t> капилляра = эритроциту. Эритроцит способен деформироваться, протискиваясь сквозь капилляры.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23AD20-5826-44B7-88B5-354BE6969AE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666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Кровь</a:t>
            </a:r>
            <a:r>
              <a:rPr lang="ru-RU" baseline="0" dirty="0" smtClean="0"/>
              <a:t> движется по разным сосудам и в разных направлениях. Начало кругов – желудочки. Заставляет кровь двигаться сердце по артериям кровь уходит, по венам – приходит.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23AD20-5826-44B7-88B5-354BE6969AE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642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Время – 23 сек. Открыл У.Гарвей. В капиллярах происходит обмен веществ. Артерии снабжают кровью все органы и ткани.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23AD20-5826-44B7-88B5-354BE6969AEC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872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Длительность – 4 сек. Открыл</a:t>
            </a:r>
            <a:r>
              <a:rPr lang="ru-RU" baseline="0" dirty="0" smtClean="0"/>
              <a:t> Сервет </a:t>
            </a:r>
            <a:r>
              <a:rPr lang="ru-RU" dirty="0" smtClean="0"/>
              <a:t>в </a:t>
            </a:r>
            <a:r>
              <a:rPr lang="en-US" dirty="0" smtClean="0"/>
              <a:t>XVI</a:t>
            </a:r>
            <a:r>
              <a:rPr lang="ru-RU" dirty="0" smtClean="0"/>
              <a:t> в. Сервета и его книги сожгли на костре. Гарвей – открыл заново. Считал, что легкие «охлаждают» кровь. </a:t>
            </a:r>
            <a:r>
              <a:rPr lang="ru-RU" baseline="0" dirty="0" smtClean="0"/>
              <a:t> Внимание! Все наоборот: по венам движется кровь богатая кислородом, по артериям – венозная.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23AD20-5826-44B7-88B5-354BE6969AEC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685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0667A-8BFC-4717-9970-F6CDC902E0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707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78A1DF-2CF2-46BF-B65A-1D4A53F949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47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F10A56-E899-4699-B2C6-FCCECD67C5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4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8C3BCD-04B2-4057-BA8A-F61BDF2812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792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3BC62-E713-4F2B-AAAA-A651DEAE13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70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B35EE-3B5F-4247-9E7B-978A348AF0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217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0C03E2-12B3-4032-9900-D861AAF0D2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6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69536-0D49-4F17-AA6D-D53AA39E25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79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D7CD5D-1465-4A9F-98C0-B5D7CD9CD4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64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4C7F3-06BF-4153-9CAD-5F7037C569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267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E30BF-AEF1-48E5-86CB-C8312F43BF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729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BE16FC-E68E-4970-8BC3-F4A6B2EF23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04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&#1041;&#1086;&#1083;&#1100;&#1096;&#1086;&#1081;%20&#1082;&#1088;&#1091;&#1075;%20&#1082;&#1088;&#1086;&#1074;&#1086;&#1086;&#1073;&#1088;&#1072;&#1097;&#1077;&#1085;&#1080;&#1103;.avi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52;&#1072;&#1083;&#1099;&#1081;%20&#1082;&#1088;&#1091;&#1075;%20&#1082;&#1088;&#1086;&#1074;&#1086;&#1086;&#1073;&#1088;&#1072;&#1097;&#1077;&#1085;&#1080;&#1103;.mp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Транспортные системы организма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Кровеносная и лимфатическая системы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f.ppt-online.org/files1/slide/8/8QIh3Eiew2kb6cFCpJx7yUVRv4Zl9Dr1soSOjH/slide-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171547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7696399" cy="5772299"/>
          </a:xfrm>
        </p:spPr>
      </p:pic>
    </p:spTree>
    <p:extLst>
      <p:ext uri="{BB962C8B-B14F-4D97-AF65-F5344CB8AC3E}">
        <p14:creationId xmlns:p14="http://schemas.microsoft.com/office/powerpoint/2010/main" val="1356339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033" y="287875"/>
            <a:ext cx="7886700" cy="1325563"/>
          </a:xfrm>
        </p:spPr>
        <p:txBody>
          <a:bodyPr anchor="t">
            <a:normAutofit/>
          </a:bodyPr>
          <a:lstStyle/>
          <a:p>
            <a:pPr algn="ctr"/>
            <a:r>
              <a:rPr lang="ru-RU" sz="3600" dirty="0" smtClean="0"/>
              <a:t>Кровообращение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6143644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/>
              <a:t>- движение крови по сосудам</a:t>
            </a:r>
            <a:endParaRPr lang="ru-RU" sz="2400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857232"/>
            <a:ext cx="3857652" cy="544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14348" y="1285860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артерии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5000639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вены</a:t>
            </a:r>
            <a:endParaRPr lang="ru-RU" sz="2000" dirty="0">
              <a:solidFill>
                <a:srgbClr val="002060"/>
              </a:solidFill>
            </a:endParaRPr>
          </a:p>
        </p:txBody>
      </p:sp>
      <p:grpSp>
        <p:nvGrpSpPr>
          <p:cNvPr id="7" name="Группа 12"/>
          <p:cNvGrpSpPr>
            <a:grpSpLocks/>
          </p:cNvGrpSpPr>
          <p:nvPr/>
        </p:nvGrpSpPr>
        <p:grpSpPr bwMode="auto">
          <a:xfrm>
            <a:off x="571472" y="2285992"/>
            <a:ext cx="1428750" cy="428625"/>
            <a:chOff x="500034" y="5500702"/>
            <a:chExt cx="1428760" cy="428628"/>
          </a:xfrm>
        </p:grpSpPr>
        <p:sp>
          <p:nvSpPr>
            <p:cNvPr id="8" name="Сердце 7"/>
            <p:cNvSpPr/>
            <p:nvPr/>
          </p:nvSpPr>
          <p:spPr>
            <a:xfrm>
              <a:off x="500034" y="5500702"/>
              <a:ext cx="642941" cy="428628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Стрелка вправо 8"/>
            <p:cNvSpPr/>
            <p:nvPr/>
          </p:nvSpPr>
          <p:spPr>
            <a:xfrm>
              <a:off x="1142975" y="5715015"/>
              <a:ext cx="785819" cy="1428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00039" y="5643581"/>
            <a:ext cx="1500193" cy="428625"/>
            <a:chOff x="428596" y="4786322"/>
            <a:chExt cx="1500193" cy="428625"/>
          </a:xfrm>
        </p:grpSpPr>
        <p:sp>
          <p:nvSpPr>
            <p:cNvPr id="11" name="Сердце 10"/>
            <p:cNvSpPr/>
            <p:nvPr/>
          </p:nvSpPr>
          <p:spPr>
            <a:xfrm>
              <a:off x="428596" y="4786322"/>
              <a:ext cx="642938" cy="428625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Стрелка влево 11"/>
            <p:cNvSpPr/>
            <p:nvPr/>
          </p:nvSpPr>
          <p:spPr>
            <a:xfrm>
              <a:off x="1142976" y="4929182"/>
              <a:ext cx="785813" cy="142875"/>
            </a:xfrm>
            <a:prstGeom prst="lef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42910" y="3714752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капилляры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16" y="1571612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Малый круг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5140" y="5143512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Большой круг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357298"/>
            <a:ext cx="3136013" cy="412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772400" cy="1143000"/>
          </a:xfrm>
        </p:spPr>
        <p:txBody>
          <a:bodyPr anchor="t"/>
          <a:lstStyle/>
          <a:p>
            <a:pPr algn="ctr"/>
            <a:r>
              <a:rPr lang="ru-RU" dirty="0" smtClean="0">
                <a:solidFill>
                  <a:srgbClr val="FF0000"/>
                </a:solidFill>
                <a:hlinkClick r:id="rId4" action="ppaction://hlinkfile"/>
              </a:rPr>
              <a:t>Большой круг </a:t>
            </a:r>
            <a:r>
              <a:rPr lang="ru-RU" dirty="0" smtClean="0"/>
              <a:t>кровообращения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6215082"/>
            <a:ext cx="807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Функция: </a:t>
            </a:r>
            <a:r>
              <a:rPr lang="ru-RU" sz="2000" dirty="0" smtClean="0"/>
              <a:t>снабжение кровью головы, конечностей, туловища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429388" y="2714620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Левый желудочек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512" y="3429000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аорта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12" y="4857760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капилляры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5074" y="4143380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артерии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3306" y="5572140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обмен веществ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4857760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капилляры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3857628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вены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2714620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правый желудочек</a:t>
            </a:r>
            <a:endParaRPr lang="ru-RU" sz="2000" dirty="0">
              <a:solidFill>
                <a:srgbClr val="002060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7214809" y="3284933"/>
            <a:ext cx="429422" cy="1588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7215603" y="4000107"/>
            <a:ext cx="429422" cy="1588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7215603" y="4714487"/>
            <a:ext cx="429422" cy="1588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 flipV="1">
            <a:off x="5857884" y="5357826"/>
            <a:ext cx="1071570" cy="500860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>
            <a:off x="2714612" y="5357826"/>
            <a:ext cx="1071570" cy="500860"/>
          </a:xfrm>
          <a:prstGeom prst="straightConnector1">
            <a:avLst/>
          </a:prstGeom>
          <a:ln w="158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6200000" flipV="1">
            <a:off x="1570413" y="3714355"/>
            <a:ext cx="429422" cy="1588"/>
          </a:xfrm>
          <a:prstGeom prst="straightConnector1">
            <a:avLst/>
          </a:prstGeom>
          <a:ln w="158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V="1">
            <a:off x="1570413" y="4571611"/>
            <a:ext cx="429422" cy="1588"/>
          </a:xfrm>
          <a:prstGeom prst="straightConnector1">
            <a:avLst/>
          </a:prstGeom>
          <a:ln w="158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643834" y="857232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23 сек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772400" cy="1143000"/>
          </a:xfrm>
        </p:spPr>
        <p:txBody>
          <a:bodyPr anchor="t"/>
          <a:lstStyle/>
          <a:p>
            <a:pPr algn="ctr"/>
            <a:r>
              <a:rPr lang="ru-RU" dirty="0" smtClean="0">
                <a:hlinkClick r:id="rId3" action="ppaction://hlinkfile"/>
              </a:rPr>
              <a:t>Малый круг </a:t>
            </a:r>
            <a:r>
              <a:rPr lang="ru-RU" dirty="0" smtClean="0"/>
              <a:t>кровообращения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t="6933" b="6404"/>
          <a:stretch>
            <a:fillRect/>
          </a:stretch>
        </p:blipFill>
        <p:spPr bwMode="auto">
          <a:xfrm>
            <a:off x="3071802" y="2285992"/>
            <a:ext cx="3136013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42910" y="6172162"/>
            <a:ext cx="807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Функция: </a:t>
            </a:r>
            <a:r>
              <a:rPr lang="ru-RU" sz="2000" dirty="0" smtClean="0"/>
              <a:t>газообмен крови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428992" y="1285860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правый желудочек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2357430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легочная артерия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512" y="2357430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легочная артерия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2928934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капилляры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6512" y="2928934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капилляры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3500438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вены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7950" y="3500438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вены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4071942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левое предсердие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388" y="4071942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левое предсердие</a:t>
            </a:r>
            <a:endParaRPr lang="ru-RU" sz="2000" dirty="0">
              <a:solidFill>
                <a:srgbClr val="C00000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 flipV="1">
            <a:off x="2643174" y="1714488"/>
            <a:ext cx="1143008" cy="500066"/>
          </a:xfrm>
          <a:prstGeom prst="straightConnector1">
            <a:avLst/>
          </a:prstGeom>
          <a:ln w="158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 flipH="1" flipV="1">
            <a:off x="5357818" y="1714488"/>
            <a:ext cx="1143008" cy="500066"/>
          </a:xfrm>
          <a:prstGeom prst="straightConnector1">
            <a:avLst/>
          </a:prstGeom>
          <a:ln w="158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1643042" y="2928934"/>
            <a:ext cx="285752" cy="1588"/>
          </a:xfrm>
          <a:prstGeom prst="straightConnector1">
            <a:avLst/>
          </a:prstGeom>
          <a:ln w="158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7287438" y="2928140"/>
            <a:ext cx="285752" cy="1588"/>
          </a:xfrm>
          <a:prstGeom prst="straightConnector1">
            <a:avLst/>
          </a:prstGeom>
          <a:ln w="158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1643836" y="3428206"/>
            <a:ext cx="285752" cy="1588"/>
          </a:xfrm>
          <a:prstGeom prst="straightConnector1">
            <a:avLst/>
          </a:prstGeom>
          <a:ln w="158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7288232" y="3427412"/>
            <a:ext cx="285752" cy="1588"/>
          </a:xfrm>
          <a:prstGeom prst="straightConnector1">
            <a:avLst/>
          </a:prstGeom>
          <a:ln w="158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1643042" y="4000504"/>
            <a:ext cx="285752" cy="1588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7287438" y="3999710"/>
            <a:ext cx="285752" cy="1588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715240" y="785794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4 сек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9523" y="6218329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Внимание! по </a:t>
            </a:r>
            <a:r>
              <a:rPr lang="ru-RU" sz="2000" dirty="0" smtClean="0">
                <a:solidFill>
                  <a:srgbClr val="C00000"/>
                </a:solidFill>
              </a:rPr>
              <a:t>артериям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движется </a:t>
            </a:r>
            <a:r>
              <a:rPr lang="ru-RU" sz="2000" dirty="0" smtClean="0">
                <a:solidFill>
                  <a:srgbClr val="002060"/>
                </a:solidFill>
              </a:rPr>
              <a:t>венозная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кровь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6" grpId="0"/>
      <p:bldP spid="27" grpId="0"/>
      <p:bldP spid="2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5973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marL="0" marR="89535" lvl="0" indent="0">
              <a:lnSpc>
                <a:spcPct val="120000"/>
              </a:lnSpc>
              <a:buClr>
                <a:srgbClr val="000000"/>
              </a:buClr>
              <a:buSzPts val="1400"/>
              <a:buNone/>
            </a:pPr>
            <a:r>
              <a:rPr lang="ru-RU" sz="51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51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К </a:t>
            </a:r>
            <a:r>
              <a:rPr lang="ru-RU" sz="51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транспортным системам в организме человека относятся: </a:t>
            </a:r>
          </a:p>
          <a:p>
            <a:pPr marL="0" marR="89535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опорно-двигательная; б) кровеносная; в) дыхательная; г) лимфатическая и кровеносная.</a:t>
            </a:r>
          </a:p>
          <a:p>
            <a:pPr marL="0" lvl="0" indent="0">
              <a:lnSpc>
                <a:spcPct val="120000"/>
              </a:lnSpc>
              <a:buClr>
                <a:srgbClr val="000000"/>
              </a:buClr>
              <a:buSzPts val="1400"/>
              <a:buNone/>
            </a:pPr>
            <a:r>
              <a:rPr lang="ru-RU" sz="51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51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Сосуды</a:t>
            </a:r>
            <a:r>
              <a:rPr lang="ru-RU" sz="51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несущие кровь к сердцу называются: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а) артерии; б) вены; в) капилляры; г) лимфатические сосуды.</a:t>
            </a:r>
          </a:p>
          <a:p>
            <a:pPr marL="0" marR="1422400" lvl="0" indent="0">
              <a:lnSpc>
                <a:spcPct val="120000"/>
              </a:lnSpc>
              <a:buClr>
                <a:srgbClr val="000000"/>
              </a:buClr>
              <a:buSzPts val="1400"/>
              <a:buNone/>
            </a:pPr>
            <a:r>
              <a:rPr lang="ru-RU" sz="51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Сосуды</a:t>
            </a:r>
            <a:r>
              <a:rPr lang="ru-RU" sz="51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несущие кровь от сердца, называются: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вены; б) капилляры; в) артерии; г) лимфатические сосуды.</a:t>
            </a:r>
          </a:p>
          <a:p>
            <a:pPr marL="0" lvl="0" indent="0">
              <a:lnSpc>
                <a:spcPct val="120000"/>
              </a:lnSpc>
              <a:buClr>
                <a:srgbClr val="000000"/>
              </a:buClr>
              <a:buSzPts val="1400"/>
              <a:buNone/>
            </a:pPr>
            <a:r>
              <a:rPr lang="ru-RU" sz="51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4. В </a:t>
            </a:r>
            <a:r>
              <a:rPr lang="ru-RU" sz="51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состав лимфатической системы входят: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лимфоузлы; б) лимфатические сосуды и капилляры; в) грудной проток; г) все верно.</a:t>
            </a:r>
          </a:p>
          <a:p>
            <a:pPr marL="0" lvl="0" indent="0">
              <a:lnSpc>
                <a:spcPct val="120000"/>
              </a:lnSpc>
              <a:buClr>
                <a:srgbClr val="000000"/>
              </a:buClr>
              <a:buSzPts val="1400"/>
              <a:buNone/>
            </a:pPr>
            <a:r>
              <a:rPr lang="ru-RU" sz="51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51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5. Лимфатическая </a:t>
            </a:r>
            <a:r>
              <a:rPr lang="ru-RU" sz="51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система не выполняет функцию: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доставка кислорода и питательных веществ к тканям и органам;</a:t>
            </a:r>
          </a:p>
          <a:p>
            <a:pPr marL="0" marR="177800" indent="0">
              <a:lnSpc>
                <a:spcPct val="120000"/>
              </a:lnSpc>
              <a:buNone/>
            </a:pPr>
            <a:r>
              <a:rPr lang="ru-RU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создание иммунитета; </a:t>
            </a:r>
            <a:r>
              <a:rPr lang="ru-RU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</a:t>
            </a:r>
            <a:r>
              <a:rPr lang="ru-RU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возвращение в кровь белков, воды, солей, </a:t>
            </a:r>
            <a:r>
              <a:rPr lang="ru-RU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177800" indent="0">
              <a:lnSpc>
                <a:spcPct val="120000"/>
              </a:lnSpc>
              <a:buNone/>
            </a:pPr>
            <a:r>
              <a:rPr lang="ru-RU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участвует во всасывании жиров из кишечника.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5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69161"/>
            <a:ext cx="7886700" cy="13255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Подпишите элементы рисунка: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5390" y="1825625"/>
            <a:ext cx="513321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34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70768"/>
            <a:ext cx="7886700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Ответьте на вопросы: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я узнал...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трудно…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понял, что…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научился…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смог…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интересно узнать, что…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меня удивило…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87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70204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228" y="116632"/>
            <a:ext cx="8661034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0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ru-RU" dirty="0" smtClean="0"/>
              <a:t>Лимфатическая система</a:t>
            </a:r>
            <a:endParaRPr lang="ru-RU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00" t="55357" r="71000" b="25357"/>
          <a:stretch>
            <a:fillRect/>
          </a:stretch>
        </p:blipFill>
        <p:spPr bwMode="auto">
          <a:xfrm>
            <a:off x="5000628" y="3357562"/>
            <a:ext cx="121444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300" t="11428" r="8000" b="33000"/>
          <a:stretch>
            <a:fillRect/>
          </a:stretch>
        </p:blipFill>
        <p:spPr bwMode="auto">
          <a:xfrm>
            <a:off x="6215074" y="714356"/>
            <a:ext cx="2366978" cy="370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600" t="69000" r="8000" b="7143"/>
          <a:stretch>
            <a:fillRect/>
          </a:stretch>
        </p:blipFill>
        <p:spPr bwMode="auto">
          <a:xfrm>
            <a:off x="6838968" y="4429132"/>
            <a:ext cx="1733560" cy="159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143108" y="2786058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Лимфатические </a:t>
            </a:r>
            <a:r>
              <a:rPr lang="ru-RU" dirty="0" smtClean="0">
                <a:solidFill>
                  <a:srgbClr val="002060"/>
                </a:solidFill>
              </a:rPr>
              <a:t>капилляры</a:t>
            </a:r>
            <a:r>
              <a:rPr lang="ru-RU" dirty="0" smtClean="0"/>
              <a:t>, </a:t>
            </a:r>
            <a:r>
              <a:rPr lang="ru-RU" dirty="0" smtClean="0">
                <a:solidFill>
                  <a:srgbClr val="002060"/>
                </a:solidFill>
              </a:rPr>
              <a:t>сосуды,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800000"/>
                </a:solidFill>
              </a:rPr>
              <a:t>узлы</a:t>
            </a:r>
            <a:endParaRPr lang="ru-RU" dirty="0">
              <a:solidFill>
                <a:srgbClr val="800000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57158" y="1714488"/>
            <a:ext cx="1500198" cy="3143272"/>
            <a:chOff x="500034" y="1857364"/>
            <a:chExt cx="1500198" cy="3143272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500034" y="1857364"/>
              <a:ext cx="1500198" cy="3143272"/>
              <a:chOff x="428596" y="1214422"/>
              <a:chExt cx="1500198" cy="3143272"/>
            </a:xfrm>
          </p:grpSpPr>
          <p:pic>
            <p:nvPicPr>
              <p:cNvPr id="5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10800" t="11428" r="59200" b="42643"/>
              <a:stretch>
                <a:fillRect/>
              </a:stretch>
            </p:blipFill>
            <p:spPr bwMode="auto">
              <a:xfrm>
                <a:off x="500034" y="1214422"/>
                <a:ext cx="1428760" cy="3062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6" name="Прямоугольник с одним вырезанным скругленным углом 5"/>
              <p:cNvSpPr/>
              <p:nvPr/>
            </p:nvSpPr>
            <p:spPr>
              <a:xfrm>
                <a:off x="428596" y="3929066"/>
                <a:ext cx="571504" cy="428628"/>
              </a:xfrm>
              <a:prstGeom prst="snipRoundRect">
                <a:avLst>
                  <a:gd name="adj1" fmla="val 16667"/>
                  <a:gd name="adj2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4" name="Овал 13"/>
            <p:cNvSpPr/>
            <p:nvPr/>
          </p:nvSpPr>
          <p:spPr>
            <a:xfrm>
              <a:off x="642910" y="3929066"/>
              <a:ext cx="285752" cy="5000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5072066" y="2786058"/>
            <a:ext cx="385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Cambria"/>
              </a:rPr>
              <a:t>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4348" y="5286388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Функции:</a:t>
            </a:r>
          </a:p>
          <a:p>
            <a:pPr algn="ctr"/>
            <a:r>
              <a:rPr lang="ru-RU" sz="2400" dirty="0" smtClean="0"/>
              <a:t>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обмен веществ</a:t>
            </a:r>
            <a:r>
              <a:rPr lang="ru-RU" sz="2400" dirty="0" smtClean="0"/>
              <a:t>, </a:t>
            </a:r>
            <a:r>
              <a:rPr lang="ru-RU" sz="2400" dirty="0" smtClean="0">
                <a:solidFill>
                  <a:srgbClr val="800000"/>
                </a:solidFill>
              </a:rPr>
              <a:t>кроветворение, защитная </a:t>
            </a:r>
            <a:endParaRPr lang="ru-RU" sz="2400" dirty="0">
              <a:solidFill>
                <a:srgbClr val="800000"/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1643042" y="1643050"/>
            <a:ext cx="500066" cy="3143272"/>
          </a:xfrm>
          <a:prstGeom prst="rightBrace">
            <a:avLst>
              <a:gd name="adj1" fmla="val 8299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642910" y="1285860"/>
            <a:ext cx="1349384" cy="3500462"/>
            <a:chOff x="642910" y="1285860"/>
            <a:chExt cx="1349384" cy="3500462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9500" t="11428" r="56000" b="21071"/>
            <a:stretch>
              <a:fillRect/>
            </a:stretch>
          </p:blipFill>
          <p:spPr bwMode="auto">
            <a:xfrm>
              <a:off x="714348" y="1285860"/>
              <a:ext cx="1277946" cy="3500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Прямоугольник 6"/>
            <p:cNvSpPr/>
            <p:nvPr/>
          </p:nvSpPr>
          <p:spPr>
            <a:xfrm>
              <a:off x="642910" y="4000504"/>
              <a:ext cx="142876" cy="500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772400" cy="1143000"/>
          </a:xfrm>
        </p:spPr>
        <p:txBody>
          <a:bodyPr anchor="t"/>
          <a:lstStyle/>
          <a:p>
            <a:pPr algn="ctr"/>
            <a:r>
              <a:rPr lang="ru-RU" dirty="0" smtClean="0"/>
              <a:t>Кровеносная система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71670" y="2714620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Сердце</a:t>
            </a:r>
            <a:r>
              <a:rPr lang="ru-RU" dirty="0" smtClean="0">
                <a:solidFill>
                  <a:srgbClr val="800000"/>
                </a:solidFill>
              </a:rPr>
              <a:t>, артерии, </a:t>
            </a:r>
            <a:r>
              <a:rPr lang="ru-RU" dirty="0" smtClean="0">
                <a:solidFill>
                  <a:srgbClr val="002060"/>
                </a:solidFill>
              </a:rPr>
              <a:t>вены,</a:t>
            </a:r>
            <a:r>
              <a:rPr lang="ru-RU" dirty="0" smtClean="0"/>
              <a:t> капилляры</a:t>
            </a:r>
            <a:endParaRPr lang="ru-RU" dirty="0"/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1643042" y="1357298"/>
            <a:ext cx="642942" cy="3429024"/>
          </a:xfrm>
          <a:prstGeom prst="rightBrace">
            <a:avLst>
              <a:gd name="adj1" fmla="val 8299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-900608" y="4891539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Функции:</a:t>
            </a:r>
          </a:p>
          <a:p>
            <a:pPr algn="ctr"/>
            <a:r>
              <a:rPr lang="ru-RU" sz="2400" dirty="0" smtClean="0"/>
              <a:t> </a:t>
            </a:r>
            <a:endParaRPr lang="ru-RU" sz="2400" dirty="0" smtClean="0"/>
          </a:p>
          <a:p>
            <a:pPr algn="ctr"/>
            <a:r>
              <a:rPr lang="ru-RU" sz="2400" dirty="0"/>
              <a:t>О</a:t>
            </a:r>
            <a:r>
              <a:rPr lang="ru-RU" sz="2400" dirty="0" smtClean="0"/>
              <a:t>бмен </a:t>
            </a:r>
            <a:r>
              <a:rPr lang="ru-RU" sz="2400" dirty="0" smtClean="0"/>
              <a:t>веществ, защитная, транспортная </a:t>
            </a:r>
            <a:endParaRPr lang="ru-RU" sz="240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6270248" y="1285860"/>
            <a:ext cx="2357454" cy="4714908"/>
            <a:chOff x="5857884" y="1285860"/>
            <a:chExt cx="2357454" cy="4714908"/>
          </a:xfrm>
        </p:grpSpPr>
        <p:pic>
          <p:nvPicPr>
            <p:cNvPr id="532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44000" t="16785" r="6500" b="12500"/>
            <a:stretch>
              <a:fillRect/>
            </a:stretch>
          </p:blipFill>
          <p:spPr bwMode="auto">
            <a:xfrm>
              <a:off x="5857884" y="1285860"/>
              <a:ext cx="2357454" cy="4714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Овал 9"/>
            <p:cNvSpPr/>
            <p:nvPr/>
          </p:nvSpPr>
          <p:spPr>
            <a:xfrm>
              <a:off x="7786710" y="4500570"/>
              <a:ext cx="357190" cy="4286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-324544" y="6168851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Общая длина кровеносных сосудов – </a:t>
            </a:r>
            <a:r>
              <a:rPr lang="ru-RU" sz="2400" dirty="0" smtClean="0">
                <a:solidFill>
                  <a:srgbClr val="C00000"/>
                </a:solidFill>
              </a:rPr>
              <a:t>100 </a:t>
            </a:r>
            <a:r>
              <a:rPr lang="ru-RU" sz="2400" dirty="0" err="1" smtClean="0">
                <a:solidFill>
                  <a:srgbClr val="C00000"/>
                </a:solidFill>
              </a:rPr>
              <a:t>тыс</a:t>
            </a:r>
            <a:r>
              <a:rPr lang="ru-RU" sz="2400" dirty="0" smtClean="0">
                <a:solidFill>
                  <a:srgbClr val="C00000"/>
                </a:solidFill>
              </a:rPr>
              <a:t> км. 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ru-RU" dirty="0" smtClean="0"/>
              <a:t>Органы системы кровообращения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3357554" y="1142984"/>
            <a:ext cx="2357454" cy="4714908"/>
            <a:chOff x="5857884" y="1285860"/>
            <a:chExt cx="2357454" cy="4714908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44000" t="16785" r="6500" b="12500"/>
            <a:stretch>
              <a:fillRect/>
            </a:stretch>
          </p:blipFill>
          <p:spPr bwMode="auto">
            <a:xfrm>
              <a:off x="5857884" y="1285860"/>
              <a:ext cx="2357454" cy="4714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Овал 4"/>
            <p:cNvSpPr/>
            <p:nvPr/>
          </p:nvSpPr>
          <p:spPr>
            <a:xfrm>
              <a:off x="7786710" y="4500570"/>
              <a:ext cx="357190" cy="4286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51" name="Picture 3" descr="C:\Program Files\Образовательные комплексы\Биология, 8 кл. Человек\edu_r75_bio8\data\res\res1B0AC90A-3FFA-40AF-8A60-A6049F64BC2E"/>
          <p:cNvPicPr>
            <a:picLocks noChangeAspect="1" noChangeArrowheads="1"/>
          </p:cNvPicPr>
          <p:nvPr/>
        </p:nvPicPr>
        <p:blipFill>
          <a:blip r:embed="rId4" cstate="print"/>
          <a:srcRect b="29028"/>
          <a:stretch>
            <a:fillRect/>
          </a:stretch>
        </p:blipFill>
        <p:spPr bwMode="auto">
          <a:xfrm>
            <a:off x="500034" y="1285860"/>
            <a:ext cx="2333625" cy="2643206"/>
          </a:xfrm>
          <a:prstGeom prst="rect">
            <a:avLst/>
          </a:prstGeom>
          <a:noFill/>
        </p:spPr>
      </p:pic>
      <p:pic>
        <p:nvPicPr>
          <p:cNvPr id="2054" name="Picture 6" descr="C:\Program Files\Образовательные комплексы\Биология, 8 кл. Человек\edu_r75_bio8\data\res\resDBE4CE72-A380-45E6-8AFF-DE0EB9820FAB"/>
          <p:cNvPicPr>
            <a:picLocks noChangeAspect="1" noChangeArrowheads="1"/>
          </p:cNvPicPr>
          <p:nvPr/>
        </p:nvPicPr>
        <p:blipFill>
          <a:blip r:embed="rId5" cstate="print"/>
          <a:srcRect b="24999"/>
          <a:stretch>
            <a:fillRect/>
          </a:stretch>
        </p:blipFill>
        <p:spPr bwMode="auto">
          <a:xfrm>
            <a:off x="6072198" y="2643182"/>
            <a:ext cx="2362200" cy="128588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14282" y="4500570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Сердце человека весит 300 </a:t>
            </a:r>
            <a:r>
              <a:rPr lang="ru-RU" dirty="0" smtClean="0"/>
              <a:t>г</a:t>
            </a:r>
            <a:endParaRPr lang="ru-RU" dirty="0" smtClean="0"/>
          </a:p>
          <a:p>
            <a:pPr algn="ctr"/>
            <a:r>
              <a:rPr lang="ru-RU" dirty="0" smtClean="0"/>
              <a:t>За день сердце перекачивает 10 </a:t>
            </a:r>
            <a:r>
              <a:rPr lang="ru-RU" dirty="0" err="1" smtClean="0"/>
              <a:t>тыс</a:t>
            </a:r>
            <a:r>
              <a:rPr lang="ru-RU" dirty="0" smtClean="0"/>
              <a:t> л крови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715008" y="4500570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Диаметр артерии – 4 </a:t>
            </a:r>
            <a:r>
              <a:rPr lang="ru-RU" dirty="0" smtClean="0"/>
              <a:t>см</a:t>
            </a:r>
            <a:endParaRPr lang="ru-RU" dirty="0" smtClean="0"/>
          </a:p>
          <a:p>
            <a:pPr algn="ctr"/>
            <a:r>
              <a:rPr lang="ru-RU" dirty="0" smtClean="0"/>
              <a:t>Капилляр тоньше волоса человека в 50 раз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14348" y="6143644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Кровеносная система человека </a:t>
            </a:r>
            <a:r>
              <a:rPr lang="ru-RU" sz="2000" u="sng" dirty="0" smtClean="0">
                <a:solidFill>
                  <a:srgbClr val="FF0000"/>
                </a:solidFill>
              </a:rPr>
              <a:t>замкнутая</a:t>
            </a:r>
            <a:endParaRPr lang="ru-RU" sz="20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582594"/>
          </a:xfrm>
        </p:spPr>
        <p:txBody>
          <a:bodyPr anchor="t"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Кровообращение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6143644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движение крови по сосудам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857232"/>
            <a:ext cx="3857652" cy="544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14348" y="1285860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артерии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5000639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вены</a:t>
            </a:r>
            <a:endParaRPr lang="ru-RU" sz="2000" dirty="0">
              <a:solidFill>
                <a:srgbClr val="002060"/>
              </a:solidFill>
            </a:endParaRPr>
          </a:p>
        </p:txBody>
      </p:sp>
      <p:grpSp>
        <p:nvGrpSpPr>
          <p:cNvPr id="7" name="Группа 12"/>
          <p:cNvGrpSpPr>
            <a:grpSpLocks/>
          </p:cNvGrpSpPr>
          <p:nvPr/>
        </p:nvGrpSpPr>
        <p:grpSpPr bwMode="auto">
          <a:xfrm>
            <a:off x="571472" y="2285992"/>
            <a:ext cx="1428750" cy="428625"/>
            <a:chOff x="500034" y="5500702"/>
            <a:chExt cx="1428760" cy="428628"/>
          </a:xfrm>
        </p:grpSpPr>
        <p:sp>
          <p:nvSpPr>
            <p:cNvPr id="8" name="Сердце 7"/>
            <p:cNvSpPr/>
            <p:nvPr/>
          </p:nvSpPr>
          <p:spPr>
            <a:xfrm>
              <a:off x="500034" y="5500702"/>
              <a:ext cx="642941" cy="428628"/>
            </a:xfrm>
            <a:prstGeom prst="hear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Стрелка вправо 8"/>
            <p:cNvSpPr/>
            <p:nvPr/>
          </p:nvSpPr>
          <p:spPr>
            <a:xfrm>
              <a:off x="1142975" y="5715015"/>
              <a:ext cx="785819" cy="142876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42910" y="5643581"/>
            <a:ext cx="1500193" cy="428625"/>
            <a:chOff x="428596" y="4786322"/>
            <a:chExt cx="1500193" cy="428625"/>
          </a:xfrm>
        </p:grpSpPr>
        <p:sp>
          <p:nvSpPr>
            <p:cNvPr id="11" name="Сердце 10"/>
            <p:cNvSpPr/>
            <p:nvPr/>
          </p:nvSpPr>
          <p:spPr>
            <a:xfrm>
              <a:off x="428596" y="4786322"/>
              <a:ext cx="642938" cy="428625"/>
            </a:xfrm>
            <a:prstGeom prst="hear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Стрелка влево 11"/>
            <p:cNvSpPr/>
            <p:nvPr/>
          </p:nvSpPr>
          <p:spPr>
            <a:xfrm>
              <a:off x="1142976" y="4929182"/>
              <a:ext cx="785813" cy="142875"/>
            </a:xfrm>
            <a:prstGeom prst="lef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42910" y="3714752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капилляры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16" y="1571612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Малый круг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5140" y="5143512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Большой круг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1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/>
                <a:ea typeface="Times New Roman"/>
              </a:rPr>
              <a:t>Строение </a:t>
            </a:r>
            <a:r>
              <a:rPr lang="ru-RU" sz="3600" dirty="0">
                <a:latin typeface="Times New Roman"/>
                <a:ea typeface="Times New Roman"/>
              </a:rPr>
              <a:t>и функции кровеносных </a:t>
            </a:r>
            <a:r>
              <a:rPr lang="ru-RU" sz="3600" dirty="0" smtClean="0">
                <a:latin typeface="Times New Roman"/>
                <a:ea typeface="Times New Roman"/>
              </a:rPr>
              <a:t>сосудов</a:t>
            </a:r>
            <a:endParaRPr lang="ru-RU"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47556"/>
              </p:ext>
            </p:extLst>
          </p:nvPr>
        </p:nvGraphicFramePr>
        <p:xfrm>
          <a:off x="13447" y="692696"/>
          <a:ext cx="9144000" cy="616530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51720"/>
                <a:gridCol w="4032448"/>
                <a:gridCol w="3059832"/>
              </a:tblGrid>
              <a:tr h="4236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Сосуды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Строение стенки сосуда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Функции сосуда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6399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Артерии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Много мышечных клеток, эластичны, способны выдержать давление крови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Кровь течет от сердца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8960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</a:rPr>
                        <a:t>Вены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Содержат мало мышечных и эластических элементов, менее упруги, но более растяжимы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Кровь течет к сердцу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025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Капилляры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Один слой плоских клеток, в мембране имеются многочисленные мельчайшие отверстия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Происходит обмен жидкостями, питательными веществами, газами между кровью и тканями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772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2266" t="16768" r="5664" b="10060"/>
          <a:stretch>
            <a:fillRect/>
          </a:stretch>
        </p:blipFill>
        <p:spPr bwMode="auto">
          <a:xfrm>
            <a:off x="395536" y="188640"/>
            <a:ext cx="8211950" cy="6409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772400" cy="7780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Строение сердца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user1\Desktop\2XrlYjKr16A.jpg"/>
          <p:cNvPicPr>
            <a:picLocks noChangeAspect="1" noChangeArrowheads="1"/>
          </p:cNvPicPr>
          <p:nvPr/>
        </p:nvPicPr>
        <p:blipFill>
          <a:blip r:embed="rId2" cstate="print"/>
          <a:srcRect l="9838" t="21938" r="14563" b="14782"/>
          <a:stretch>
            <a:fillRect/>
          </a:stretch>
        </p:blipFill>
        <p:spPr bwMode="auto">
          <a:xfrm>
            <a:off x="107504" y="1124744"/>
            <a:ext cx="8820472" cy="5126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</TotalTime>
  <Words>713</Words>
  <Application>Microsoft Office PowerPoint</Application>
  <PresentationFormat>Экран (4:3)</PresentationFormat>
  <Paragraphs>111</Paragraphs>
  <Slides>17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Tahoma</vt:lpstr>
      <vt:lpstr>Times New Roman</vt:lpstr>
      <vt:lpstr>Тема Office</vt:lpstr>
      <vt:lpstr>Транспортные системы организма</vt:lpstr>
      <vt:lpstr>Презентация PowerPoint</vt:lpstr>
      <vt:lpstr>Лимфатическая система</vt:lpstr>
      <vt:lpstr>Кровеносная система</vt:lpstr>
      <vt:lpstr>Органы системы кровообращения</vt:lpstr>
      <vt:lpstr>Кровообращение</vt:lpstr>
      <vt:lpstr>Строение и функции кровеносных сосудов</vt:lpstr>
      <vt:lpstr>Презентация PowerPoint</vt:lpstr>
      <vt:lpstr>Строение сердца</vt:lpstr>
      <vt:lpstr>Презентация PowerPoint</vt:lpstr>
      <vt:lpstr>Презентация PowerPoint</vt:lpstr>
      <vt:lpstr>Кровообращение</vt:lpstr>
      <vt:lpstr>Большой круг кровообращения</vt:lpstr>
      <vt:lpstr>Малый круг кровообращения</vt:lpstr>
      <vt:lpstr>Презентация PowerPoint</vt:lpstr>
      <vt:lpstr>Подпишите элементы рисунка:</vt:lpstr>
      <vt:lpstr>Ответьте на вопросы:</vt:lpstr>
    </vt:vector>
  </TitlesOfParts>
  <Company>МОУ СОШ № 3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сердца</dc:title>
  <dc:creator>11 кабинет</dc:creator>
  <cp:lastModifiedBy>User</cp:lastModifiedBy>
  <cp:revision>91</cp:revision>
  <dcterms:created xsi:type="dcterms:W3CDTF">2008-11-25T10:15:22Z</dcterms:created>
  <dcterms:modified xsi:type="dcterms:W3CDTF">2022-11-12T17:55:59Z</dcterms:modified>
</cp:coreProperties>
</file>