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79" r:id="rId2"/>
    <p:sldId id="280" r:id="rId3"/>
    <p:sldId id="259" r:id="rId4"/>
    <p:sldId id="258" r:id="rId5"/>
    <p:sldId id="265" r:id="rId6"/>
    <p:sldId id="257" r:id="rId7"/>
    <p:sldId id="262" r:id="rId8"/>
    <p:sldId id="264" r:id="rId9"/>
    <p:sldId id="267" r:id="rId10"/>
    <p:sldId id="277" r:id="rId11"/>
    <p:sldId id="278" r:id="rId12"/>
    <p:sldId id="274" r:id="rId13"/>
    <p:sldId id="268" r:id="rId14"/>
    <p:sldId id="263" r:id="rId15"/>
    <p:sldId id="271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оника Величевская" initials="ВВ" lastIdx="1" clrIdx="0">
    <p:extLst>
      <p:ext uri="{19B8F6BF-5375-455C-9EA6-DF929625EA0E}">
        <p15:presenceInfo xmlns:p15="http://schemas.microsoft.com/office/powerpoint/2012/main" userId="21a2b89b1d4c79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57532-DE97-47B1-8A35-A55BCCBD0249}" v="461" dt="2022-10-17T18:31:28.217"/>
    <p1510:client id="{366A4103-F575-4C9F-B9F6-0C55B50DBC0F}" v="141" dt="2022-10-17T17:09:28.930"/>
    <p1510:client id="{ECF8EE12-6D54-43E4-BB9F-EBAD03CF1E1D}" v="100" dt="2022-10-17T17:21:08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1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5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00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3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7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2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4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29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6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7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87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1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3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11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008460-8B2F-4AAA-A4E2-10730069204C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phe.ru/politiki/petr-velikij" TargetMode="External"/><Relationship Id="rId2" Type="http://schemas.openxmlformats.org/officeDocument/2006/relationships/hyperlink" Target="https://uznayvse.ru/znamenitosti/biografiya-petr-pervy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antastike.com/history/politich_protsessy_pri_petre_i/djvu/view/" TargetMode="External"/><Relationship Id="rId5" Type="http://schemas.openxmlformats.org/officeDocument/2006/relationships/hyperlink" Target="https://bookscafe.net/read/bobylev_vladimir-vneshnyaya_politika_rossii_epohi_petra_i-241901.html" TargetMode="External"/><Relationship Id="rId4" Type="http://schemas.openxmlformats.org/officeDocument/2006/relationships/hyperlink" Target="https://studfile.net/preview/1644662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14192-E928-B84E-E6F6-F6FB40E6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6" y="3771413"/>
            <a:ext cx="4589262" cy="1025164"/>
          </a:xfrm>
        </p:spPr>
        <p:txBody>
          <a:bodyPr lIns="108000" tIns="72000" rIns="36000" bIns="7200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07 исторические  науки </a:t>
            </a:r>
            <a:b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Величевская Вероника Николаевна </a:t>
            </a:r>
            <a:b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</a:t>
            </a:r>
            <a:b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Воронина Наталья </a:t>
            </a:r>
            <a:r>
              <a:rPr lang="ru-RU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Гурьевна</a:t>
            </a:r>
            <a:r>
              <a:rPr lang="ru-RU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F03C76-85D4-4E1E-CB83-CE529C220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000" tIns="72000" rIns="36000" bIns="7200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Пётр 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2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840E6-719D-0290-79D7-4CCAA672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84" y="2331837"/>
            <a:ext cx="5400673" cy="733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99BCFB-63A2-9A61-F0D8-52F8C2DB9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40553"/>
              </p:ext>
            </p:extLst>
          </p:nvPr>
        </p:nvGraphicFramePr>
        <p:xfrm>
          <a:off x="675083" y="3302758"/>
          <a:ext cx="5548295" cy="32030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399">
                  <a:extLst>
                    <a:ext uri="{9D8B030D-6E8A-4147-A177-3AD203B41FA5}">
                      <a16:colId xmlns:a16="http://schemas.microsoft.com/office/drawing/2014/main" val="529714050"/>
                    </a:ext>
                  </a:extLst>
                </a:gridCol>
                <a:gridCol w="4823896">
                  <a:extLst>
                    <a:ext uri="{9D8B030D-6E8A-4147-A177-3AD203B41FA5}">
                      <a16:colId xmlns:a16="http://schemas.microsoft.com/office/drawing/2014/main" val="1679402082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r>
                        <a:rPr lang="ru-RU" sz="600" dirty="0"/>
                        <a:t>Год: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600" dirty="0"/>
                        <a:t>Событие:</a:t>
                      </a: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1026152014"/>
                  </a:ext>
                </a:extLst>
              </a:tr>
              <a:tr h="386705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Первый Азовский поход</a:t>
                      </a:r>
                      <a:endParaRPr lang="ru-RU" sz="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3568723266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1696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Второй Азовский поход</a:t>
                      </a:r>
                      <a:endParaRPr lang="ru-RU" sz="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644511087"/>
                  </a:ext>
                </a:extLst>
              </a:tr>
              <a:tr h="445795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1697—1698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Великое посольство — путешествие Петра I по Европе</a:t>
                      </a:r>
                      <a:endParaRPr lang="ru-RU" sz="8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 anchor="ctr"/>
                </a:tc>
                <a:extLst>
                  <a:ext uri="{0D108BD9-81ED-4DB2-BD59-A6C34878D82A}">
                    <a16:rowId xmlns:a16="http://schemas.microsoft.com/office/drawing/2014/main" val="463732556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Начало Северной войны (русско-шведская, 1700-1721)</a:t>
                      </a:r>
                      <a:endParaRPr lang="ru-RU" sz="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4170655640"/>
                  </a:ext>
                </a:extLst>
              </a:tr>
              <a:tr h="445795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1709 </a:t>
                      </a:r>
                    </a:p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июля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800" b="1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Полтавская битва (в рамках русско-шведской войны)</a:t>
                      </a:r>
                      <a:endParaRPr lang="ru-RU" sz="8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4005434533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1711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Прутский</a:t>
                      </a:r>
                      <a:r>
                        <a:rPr lang="ru-RU" sz="800" b="1" i="1" u="none" strike="noStrike" kern="1200" dirty="0">
                          <a:solidFill>
                            <a:srgbClr val="A8BF4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поход</a:t>
                      </a:r>
                      <a:r>
                        <a:rPr lang="ru-RU" sz="800" b="1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(в рамках русско-турецкой войны)</a:t>
                      </a:r>
                      <a:endParaRPr lang="ru-RU" sz="8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1861353872"/>
                  </a:ext>
                </a:extLst>
              </a:tr>
              <a:tr h="445795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1714 </a:t>
                      </a:r>
                    </a:p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августа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Гангутское сражение (первая победа русского флота в русско-шведской войне)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1802234443"/>
                  </a:ext>
                </a:extLst>
              </a:tr>
              <a:tr h="445795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1722 </a:t>
                      </a:r>
                    </a:p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июня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Начало русско-персидской войны 1722-1723 (Перскидский поход, Каспийский поход)</a:t>
                      </a:r>
                      <a:endParaRPr lang="ru-RU" sz="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27867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12DBD-4B51-84FF-0E37-4EA70425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8" y="2373597"/>
            <a:ext cx="5400673" cy="733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политика: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AED2A1E-8ADD-BAB0-B8A2-39366447E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83792"/>
              </p:ext>
            </p:extLst>
          </p:nvPr>
        </p:nvGraphicFramePr>
        <p:xfrm>
          <a:off x="591546" y="3398293"/>
          <a:ext cx="5713720" cy="31518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7994">
                  <a:extLst>
                    <a:ext uri="{9D8B030D-6E8A-4147-A177-3AD203B41FA5}">
                      <a16:colId xmlns:a16="http://schemas.microsoft.com/office/drawing/2014/main" val="3225116582"/>
                    </a:ext>
                  </a:extLst>
                </a:gridCol>
                <a:gridCol w="4915726">
                  <a:extLst>
                    <a:ext uri="{9D8B030D-6E8A-4147-A177-3AD203B41FA5}">
                      <a16:colId xmlns:a16="http://schemas.microsoft.com/office/drawing/2014/main" val="2573246149"/>
                    </a:ext>
                  </a:extLst>
                </a:gridCol>
              </a:tblGrid>
              <a:tr h="390789">
                <a:tc>
                  <a:txBody>
                    <a:bodyPr/>
                    <a:lstStyle/>
                    <a:p>
                      <a:r>
                        <a:rPr lang="ru-RU" sz="600" dirty="0"/>
                        <a:t>Год:</a:t>
                      </a: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600" dirty="0"/>
                        <a:t>Событие:</a:t>
                      </a: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522048375"/>
                  </a:ext>
                </a:extLst>
              </a:tr>
              <a:tr h="416347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1700—1704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Чеканка новых медных, серебряных и золотых монет, удешевление стоимости денег (порча) (</a:t>
                      </a:r>
                      <a:r>
                        <a:rPr lang="ru-RU" sz="8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денежная реформа</a:t>
                      </a:r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2107965008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1701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 о по­жиз­ненной служ­бе дво­рян, секуляризация церковных земель и крестьян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835061289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1703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Начало строительства Санкт-Петербурга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3682567785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регулярного рекрутского набора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327134008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1706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Ос­но­вание Мос­ков­ско­го гос­пи­таля и хирургической школы при нём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1038133186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1720—1724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Городская реформа</a:t>
                      </a:r>
                      <a:r>
                        <a:rPr lang="ru-RU" sz="800" b="1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(соз­да­ние Глав­но­го ма­гис­тра­та и магистратов в других городах)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1130777742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tc>
                  <a:txBody>
                    <a:bodyPr/>
                    <a:lstStyle/>
                    <a:p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Табель о рангах. Указ о престолонаследии. Указ о ремесленных цехах.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36000" marT="72000" marB="72000"/>
                </a:tc>
                <a:extLst>
                  <a:ext uri="{0D108BD9-81ED-4DB2-BD59-A6C34878D82A}">
                    <a16:rowId xmlns:a16="http://schemas.microsoft.com/office/drawing/2014/main" val="381439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0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4EAF9-27CC-7B6F-0DBE-C9AA1174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89" y="1910515"/>
            <a:ext cx="2487967" cy="848678"/>
          </a:xfrm>
        </p:spPr>
        <p:txBody>
          <a:bodyPr vert="horz" lIns="51435" tIns="25718" rIns="51435" bIns="25718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en-US" sz="140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endParaRPr lang="en-US" sz="1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C3C1DC-772F-645F-172E-FB24FDAC6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88" y="5737456"/>
            <a:ext cx="3827175" cy="2119175"/>
          </a:xfrm>
        </p:spPr>
        <p:txBody>
          <a:bodyPr vert="horz" lIns="108000" tIns="72000" rIns="36000" bIns="72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Царь максимально использовал открывшиеся перед ним возможности. Поскольку город необходимо было построить “с нуля”, а потому Пётр смог реализовать свои самые смелые планы, воплотить замысел создания города по европейским образцам и принципам.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5C7C414F-3C16-EA55-E806-8166B8170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444" r="29945" b="-3"/>
          <a:stretch/>
        </p:blipFill>
        <p:spPr>
          <a:xfrm>
            <a:off x="2886961" y="3385336"/>
            <a:ext cx="1714464" cy="2119175"/>
          </a:xfrm>
          <a:custGeom>
            <a:avLst/>
            <a:gdLst/>
            <a:ahLst/>
            <a:cxnLst/>
            <a:rect l="l" t="t" r="r" b="b"/>
            <a:pathLst>
              <a:path w="3047936" h="3767432">
                <a:moveTo>
                  <a:pt x="0" y="0"/>
                </a:moveTo>
                <a:lnTo>
                  <a:pt x="3047936" y="0"/>
                </a:lnTo>
                <a:lnTo>
                  <a:pt x="3047936" y="2309286"/>
                </a:lnTo>
                <a:cubicBezTo>
                  <a:pt x="3047936" y="2747741"/>
                  <a:pt x="2923541" y="2967202"/>
                  <a:pt x="2649870" y="3158562"/>
                </a:cubicBezTo>
                <a:cubicBezTo>
                  <a:pt x="2365260" y="3323454"/>
                  <a:pt x="1991682" y="3394022"/>
                  <a:pt x="1660164" y="3650212"/>
                </a:cubicBezTo>
                <a:lnTo>
                  <a:pt x="1521470" y="3767432"/>
                </a:lnTo>
                <a:lnTo>
                  <a:pt x="1387771" y="3650212"/>
                </a:lnTo>
                <a:cubicBezTo>
                  <a:pt x="1056252" y="3394022"/>
                  <a:pt x="682674" y="3323454"/>
                  <a:pt x="398065" y="3158562"/>
                </a:cubicBezTo>
                <a:cubicBezTo>
                  <a:pt x="124394" y="2967202"/>
                  <a:pt x="0" y="2747741"/>
                  <a:pt x="0" y="2309286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текст, внешний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D872C1A-F5F0-2EEB-150E-88313D12B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7" r="27292" b="2"/>
          <a:stretch/>
        </p:blipFill>
        <p:spPr>
          <a:xfrm>
            <a:off x="4472941" y="4953000"/>
            <a:ext cx="1714464" cy="2119181"/>
          </a:xfrm>
          <a:custGeom>
            <a:avLst/>
            <a:gdLst/>
            <a:ahLst/>
            <a:cxnLst/>
            <a:rect l="l" t="t" r="r" b="b"/>
            <a:pathLst>
              <a:path w="3047936" h="3767432">
                <a:moveTo>
                  <a:pt x="1521470" y="0"/>
                </a:moveTo>
                <a:lnTo>
                  <a:pt x="1660164" y="117220"/>
                </a:lnTo>
                <a:cubicBezTo>
                  <a:pt x="1991682" y="373410"/>
                  <a:pt x="2365260" y="443978"/>
                  <a:pt x="2649870" y="608870"/>
                </a:cubicBezTo>
                <a:cubicBezTo>
                  <a:pt x="2923541" y="800230"/>
                  <a:pt x="3047936" y="1019691"/>
                  <a:pt x="3047936" y="1458146"/>
                </a:cubicBezTo>
                <a:lnTo>
                  <a:pt x="3047936" y="3767432"/>
                </a:lnTo>
                <a:lnTo>
                  <a:pt x="0" y="3767432"/>
                </a:lnTo>
                <a:lnTo>
                  <a:pt x="0" y="1458146"/>
                </a:lnTo>
                <a:cubicBezTo>
                  <a:pt x="0" y="1019691"/>
                  <a:pt x="124394" y="800230"/>
                  <a:pt x="398065" y="608870"/>
                </a:cubicBezTo>
                <a:cubicBezTo>
                  <a:pt x="682674" y="443978"/>
                  <a:pt x="1056252" y="373410"/>
                  <a:pt x="1387771" y="11722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61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16C81-5AED-5E4B-73A3-FB1183FF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F106F-83A7-BF5D-0CA3-715FFBA1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49" y="3370642"/>
            <a:ext cx="4785033" cy="3657955"/>
          </a:xfrm>
        </p:spPr>
        <p:txBody>
          <a:bodyPr vert="horz" lIns="51435" tIns="25718" rIns="51435" bIns="25718" rtlCol="0" anchor="t"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 отличие от единокровных братьев, Петр Алексеевич обладал сравнительно крепким здоровьем. Однако на протяжении всей жизни государь страдал от сильнейших головных болей, а незадолго до смерти его начали изматывать приступы почечнокаменной болезни. Приступы стали невыносимыми в начале 1725 года. Государь тогда находился в Зимнем дворце, и по свидетельствам современников, у него даже не осталось сил кричать от боли. Окружению стало понятно, что великий самодержец скоро покинет этот мир. Похоронили его в соборе Петропавловской крепости.</a:t>
            </a:r>
          </a:p>
          <a:p>
            <a:endParaRPr lang="ru-RU" dirty="0">
              <a:ea typeface="+mn-lt"/>
              <a:cs typeface="+mn-lt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32A86E-6CBB-F4DE-8F43-979DEB15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16" y="7028597"/>
            <a:ext cx="3144773" cy="1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D99A0-6B90-BFD9-6CB4-4D81B74F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8492A-3ED9-CC9E-A50F-D425B5E0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72000" rIns="36000" bIns="7200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hlinkClick r:id="rId2"/>
              </a:rPr>
              <a:t>https://uznayvse.ru/znamenitosti/biografiya-petr-pervyy.html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hlinkClick r:id="rId3"/>
              </a:rPr>
              <a:t>https://biographe.ru/politiki/petr-velikij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 Е. В. Время петровских реформ. – Л., 1989.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https://studfile.net/preview/1644662/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Бобылев В. С. Внешняя политика России эпохи Петра 1-го. – М., 1990.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https://bookscafe.net/read/bobylev_vladimir-vneshnyaya_politika_rossii_epohi_petra_i-241901.html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Голикова Н. Б. Политические процессы при Петре 1-м. – М., 1957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https://www.phantastike.com/history/politich_protsessy_pri_petre_i/djvu/view/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27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9379F-5E94-1BD2-F91A-BF8BF758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83" y="4528578"/>
            <a:ext cx="5105435" cy="5986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67746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9877-4637-D6D5-555C-78F5491D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629A4-B36A-7DCA-7D25-8A09732D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60" y="3745692"/>
            <a:ext cx="5448840" cy="1907652"/>
          </a:xfrm>
        </p:spPr>
        <p:txBody>
          <a:bodyPr lIns="108000" tIns="72000" rIns="36000" bIns="72000">
            <a:noAutofit/>
          </a:bodyPr>
          <a:lstStyle/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Петра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юношество Петра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Петра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Царствование Петра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 Петра I</a:t>
            </a:r>
          </a:p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реформы </a:t>
            </a:r>
          </a:p>
          <a:p>
            <a:pPr>
              <a:lnSpc>
                <a:spcPct val="17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и внутренняя политика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Петербурга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Петра I</a:t>
            </a:r>
          </a:p>
        </p:txBody>
      </p:sp>
    </p:spTree>
    <p:extLst>
      <p:ext uri="{BB962C8B-B14F-4D97-AF65-F5344CB8AC3E}">
        <p14:creationId xmlns:p14="http://schemas.microsoft.com/office/powerpoint/2010/main" val="9760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F3AFB-56EE-2577-A210-09792054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64" y="2199429"/>
            <a:ext cx="2514843" cy="847911"/>
          </a:xfrm>
        </p:spPr>
        <p:txBody>
          <a:bodyPr vert="horz" lIns="51435" tIns="25718" rIns="51435" bIns="25718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</a:t>
            </a:r>
            <a:r>
              <a:rPr lang="en-US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6EDE480-0C47-DD0C-35F9-626871837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42" y="3738854"/>
            <a:ext cx="2514842" cy="1717408"/>
          </a:xfrm>
        </p:spPr>
        <p:txBody>
          <a:bodyPr vert="horz" lIns="108000" tIns="72000" rIns="36000" bIns="72000" rtlCol="0" anchor="t">
            <a:normAutofit fontScale="25000" lnSpcReduction="20000"/>
          </a:bodyPr>
          <a:lstStyle/>
          <a:p>
            <a:pPr marL="685800" lvl="2" indent="0">
              <a:lnSpc>
                <a:spcPct val="170000"/>
              </a:lnSpc>
              <a:buNone/>
            </a:pPr>
            <a:r>
              <a:rPr lang="en-US" sz="5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Алексеевич Романов  – выдающийся монарх, сумевший произвести глубочайшие преобразования в государстве российском. За период его правления страна вошла в число передовых европейских держав и обрела статус империи.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6" descr="Изображение выглядит как человек, мужчин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EFE9FE9-1C2E-29C6-D2E1-B0A29937C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9000" y="3929070"/>
            <a:ext cx="2275516" cy="30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3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1B1FE-FDF6-A590-BE54-C4532E16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23" y="2199428"/>
            <a:ext cx="3410353" cy="71139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юношество Петра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D0A03-9A21-7642-26F0-B771097B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24" y="4271970"/>
            <a:ext cx="2514842" cy="1717408"/>
          </a:xfrm>
        </p:spPr>
        <p:txBody>
          <a:bodyPr vert="horz" lIns="108000" tIns="72000" rIns="36000" bIns="72000" rtlCol="0" anchor="t">
            <a:normAutofit fontScale="25000" lnSpcReduction="20000"/>
          </a:bodyPr>
          <a:lstStyle/>
          <a:p>
            <a:pPr marL="685800" lvl="2" indent="0">
              <a:lnSpc>
                <a:spcPct val="170000"/>
              </a:lnSpc>
              <a:buNone/>
            </a:pPr>
            <a:r>
              <a:rPr lang="ru-RU" sz="515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Будущий император появился на свет 9 июня 1672 года в Москве. Он стал 14-м ребенком царя Алексея Михайловича и первым из троих детей его второй супруги, крымско-татарской княжны Натальи Кирилловны Нарышкиной.</a:t>
            </a:r>
            <a:endParaRPr lang="ru-RU" sz="5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DB66B12-B261-9150-FA0B-00C34EBB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054" y="4271970"/>
            <a:ext cx="2145704" cy="30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B3F5-AE91-6D2D-65EC-517CCB0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81" y="2423686"/>
            <a:ext cx="4919751" cy="1446188"/>
          </a:xfrm>
        </p:spPr>
        <p:txBody>
          <a:bodyPr vert="horz" lIns="51435" tIns="25718" rIns="51435" bIns="25718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Первого: Алексей Михайлович Романов и Наталья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Кирилловна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Нарышкина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Рисунок 4" descr="Изображение выглядит как текст, человек, шляп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AF18D00A-8994-C7CB-57C0-1FF86E05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61"/>
          <a:stretch/>
        </p:blipFill>
        <p:spPr>
          <a:xfrm>
            <a:off x="1066121" y="4328146"/>
            <a:ext cx="4603072" cy="25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3C90-A3CD-D250-5171-1E432906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Царствование Петра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91F37-EC60-8F23-70A8-8BC99F318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72000" rIns="36000" bIns="72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 достижения совершеннолетия Петр Алексеевич находился под опекой старшей сестры Софьи, позже за его спину встала мать Наталья Кирилловна и представители семьи Нарышкиных. Брату-соправителю Ивану государственные дела были в тягость, поэтому он полностью передал правление в руки брата. Когда скончалась мать, царь наконец избавился от влияния клана Нарышкиных, став самостоятельным государем.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58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CCC35-4618-CD17-6FBF-DD2360C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81" y="1995989"/>
            <a:ext cx="2229038" cy="1205268"/>
          </a:xfrm>
        </p:spPr>
        <p:txBody>
          <a:bodyPr vert="horz" lIns="51435" tIns="25718" rIns="51435" bIns="25718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Двоецарствие.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Двуместный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трон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екст, галерея&#10;&#10;Автоматически созданное описание">
            <a:extLst>
              <a:ext uri="{FF2B5EF4-FFF2-40B4-BE49-F238E27FC236}">
                <a16:creationId xmlns:a16="http://schemas.microsoft.com/office/drawing/2014/main" id="{2B815504-5ED5-9534-4447-1C2A7A34D0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605" r="6726" b="-2"/>
          <a:stretch/>
        </p:blipFill>
        <p:spPr>
          <a:xfrm>
            <a:off x="855138" y="4152335"/>
            <a:ext cx="2573862" cy="2790110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украшен, алтарь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EF4EACB7-2ABB-C73B-E560-61B0AC6A1A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6695" r="2" b="16650"/>
          <a:stretch/>
        </p:blipFill>
        <p:spPr>
          <a:xfrm>
            <a:off x="3589487" y="4152335"/>
            <a:ext cx="2512704" cy="28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0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93914-650F-0286-4B5B-9578267D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739" y="1919705"/>
            <a:ext cx="3346521" cy="1717408"/>
          </a:xfrm>
        </p:spPr>
        <p:txBody>
          <a:bodyPr vert="horz" lIns="51435" tIns="25718" rIns="51435" bIns="25718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endParaRPr lang="en-US" sz="2025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внутренний, пол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0F443C35-609F-C649-5AFA-E7C5666B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817" y="3965125"/>
            <a:ext cx="2892425" cy="27731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6862D1A-D01B-DF3F-72BA-F13583B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975" y="3812336"/>
            <a:ext cx="2514842" cy="1717408"/>
          </a:xfrm>
        </p:spPr>
        <p:txBody>
          <a:bodyPr vert="horz" lIns="108000" tIns="72000" rIns="36000" bIns="72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жена Петра I, Евдокия Лопухина . Венчальная церемония Петра I и Лопухиной произошла 6 февраля 1689 в церкви Преображенского дворца. Дополнительным фактором необходимости женитьбы стал русский обычай того времени, согласно которому женатый человек являлся полноправным и совершеннолетним, что давало Петру I право избавиться от царевны-регентши Софьи</a:t>
            </a:r>
            <a:r>
              <a:rPr lang="en-US" sz="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9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1718-3CBD-B996-00EE-DCD5B7C4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05" y="1837238"/>
            <a:ext cx="5105435" cy="598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реформы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52A22-5FC8-4885-93EE-7AC87089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99" y="2983360"/>
            <a:ext cx="5256802" cy="2814742"/>
          </a:xfrm>
        </p:spPr>
        <p:txBody>
          <a:bodyPr vert="horz" lIns="108000" tIns="72000" rIns="36000" bIns="72000" rtlCol="0" anchor="t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реформы Петра I Великого: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Реформы местного управления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2)Реформы центрального управления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реформы.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реформы Петра I Великого: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1)Денежная реформа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2)Налоговая реформа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3)Введение подушной подати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в области промышленности и торговли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реформы: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1)В сферах образования, здравоохранения и науки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2)Культурные реформы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о рангах</a:t>
            </a:r>
          </a:p>
          <a:p>
            <a:pPr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Церковная реформа</a:t>
            </a:r>
          </a:p>
          <a:p>
            <a:pPr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559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784</Words>
  <Application>Microsoft Office PowerPoint</Application>
  <PresentationFormat>Лист A4 (210x297 мм)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Секция: 07 исторические  науки  Автор: Величевская Вероника Николаевна  1 курс Педагог: Воронина Наталья Гурьевна </vt:lpstr>
      <vt:lpstr>Содержание: </vt:lpstr>
      <vt:lpstr> Петр I</vt:lpstr>
      <vt:lpstr>Детство и юношество Петра</vt:lpstr>
      <vt:lpstr>Родители Петра Первого: Алексей Михайлович Романов и Наталья Кирилловна Нарышкина  </vt:lpstr>
      <vt:lpstr>Царствование Петра I</vt:lpstr>
      <vt:lpstr>Двоецарствие. Двуместный трон</vt:lpstr>
      <vt:lpstr>Личная жизнь Петра</vt:lpstr>
      <vt:lpstr>Основные реформы:</vt:lpstr>
      <vt:lpstr>Внешняя политика:</vt:lpstr>
      <vt:lpstr>Внутренняя политика:</vt:lpstr>
      <vt:lpstr>Строительство Петербурга</vt:lpstr>
      <vt:lpstr>Смерть</vt:lpstr>
      <vt:lpstr>Источники: 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 Величевская</cp:lastModifiedBy>
  <cp:revision>362</cp:revision>
  <dcterms:created xsi:type="dcterms:W3CDTF">2022-10-17T16:42:00Z</dcterms:created>
  <dcterms:modified xsi:type="dcterms:W3CDTF">2023-04-13T16:34:18Z</dcterms:modified>
</cp:coreProperties>
</file>