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5" r:id="rId18"/>
    <p:sldId id="273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Можно ли за счет обилия пушковых волос назвать вашу кожу бархатистой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6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B7-B44C-B7B8-74E5CB1747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4768704"/>
        <c:axId val="158314400"/>
      </c:barChart>
      <c:catAx>
        <c:axId val="224768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314400"/>
        <c:crosses val="autoZero"/>
        <c:auto val="1"/>
        <c:lblAlgn val="ctr"/>
        <c:lblOffset val="100"/>
        <c:noMultiLvlLbl val="0"/>
      </c:catAx>
      <c:valAx>
        <c:axId val="158314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tint val="75000"/>
                  <a:shade val="6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76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Кожа в области тыла кисти руки безболезненно оттягивается на 2 – 3 см?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39-9943-A19C-1ADB42B5E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60753200"/>
        <c:axId val="260561296"/>
      </c:barChart>
      <c:catAx>
        <c:axId val="260753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561296"/>
        <c:crosses val="autoZero"/>
        <c:auto val="1"/>
        <c:lblAlgn val="ctr"/>
        <c:lblOffset val="100"/>
        <c:noMultiLvlLbl val="0"/>
      </c:catAx>
      <c:valAx>
        <c:axId val="260561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tint val="75000"/>
                  <a:shade val="6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75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 ли у вас периодически повторяющихся вывихов / подвывихов суставов?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FD-EC44-9B01-4880B39E7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25956768"/>
        <c:axId val="226241408"/>
      </c:barChart>
      <c:valAx>
        <c:axId val="226241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tint val="75000"/>
                  <a:shade val="6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956768"/>
        <c:crosses val="autoZero"/>
        <c:crossBetween val="between"/>
      </c:valAx>
      <c:catAx>
        <c:axId val="225956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2414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 вас наблюдается «хруст» в суставах?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F9-C243-9DC7-7DB6F2040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61040656"/>
        <c:axId val="260267296"/>
      </c:barChart>
      <c:valAx>
        <c:axId val="260267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tint val="75000"/>
                  <a:shade val="6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1040656"/>
        <c:crosses val="autoZero"/>
        <c:crossBetween val="between"/>
      </c:valAx>
      <c:catAx>
        <c:axId val="261040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2672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Есть ли у вас чрезмерно выраженный изгиб поясничного отдела позвоночника?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2E-984A-86AE-DFA250380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680080"/>
        <c:axId val="225881392"/>
      </c:barChart>
      <c:valAx>
        <c:axId val="225881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tint val="75000"/>
                  <a:shade val="6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680080"/>
        <c:crosses val="autoZero"/>
        <c:crossBetween val="between"/>
      </c:valAx>
      <c:catAx>
        <c:axId val="225680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8813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A4F8A-0C58-363F-5236-819FE3D41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5195" y="197047"/>
            <a:ext cx="8689976" cy="2509213"/>
          </a:xfrm>
        </p:spPr>
        <p:txBody>
          <a:bodyPr anchor="ctr">
            <a:normAutofit/>
          </a:bodyPr>
          <a:lstStyle/>
          <a:p>
            <a:r>
              <a:rPr lang="ru-RU" sz="35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Дисплазия</a:t>
            </a:r>
            <a:r>
              <a:rPr lang="ru-RU" sz="35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Соединительной ткани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5749A6-1B43-FBAC-455C-A0E0179C3D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5022" y="5139155"/>
            <a:ext cx="8966717" cy="1415279"/>
          </a:xfrm>
        </p:spPr>
        <p:txBody>
          <a:bodyPr anchor="ctr">
            <a:normAutofit/>
          </a:bodyPr>
          <a:lstStyle/>
          <a:p>
            <a:pPr algn="l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студентки 232 группы:</a:t>
            </a:r>
          </a:p>
          <a:p>
            <a:pPr algn="l"/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Следенкина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Владислава </a:t>
            </a:r>
          </a:p>
          <a:p>
            <a:pPr algn="l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Шевченко Дарья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72E64-746A-CB55-A0D1-24BA40B6F2A1}"/>
              </a:ext>
            </a:extLst>
          </p:cNvPr>
          <p:cNvSpPr txBox="1"/>
          <p:nvPr/>
        </p:nvSpPr>
        <p:spPr>
          <a:xfrm>
            <a:off x="4952109" y="6369768"/>
            <a:ext cx="5488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err="1"/>
              <a:t>Уссурийск,2023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1AA4EB-9F63-82DF-6E06-6E2EE3E3CE57}"/>
              </a:ext>
            </a:extLst>
          </p:cNvPr>
          <p:cNvSpPr/>
          <p:nvPr/>
        </p:nvSpPr>
        <p:spPr>
          <a:xfrm>
            <a:off x="1446828" y="154688"/>
            <a:ext cx="92983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УССУРИЙСКИЙ ФИЛИАЛ КРАЕВОГО ГОСУДАРСТВЕННОГО БЮДЖЕТНОГО ПРОФЕССИОНАЛЬНОГО ОБРАЗОВАТЕЛЬНОГО УЧРЕЖДЕНИЯ «ВЛАДИВОСТОКСКИЙ БАЗОВЫЙ МЕДИЦИНСКИЙ КОЛЛЕДЖ»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(уссурийский филиал КГБПОУ «ВБМК»)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C0DF26-FC1A-3D1C-3723-761FFEE55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51" y="2123965"/>
            <a:ext cx="5096237" cy="4139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0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73BF3-6E74-E4A0-3C9D-D125272FE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35C6D2-2E00-BA27-2F9D-A84AAB955F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8165" y="816956"/>
            <a:ext cx="6334519" cy="5512419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Преобладающие симптомы включают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гиперподвижность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суставов, образование патологических рубцов и нарушение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ранозаживляющей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активности, ломкость сосудов и бархатистую,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гиперрастяжимую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кожу. Кожа может быть растянута на несколько сантиметров, но возвращается к нормальному состоянию при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отпускании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Широкие пергаментные шрамы часто покрывают костные выступы, особенно локти, колени и голени; рубцы менее выражены при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гипермобильном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типе. Мягкие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псевдоопухоли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(мясистые выросты) часто образуются на поверхности шрамов или точек давления.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Склонность к кровотечениям редка, хотя сосудистый тип характеризуется разрывами сосудов и кровоподтеками.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6075B3-4399-1BCB-464A-A139F317A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100" y="4344053"/>
            <a:ext cx="4025126" cy="18954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6E2F5A-D961-7EF8-67BA-98498844F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294" y="618517"/>
            <a:ext cx="4025126" cy="268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8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ECEBE-4116-0B3C-1248-7090B6D21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28650" y="-682459"/>
            <a:ext cx="18249300" cy="2810483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Диагностика и поддерживающее лечение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дисплазии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5E8B6C-AB65-2FA7-E17A-8756B5BACBB8}"/>
              </a:ext>
            </a:extLst>
          </p:cNvPr>
          <p:cNvSpPr txBox="1"/>
          <p:nvPr/>
        </p:nvSpPr>
        <p:spPr>
          <a:xfrm>
            <a:off x="278779" y="1199319"/>
            <a:ext cx="5817221" cy="471584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состоит из: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клинических критерий;</a:t>
            </a:r>
            <a:endParaRPr lang="ru-RU" sz="1400" dirty="0"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подтверждающего генетического тестирования;</a:t>
            </a:r>
            <a:endParaRPr lang="ru-RU" sz="1400" dirty="0"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эхокардиография и/или другие исследования сосудов для  выявления; осложнений со стороны сердечно-сосудистой системы.</a:t>
            </a:r>
            <a:endParaRPr lang="ru-RU" sz="1400" dirty="0">
              <a:effectLst/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Большинство, но не все типы синдрома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Элерса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Данлоса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включают один или оба из следующих патологических признаков: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гиперподвижность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суставов,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гиперрастяжимость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кожи.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FAA5AF7-1133-02A0-6461-12B9B1DA8B39}"/>
              </a:ext>
            </a:extLst>
          </p:cNvPr>
          <p:cNvSpPr/>
          <p:nvPr/>
        </p:nvSpPr>
        <p:spPr>
          <a:xfrm>
            <a:off x="6915854" y="1006083"/>
            <a:ext cx="4997367" cy="224388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диагноз синдрома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Элерса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Данлоса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можно заподозрить у пациентов с жалобами на частые вывихи суставов, плохое заживление ран и/или частое или патологическое 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рубцевание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EF50BF7-7150-26D4-F7DF-1BD9D6AA6391}"/>
              </a:ext>
            </a:extLst>
          </p:cNvPr>
          <p:cNvSpPr/>
          <p:nvPr/>
        </p:nvSpPr>
        <p:spPr>
          <a:xfrm>
            <a:off x="6915854" y="3816566"/>
            <a:ext cx="4997367" cy="249542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📍Специфического лечения для синдрома </a:t>
            </a:r>
            <a:r>
              <a:rPr lang="ru-RU" sz="1800" b="1" u="sng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Элерса-Данлоса</a:t>
            </a:r>
            <a:r>
              <a:rPr lang="ru-RU" sz="1800" b="1" u="sng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нет. Следует минимизировать риск травмирования. Эффективным может быть использование защитных повязок и подкладок.</a:t>
            </a:r>
            <a:endParaRPr lang="ru-RU" sz="1800" b="1" u="sng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u="sng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6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4EE7F-53B0-690F-26CD-DEE190369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9659" y="3429000"/>
            <a:ext cx="4950155" cy="362927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студентов считают что их кожу можно назвать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бархатистой;Остальные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50%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думают,что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нет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C30CAD6-71B9-D81C-B309-08A309A1A4F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89063878"/>
              </p:ext>
            </p:extLst>
          </p:nvPr>
        </p:nvGraphicFramePr>
        <p:xfrm>
          <a:off x="1145845" y="755806"/>
          <a:ext cx="7589604" cy="3988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661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7E374-6843-239D-B90C-EA533E6C3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6001" y="4715756"/>
            <a:ext cx="13910226" cy="2142244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45%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студентов ответили «нет», а 55% студентов «да».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6307A1E9-4DDB-D453-BAB9-6F2BE799767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08549734"/>
              </p:ext>
            </p:extLst>
          </p:nvPr>
        </p:nvGraphicFramePr>
        <p:xfrm>
          <a:off x="-1" y="430125"/>
          <a:ext cx="11278226" cy="4285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854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2107D-F430-A02D-51A7-5EA442017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261823"/>
            <a:ext cx="10364451" cy="1596177"/>
          </a:xfrm>
        </p:spPr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вопрос «Нет ли у вас периодически повторяющихся вывихов /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подвывихов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суставов?» все студенты единогласно ответили «нет».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19768C9-A63E-0F2D-F84D-8AD147FEB2B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36356522"/>
              </p:ext>
            </p:extLst>
          </p:nvPr>
        </p:nvGraphicFramePr>
        <p:xfrm>
          <a:off x="456887" y="647452"/>
          <a:ext cx="11278226" cy="3658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267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332E9-A036-A4BA-6E54-5D599031E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16" y="4703836"/>
            <a:ext cx="10364451" cy="1596177"/>
          </a:xfrm>
        </p:spPr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«У вас наблюдается «хруст» в суставах?» 20% студентов отрицают наличия «хруста» в суставах, но остальные 80% подтверждают его наличие.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EB73DE5-66C5-7646-0824-909F1FD8B49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29931286"/>
              </p:ext>
            </p:extLst>
          </p:nvPr>
        </p:nvGraphicFramePr>
        <p:xfrm>
          <a:off x="914400" y="446475"/>
          <a:ext cx="10363200" cy="342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78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88F169-16D6-39EB-5A54-9228AF906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вопрос «Есть ли у вас чрезмерно выраженный изгиб поясничного отдела позвоночника?»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35%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студентов ответили «нет», а 65% из них – «да».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3764265-36BD-1F7E-6C5C-AA58C1E14AF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13354708"/>
              </p:ext>
            </p:extLst>
          </p:nvPr>
        </p:nvGraphicFramePr>
        <p:xfrm>
          <a:off x="914400" y="2366963"/>
          <a:ext cx="10363200" cy="342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730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79DE7-6689-CDBB-F5B3-7EE04B0BE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-529376"/>
            <a:ext cx="10364451" cy="1596177"/>
          </a:xfrm>
        </p:spPr>
        <p:txBody>
          <a:bodyPr/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A72EE2-5764-797B-2100-9745209954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632" y="1716946"/>
            <a:ext cx="5591097" cy="5141054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как соединительная ткань является самой распространенной тканью во всем организме, поэтому в свой рацион питания необходимо включить достаточное количество белка, витамины С, А, Е, РР, витамины группы В, кальций, фосфор, магний и другие микроэлементы.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людям с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дисплазией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соединительной ткани не стоит заниматься тяжелой и легкой атлетикой,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гимнатикой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фигурным катанием, играть в футбол.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необходимо следить за тем, чтобы такой человек не выполнял упражнений на растяжение, в том числе позвоночника.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людям с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дисплазией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полезны лечебная физкультура, хореография, настольный теннис, лечебное плавание. Полезно укреплять мышечный каркас.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C77455-78FD-71E7-AE5B-63B4EF050DA2}"/>
              </a:ext>
            </a:extLst>
          </p:cNvPr>
          <p:cNvSpPr txBox="1"/>
          <p:nvPr/>
        </p:nvSpPr>
        <p:spPr>
          <a:xfrm>
            <a:off x="504903" y="929134"/>
            <a:ext cx="10091233" cy="525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1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основании исследования были разработаны следующие рекомендации:</a:t>
            </a:r>
            <a:endParaRPr lang="ru-RU" sz="2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8358D7-6931-7411-A574-95CCEE37A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439" y="1378736"/>
            <a:ext cx="2391742" cy="239174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324C508-F4C4-C777-E158-05B39467B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868" y="3770478"/>
            <a:ext cx="37465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2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3BA37-BF61-2E25-11F2-31372F29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580" y="-346879"/>
            <a:ext cx="10364451" cy="1596177"/>
          </a:xfrm>
        </p:spPr>
        <p:txBody>
          <a:bodyPr/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Заключение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2503F2-5C9F-549F-1366-C5F6BFA6F1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1234" y="1061717"/>
            <a:ext cx="8508980" cy="42032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основании исследования можно сделать следующие выводы:</a:t>
            </a:r>
          </a:p>
          <a:p>
            <a:pPr marL="0" indent="0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соединительная ткань – это исторически сложившиеся система клеток и межклеточного вещества, выполняющая свои определенные функции.</a:t>
            </a:r>
          </a:p>
          <a:p>
            <a:pPr marL="0" indent="0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дисплазия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соединительной ткани  – это нарушение формирования соединительной ткани в момент зачатия, когда формируется генетический материал будущего плода. Это иной тип комбинации аминокислот влияющих на соединительную ткань организма.</a:t>
            </a:r>
          </a:p>
          <a:p>
            <a:pPr marL="0" indent="0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синдромы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Элерса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Данлоса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наследственные нарушения развития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коллагеновых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структур, характеризующееся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гипермобильностью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суставов,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гиперупругостью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кожи и выраженной хрупкостью тканей.</a:t>
            </a:r>
            <a:r>
              <a:rPr lang="ru-RU" sz="140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Специфического лечения для синдрома  нет.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у </a:t>
            </a:r>
            <a:r>
              <a:rPr lang="ru-RU" sz="16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36% опрашиваемых </a:t>
            </a:r>
            <a:r>
              <a:rPr lang="ru-RU" sz="1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наблюдаются</a:t>
            </a:r>
            <a:r>
              <a:rPr lang="ru-RU" sz="16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первичные признаки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дисплазии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соединительной ткани.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а оставшиеся </a:t>
            </a:r>
            <a:r>
              <a:rPr lang="ru-RU" sz="16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64% студентов,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исходя, из своего самочувствия считают, что </a:t>
            </a:r>
            <a:r>
              <a:rPr lang="ru-RU" sz="1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таких признаков у них нет.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75326-B150-E51F-67DD-3C313B0E1DD2}"/>
              </a:ext>
            </a:extLst>
          </p:cNvPr>
          <p:cNvSpPr txBox="1"/>
          <p:nvPr/>
        </p:nvSpPr>
        <p:spPr>
          <a:xfrm>
            <a:off x="7311707" y="451209"/>
            <a:ext cx="397271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effectLst/>
                <a:latin typeface="Helvetica" pitchFamily="2" charset="0"/>
              </a:rPr>
              <a:t>«Лечить всегда сложнее, чем предупреждать заболевания»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C4D418-C22D-9A49-7BCB-C3DAFED14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155" y="1803295"/>
            <a:ext cx="2167876" cy="469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4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3F830-4F51-5763-951D-7CC881E6E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2292" y="3453439"/>
            <a:ext cx="10364451" cy="1596177"/>
          </a:xfrm>
        </p:spPr>
        <p:txBody>
          <a:bodyPr/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5917C3-6F42-5212-8817-38558009BC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742" y="348798"/>
            <a:ext cx="6860478" cy="2266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Дисплазия</a:t>
            </a:r>
            <a:r>
              <a:rPr lang="ru-RU" sz="23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соединительной ткани – не приговор, а сочетание ограничений образа жизни, к которым нужно быть внимательным людям с генетическими отклонениями!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D651C6-0AA4-34E5-5B54-C47450DCD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42525">
            <a:off x="8169029" y="942868"/>
            <a:ext cx="3650673" cy="5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3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45C56-ABAB-8228-0DD0-EDA46F840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67" y="4669909"/>
            <a:ext cx="10364451" cy="159617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7A605CF-7CEF-0E97-1ED4-15F6C625FD2A}"/>
              </a:ext>
            </a:extLst>
          </p:cNvPr>
          <p:cNvSpPr/>
          <p:nvPr/>
        </p:nvSpPr>
        <p:spPr>
          <a:xfrm>
            <a:off x="1362927" y="548137"/>
            <a:ext cx="9887186" cy="302548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9CF5C21-9E83-7632-78CA-6874D8F3DE7F}"/>
              </a:ext>
            </a:extLst>
          </p:cNvPr>
          <p:cNvSpPr txBox="1">
            <a:spLocks/>
          </p:cNvSpPr>
          <p:nvPr/>
        </p:nvSpPr>
        <p:spPr>
          <a:xfrm>
            <a:off x="1920489" y="548137"/>
            <a:ext cx="9329624" cy="3207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 соединительная ткань.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изучения: 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дисплазия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 выявить  первичные признаки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дисплазии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соединительной ткани среди студентов уссурийского филиала ВБМК.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4DC86330-4C88-337D-C825-B1B57CA7817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flipH="1" flipV="1">
            <a:off x="3921398" y="3755943"/>
            <a:ext cx="4770244" cy="277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4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10DF9-3060-FA2C-4C27-078918E2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580" y="0"/>
            <a:ext cx="10364451" cy="1596177"/>
          </a:xfrm>
        </p:spPr>
        <p:txBody>
          <a:bodyPr/>
          <a:lstStyle/>
          <a:p>
            <a:r>
              <a:rPr lang="ru-RU" i="1" u="sng" dirty="0">
                <a:solidFill>
                  <a:schemeClr val="tx2">
                    <a:lumMod val="50000"/>
                  </a:schemeClr>
                </a:solidFill>
              </a:rPr>
              <a:t>ЗАДАЧИ ИССЛЕДОВАНИЯ: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4175EE-A1F4-0926-D0D0-5E7BA25571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2586" y="1277570"/>
            <a:ext cx="5181600" cy="5513381"/>
          </a:xfrm>
        </p:spPr>
        <p:txBody>
          <a:bodyPr>
            <a:normAutofit fontScale="25000" lnSpcReduction="20000"/>
          </a:bodyPr>
          <a:lstStyle/>
          <a:p>
            <a:endParaRPr lang="ru-RU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marL="0" indent="0">
              <a:buNone/>
            </a:pPr>
            <a:r>
              <a:rPr lang="ru-RU" sz="10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0000" b="0" i="0" u="none" strike="noStrike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</a:t>
            </a:r>
            <a:r>
              <a:rPr lang="ru-RU" sz="10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понятие соединительной ткани в целом, понять, что такое </a:t>
            </a:r>
            <a:r>
              <a:rPr lang="ru-RU" sz="10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дисплазия</a:t>
            </a:r>
            <a:r>
              <a:rPr lang="ru-RU" sz="10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определить, что такое синдром </a:t>
            </a:r>
            <a:r>
              <a:rPr lang="ru-RU" sz="10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Эрлеса</a:t>
            </a:r>
            <a:r>
              <a:rPr lang="ru-RU" sz="10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sz="10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Данлоса</a:t>
            </a:r>
            <a:r>
              <a:rPr lang="ru-RU" sz="10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его симптомы, диагностику и возможное лечение.</a:t>
            </a:r>
          </a:p>
          <a:p>
            <a:pPr marL="0" indent="0">
              <a:buNone/>
            </a:pPr>
            <a:r>
              <a:rPr lang="ru-RU" sz="10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10000" b="0" i="0" u="none" strike="noStrike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</a:t>
            </a:r>
            <a:r>
              <a:rPr lang="ru-RU" sz="10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буклет по профилактике возникновения </a:t>
            </a:r>
            <a:r>
              <a:rPr lang="ru-RU" sz="10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дисплазии</a:t>
            </a:r>
            <a:r>
              <a:rPr lang="ru-RU" sz="10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соединительной ткани.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9375DA-4D57-1CB3-A394-FE69BFED3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254" y="2039821"/>
            <a:ext cx="5507777" cy="398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86850-01DF-F31F-AEDD-264357758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1" y="47589"/>
            <a:ext cx="10364451" cy="1196998"/>
          </a:xfrm>
        </p:spPr>
        <p:txBody>
          <a:bodyPr/>
          <a:lstStyle/>
          <a:p>
            <a:r>
              <a:rPr lang="ru-RU" b="1" i="1" u="sng" dirty="0"/>
              <a:t>Методы исследования 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2951566E-087F-90B5-D7C4-F692F6475283}"/>
              </a:ext>
            </a:extLst>
          </p:cNvPr>
          <p:cNvCxnSpPr>
            <a:cxnSpLocks/>
          </p:cNvCxnSpPr>
          <p:nvPr/>
        </p:nvCxnSpPr>
        <p:spPr>
          <a:xfrm flipH="1">
            <a:off x="2782265" y="989292"/>
            <a:ext cx="1205365" cy="1245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AEEFF4A2-B363-8F2B-0162-E4155514B04E}"/>
              </a:ext>
            </a:extLst>
          </p:cNvPr>
          <p:cNvCxnSpPr>
            <a:cxnSpLocks/>
          </p:cNvCxnSpPr>
          <p:nvPr/>
        </p:nvCxnSpPr>
        <p:spPr>
          <a:xfrm>
            <a:off x="6407889" y="939058"/>
            <a:ext cx="0" cy="1515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84D552E8-6D1E-FB9C-E236-9870EDB4B277}"/>
              </a:ext>
            </a:extLst>
          </p:cNvPr>
          <p:cNvCxnSpPr>
            <a:cxnSpLocks/>
          </p:cNvCxnSpPr>
          <p:nvPr/>
        </p:nvCxnSpPr>
        <p:spPr>
          <a:xfrm>
            <a:off x="9058178" y="989292"/>
            <a:ext cx="1180922" cy="1118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B52E0B1C-1756-39A4-4C79-45929D9DBCD6}"/>
              </a:ext>
            </a:extLst>
          </p:cNvPr>
          <p:cNvSpPr/>
          <p:nvPr/>
        </p:nvSpPr>
        <p:spPr>
          <a:xfrm>
            <a:off x="5428242" y="2591604"/>
            <a:ext cx="2233309" cy="837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/>
              <a:t>АНКЕТИРОВАНИЕ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181342F8-0CDE-7D0F-E3A4-3033A419970F}"/>
              </a:ext>
            </a:extLst>
          </p:cNvPr>
          <p:cNvSpPr/>
          <p:nvPr/>
        </p:nvSpPr>
        <p:spPr>
          <a:xfrm>
            <a:off x="9567542" y="2363300"/>
            <a:ext cx="2106420" cy="10679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Статистический анализ данных</a:t>
            </a:r>
            <a:endParaRPr lang="ru-RU" b="1" u="sng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80213FEC-58DC-88AE-8C10-AF1174BE6689}"/>
              </a:ext>
            </a:extLst>
          </p:cNvPr>
          <p:cNvSpPr/>
          <p:nvPr/>
        </p:nvSpPr>
        <p:spPr>
          <a:xfrm>
            <a:off x="1754321" y="2493814"/>
            <a:ext cx="2233309" cy="885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Теоретический анализ литературы</a:t>
            </a:r>
            <a:endParaRPr lang="ru-RU" b="1" u="sng" dirty="0">
              <a:solidFill>
                <a:schemeClr val="bg1"/>
              </a:solidFill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DABC451-B2A0-9F3B-C074-66DFB626C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493" y="3972738"/>
            <a:ext cx="1792517" cy="106349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786A8A3-4F35-A586-8650-5F794D7E4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903" y="3972738"/>
            <a:ext cx="1724723" cy="131119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4120B3B9-1678-898F-2289-36469ADE6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729" y="4153583"/>
            <a:ext cx="20447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4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5FC83-4B78-3E4B-1159-684A5DC6E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697" y="-288582"/>
            <a:ext cx="7664605" cy="1180387"/>
          </a:xfrm>
        </p:spPr>
        <p:txBody>
          <a:bodyPr>
            <a:normAutofit/>
          </a:bodyPr>
          <a:lstStyle/>
          <a:p>
            <a:r>
              <a:rPr lang="ru-RU" sz="25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соединительной ткани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1A218-E0A7-F934-D705-9B3BF9E7BA64}"/>
              </a:ext>
            </a:extLst>
          </p:cNvPr>
          <p:cNvSpPr txBox="1"/>
          <p:nvPr/>
        </p:nvSpPr>
        <p:spPr>
          <a:xfrm>
            <a:off x="102703" y="697048"/>
            <a:ext cx="4974255" cy="66800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</a:rPr>
              <a:t>Как и любая ткань состоит из клеток и межклеточного вещества.</a:t>
            </a:r>
            <a:endParaRPr lang="ru-RU" dirty="0">
              <a:highlight>
                <a:srgbClr val="C0C0C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CCF695-B77E-5EAF-255D-B16AB1C22D08}"/>
              </a:ext>
            </a:extLst>
          </p:cNvPr>
          <p:cNvSpPr txBox="1"/>
          <p:nvPr/>
        </p:nvSpPr>
        <p:spPr>
          <a:xfrm>
            <a:off x="0" y="1365053"/>
            <a:ext cx="517966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Клетки: </a:t>
            </a:r>
          </a:p>
          <a:p>
            <a:pPr algn="just"/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 </a:t>
            </a:r>
            <a:r>
              <a:rPr lang="ru-RU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фибробласты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волокнообразующие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клетки);</a:t>
            </a:r>
          </a:p>
          <a:p>
            <a:pPr algn="just"/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б) </a:t>
            </a:r>
            <a:r>
              <a:rPr lang="ru-RU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малодифференцированные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(дают начало образованию других клеток);</a:t>
            </a:r>
          </a:p>
          <a:p>
            <a:pPr algn="just"/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в) тучные (образуют вещество гепарин, который понижает свертывание крови);</a:t>
            </a:r>
          </a:p>
          <a:p>
            <a:pPr algn="just"/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г) макрофаги (выполняют защитную функцию – фагоцитоз);</a:t>
            </a:r>
          </a:p>
          <a:p>
            <a:pPr algn="just"/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д) жировые (</a:t>
            </a:r>
            <a:r>
              <a:rPr lang="ru-RU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липоциты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накапливают жир;</a:t>
            </a:r>
          </a:p>
          <a:p>
            <a:pPr algn="just"/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е)пигментные (</a:t>
            </a:r>
            <a:r>
              <a:rPr lang="ru-RU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меланоциты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накапливают пигмент – меланин;</a:t>
            </a:r>
          </a:p>
          <a:p>
            <a:pPr algn="just"/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ё)</a:t>
            </a:r>
            <a:r>
              <a:rPr lang="ru-RU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плазматические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плазмоциты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вырабатывают антитела.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606C10-2F42-A8F9-61FC-F624EE8BE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67636" y="5529773"/>
            <a:ext cx="1383353" cy="13282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4D10DB-7A37-9862-65D7-3496741A9470}"/>
              </a:ext>
            </a:extLst>
          </p:cNvPr>
          <p:cNvSpPr txBox="1"/>
          <p:nvPr/>
        </p:nvSpPr>
        <p:spPr>
          <a:xfrm>
            <a:off x="5244130" y="707884"/>
            <a:ext cx="6147466" cy="64633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</a:rPr>
              <a:t>Межклеточное вещество состоит из основного вещества и волокон. Основное вещество имеет консистенцию геля.</a:t>
            </a:r>
            <a:endParaRPr lang="ru-RU" dirty="0">
              <a:highlight>
                <a:srgbClr val="C0C0C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3BA8C3-226D-F8CB-3C33-A3B61ABD025F}"/>
              </a:ext>
            </a:extLst>
          </p:cNvPr>
          <p:cNvSpPr txBox="1"/>
          <p:nvPr/>
        </p:nvSpPr>
        <p:spPr>
          <a:xfrm>
            <a:off x="5500314" y="1365053"/>
            <a:ext cx="613691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Виды волокон:</a:t>
            </a:r>
          </a:p>
          <a:p>
            <a:pPr algn="just"/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а)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коллагеновые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толстые,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нерастяжимые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 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способнек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набуханию, содержат белок коллаген;</a:t>
            </a:r>
            <a:endParaRPr lang="ru-RU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algn="just"/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б)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эластические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придают эластичность и растяжимость соединительной ткани, могут удлиняться в 2 – 3 раза, содержат белок эластин;</a:t>
            </a:r>
            <a:endParaRPr lang="ru-RU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algn="just"/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в)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ретикулярные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незрелые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коллагеновые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волокна, содержат белок коллаген.</a:t>
            </a:r>
            <a:endParaRPr lang="ru-RU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algn="just"/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Функции соединительной ткани:</a:t>
            </a:r>
            <a:endParaRPr lang="ru-RU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algn="just"/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а) механическая (опорная или биомеханическая – обеспечивается прежде всего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коллагеновыми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и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эластическими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волокнами, образующими волокнистые основы всех органов (кости, хрящи, связки и 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сухожидия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 );</a:t>
            </a:r>
            <a:endParaRPr lang="ru-RU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algn="just"/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б) защитная;</a:t>
            </a:r>
            <a:endParaRPr lang="ru-RU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algn="just"/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в)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трофическая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(питательная).</a:t>
            </a:r>
            <a:endParaRPr lang="ru-RU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ED83679-A407-5A4E-C684-18E1292ED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770" y="5133437"/>
            <a:ext cx="1746108" cy="175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0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9339B-22A7-DE97-F43E-C681488D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7263F90-448A-EF90-8087-A0FA457AF6C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5488" y="741"/>
            <a:ext cx="12452195" cy="68751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9247DC-23B4-5E11-4786-E2CE55FDC7F6}"/>
              </a:ext>
            </a:extLst>
          </p:cNvPr>
          <p:cNvSpPr txBox="1"/>
          <p:nvPr/>
        </p:nvSpPr>
        <p:spPr>
          <a:xfrm>
            <a:off x="5296210" y="252389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pic>
        <p:nvPicPr>
          <p:cNvPr id="13" name="Рисунок 13" descr="Стетоскоп">
            <a:extLst>
              <a:ext uri="{FF2B5EF4-FFF2-40B4-BE49-F238E27FC236}">
                <a16:creationId xmlns:a16="http://schemas.microsoft.com/office/drawing/2014/main" id="{52380293-4CF9-4F45-D589-9B455D633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829" y="-15550"/>
            <a:ext cx="1596177" cy="159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2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5AC6AE-33FD-2C8C-3814-EFDDA18C5C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65834"/>
            <a:ext cx="11445493" cy="3263166"/>
          </a:xfrm>
        </p:spPr>
        <p:txBody>
          <a:bodyPr>
            <a:normAutofit/>
          </a:bodyPr>
          <a:lstStyle/>
          <a:p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Дисплазия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соединительной ткани – это нарушение развития соединительной ткани в эмбриональном и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постнатальном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периодах, генетически детерминированное состояние, характеризующееся дефектами структур и основного вещества соединительной ткани, приводящее к расстройству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гомеостаза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тканевом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органном и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организменном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уровнях в виде различных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морфофункциональных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нарушений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висцеральных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и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локомоторных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органов с 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прогредиентным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течением.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24774D-DB07-AE8F-F82F-08528020E7D6}"/>
              </a:ext>
            </a:extLst>
          </p:cNvPr>
          <p:cNvSpPr txBox="1"/>
          <p:nvPr/>
        </p:nvSpPr>
        <p:spPr>
          <a:xfrm>
            <a:off x="5119745" y="3522031"/>
            <a:ext cx="6133170" cy="147732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Наиболее часто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соединительнотканная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дисплазия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проявляется изменением пропорций тела, костными деформациями, привычными вывихами,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гиперэластичной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кожей,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клапанными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пороками сердца, хрупкостью сосудов, мышечной слабостью.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7D4F2D-1A46-7060-F1A6-B77DDEFA0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517" y="3429000"/>
            <a:ext cx="3433853" cy="3140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CE30AC-027C-A8DD-B01B-08DE8F2A3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1419" y="4990275"/>
            <a:ext cx="1618696" cy="186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7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BA8CD-A607-F573-D0FA-D2639B75A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537" y="-192706"/>
            <a:ext cx="8388146" cy="1291816"/>
          </a:xfrm>
        </p:spPr>
        <p:txBody>
          <a:bodyPr/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Классификация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дисплазии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соединительной ткани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5298EF-5D20-3C79-F990-A4BEC7351B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0786" y="904040"/>
            <a:ext cx="6482292" cy="102512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1800" baseline="-25000" dirty="0" err="1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Дисплазия</a:t>
            </a:r>
            <a:r>
              <a:rPr lang="ru-RU" sz="1800" baseline="-250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соединительной ткани бывает дифференцированной и </a:t>
            </a:r>
            <a:r>
              <a:rPr lang="ru-RU" sz="1800" baseline="-25000" dirty="0" err="1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недифференцированной</a:t>
            </a:r>
            <a:r>
              <a:rPr lang="ru-RU" sz="1800" baseline="-250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ru-RU" sz="18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дифференцированной </a:t>
            </a:r>
            <a:r>
              <a:rPr lang="ru-RU" sz="1800" u="sng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дисплазии</a:t>
            </a:r>
            <a:r>
              <a:rPr lang="ru-RU" sz="18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относят;</a:t>
            </a:r>
          </a:p>
          <a:p>
            <a:pPr marL="0" indent="0" algn="l">
              <a:buNone/>
            </a:pPr>
            <a:r>
              <a:rPr 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синдром </a:t>
            </a:r>
            <a:r>
              <a:rPr lang="ru-RU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Элерса-Данлоса</a:t>
            </a:r>
            <a:r>
              <a:rPr 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l">
              <a:buNone/>
            </a:pPr>
            <a:r>
              <a:rPr 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синдром </a:t>
            </a:r>
            <a:r>
              <a:rPr lang="ru-RU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Марфана</a:t>
            </a:r>
            <a:r>
              <a:rPr 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l">
              <a:buNone/>
            </a:pPr>
            <a:r>
              <a:rPr 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синдром </a:t>
            </a:r>
            <a:r>
              <a:rPr lang="ru-RU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Стиклера</a:t>
            </a:r>
            <a:r>
              <a:rPr 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l">
              <a:buNone/>
            </a:pPr>
            <a:r>
              <a:rPr 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синдром несовершенного.</a:t>
            </a:r>
          </a:p>
          <a:p>
            <a:pPr marL="0" indent="0" algn="l">
              <a:buNone/>
            </a:pPr>
            <a:r>
              <a:rPr lang="ru-RU" sz="1800" u="sng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Недифференцированная</a:t>
            </a:r>
            <a:r>
              <a:rPr lang="ru-RU" sz="18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u="sng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дисплазия</a:t>
            </a:r>
            <a:r>
              <a:rPr lang="ru-RU" sz="18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</a:t>
            </a:r>
            <a:r>
              <a:rPr 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сочетание разнообразных клинических проявлений отклонения, которые выходят за рамки вышеперечисленных генетически определяемых синдромов: </a:t>
            </a:r>
          </a:p>
          <a:p>
            <a:pPr marL="0" indent="0" algn="l">
              <a:buNone/>
            </a:pPr>
            <a:r>
              <a:rPr 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близорукость, астигматизм, </a:t>
            </a:r>
            <a:r>
              <a:rPr lang="ru-RU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миопия</a:t>
            </a:r>
            <a:r>
              <a:rPr 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l">
              <a:buNone/>
            </a:pPr>
            <a:r>
              <a:rPr 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сколиоз, плоскостопие, остеопороз, ранний остеохондроз, деформация диафрагмы;</a:t>
            </a:r>
          </a:p>
          <a:p>
            <a:pPr marL="0" indent="0" algn="l">
              <a:buNone/>
            </a:pPr>
            <a:r>
              <a:rPr 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нарушения в работе ЖКТ, почек;</a:t>
            </a:r>
          </a:p>
          <a:p>
            <a:pPr marL="0" indent="0" algn="l">
              <a:buNone/>
            </a:pPr>
            <a:r>
              <a:rPr 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аритмия, изменение кровяного давления;</a:t>
            </a:r>
            <a:r>
              <a:rPr lang="ru-RU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гипермобильность</a:t>
            </a:r>
            <a:r>
              <a:rPr 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суставов, например, кистей, стоп, </a:t>
            </a:r>
            <a:r>
              <a:rPr lang="ru-RU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плечей</a:t>
            </a:r>
            <a:r>
              <a:rPr 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лопаток;</a:t>
            </a:r>
          </a:p>
          <a:p>
            <a:pPr marL="0" indent="0" algn="l">
              <a:buNone/>
            </a:pPr>
            <a:r>
              <a:rPr 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заболевания бронхов и легких;</a:t>
            </a:r>
          </a:p>
          <a:p>
            <a:pPr marL="0" indent="0" algn="l">
              <a:buNone/>
            </a:pPr>
            <a:r>
              <a:rPr 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нарушения иммунной системы: иммунодефицит, аллергии;</a:t>
            </a:r>
          </a:p>
          <a:p>
            <a:pPr algn="l">
              <a:buFontTx/>
              <a:buChar char="-"/>
            </a:pPr>
            <a:r>
              <a:rPr 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неврологические нарушения: панические атаки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A32CB7-5858-DF5F-F6A6-2119EC921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096" y="1971760"/>
            <a:ext cx="4483672" cy="344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8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63574-861C-89B5-8525-75106AAB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-309756"/>
            <a:ext cx="10364451" cy="1596177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Симптомы и признаки синдрома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Элерса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Данлоса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effectLst/>
              <a:latin typeface="Cambria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696F0A-B785-E00A-74FE-E6D20954C2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821787"/>
            <a:ext cx="9834763" cy="3273598"/>
          </a:xfrm>
        </p:spPr>
        <p:txBody>
          <a:bodyPr/>
          <a:lstStyle/>
          <a:p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Синдромы Элерса – Данлоса – наследственные нарушения развития коллагеновых структур, характеризующееся гипермобильностью суставов, гиперупругостью кожи и выраженной хрупкостью тканей.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Наследование, как правило, аутосомно-доминантное, однако синдромы Элерса – Данлоса гетерогенные. Различные мутации гена влияют на количество, структуру или сборку различных коллагенов.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D5C5D1-B5D1-E79E-5C75-67BEBEDCBF1B}"/>
              </a:ext>
            </a:extLst>
          </p:cNvPr>
          <p:cNvSpPr txBox="1"/>
          <p:nvPr/>
        </p:nvSpPr>
        <p:spPr>
          <a:xfrm>
            <a:off x="913772" y="596181"/>
            <a:ext cx="10364450" cy="283281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0BA683-EAD7-8D29-733F-A83059112275}"/>
              </a:ext>
            </a:extLst>
          </p:cNvPr>
          <p:cNvSpPr txBox="1"/>
          <p:nvPr/>
        </p:nvSpPr>
        <p:spPr>
          <a:xfrm>
            <a:off x="5831154" y="3654606"/>
            <a:ext cx="6100651" cy="308462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Существует 6 основных типов: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гиперподвижность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классический;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сосудистые проявления;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кифосколиоз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д)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артрохалазия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е)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дерматоспараксис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A5881B-4FF1-8D93-8186-608025DAF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85" y="3975819"/>
            <a:ext cx="36703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5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19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Капля</vt:lpstr>
      <vt:lpstr>Дисплазия Соединительной ткани</vt:lpstr>
      <vt:lpstr>Презентация PowerPoint</vt:lpstr>
      <vt:lpstr>ЗАДАЧИ ИССЛЕДОВАНИЯ:</vt:lpstr>
      <vt:lpstr>Методы исследования </vt:lpstr>
      <vt:lpstr>Строение соединительной ткани </vt:lpstr>
      <vt:lpstr>Презентация PowerPoint</vt:lpstr>
      <vt:lpstr>Презентация PowerPoint</vt:lpstr>
      <vt:lpstr>Классификация дисплазии соединительной ткани </vt:lpstr>
      <vt:lpstr>Симптомы и признаки синдрома Элерса - Данлоса</vt:lpstr>
      <vt:lpstr>Презентация PowerPoint</vt:lpstr>
      <vt:lpstr>Диагностика и поддерживающее лечение дисплазии</vt:lpstr>
      <vt:lpstr>50% студентов считают что их кожу можно назвать бархатистой;Остальные 50% думают,что нет</vt:lpstr>
      <vt:lpstr>45% студентов ответили «нет», а 55% студентов «да».</vt:lpstr>
      <vt:lpstr>На вопрос «Нет ли у вас периодически повторяющихся вывихов / подвывихов суставов?» все студенты единогласно ответили «нет». </vt:lpstr>
      <vt:lpstr>вопрос «У вас наблюдается «хруст» в суставах?» 20% студентов отрицают наличия «хруста» в суставах, но остальные 80% подтверждают его наличие.</vt:lpstr>
      <vt:lpstr>на вопрос «Есть ли у вас чрезмерно выраженный изгиб поясничного отдела позвоночника?» 35% студентов ответили «нет», а 65% из них – «да».</vt:lpstr>
      <vt:lpstr>Рекомендации</vt:lpstr>
      <vt:lpstr>Заключение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Дисплазия Соединительной ткани</dc:title>
  <dc:creator>sledenkinavlada@hotmail.com</dc:creator>
  <cp:lastModifiedBy>sledenkinavlada@hotmail.com</cp:lastModifiedBy>
  <cp:revision>12</cp:revision>
  <dcterms:created xsi:type="dcterms:W3CDTF">2023-05-03T02:54:04Z</dcterms:created>
  <dcterms:modified xsi:type="dcterms:W3CDTF">2023-05-18T04:33:10Z</dcterms:modified>
</cp:coreProperties>
</file>