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54"/>
  </p:notesMasterIdLst>
  <p:handoutMasterIdLst>
    <p:handoutMasterId r:id="rId55"/>
  </p:handoutMasterIdLst>
  <p:sldIdLst>
    <p:sldId id="383" r:id="rId5"/>
    <p:sldId id="384" r:id="rId6"/>
    <p:sldId id="385" r:id="rId7"/>
    <p:sldId id="387" r:id="rId8"/>
    <p:sldId id="386" r:id="rId9"/>
    <p:sldId id="389" r:id="rId10"/>
    <p:sldId id="390" r:id="rId11"/>
    <p:sldId id="391" r:id="rId12"/>
    <p:sldId id="392" r:id="rId13"/>
    <p:sldId id="393" r:id="rId14"/>
    <p:sldId id="394" r:id="rId15"/>
    <p:sldId id="395" r:id="rId16"/>
    <p:sldId id="396" r:id="rId17"/>
    <p:sldId id="404" r:id="rId18"/>
    <p:sldId id="397" r:id="rId19"/>
    <p:sldId id="398" r:id="rId20"/>
    <p:sldId id="399" r:id="rId21"/>
    <p:sldId id="400" r:id="rId22"/>
    <p:sldId id="401" r:id="rId23"/>
    <p:sldId id="402" r:id="rId24"/>
    <p:sldId id="405" r:id="rId25"/>
    <p:sldId id="406" r:id="rId26"/>
    <p:sldId id="407" r:id="rId27"/>
    <p:sldId id="408" r:id="rId28"/>
    <p:sldId id="409" r:id="rId29"/>
    <p:sldId id="410" r:id="rId30"/>
    <p:sldId id="411" r:id="rId31"/>
    <p:sldId id="412" r:id="rId32"/>
    <p:sldId id="413" r:id="rId33"/>
    <p:sldId id="414" r:id="rId34"/>
    <p:sldId id="415" r:id="rId35"/>
    <p:sldId id="416" r:id="rId36"/>
    <p:sldId id="417" r:id="rId37"/>
    <p:sldId id="418" r:id="rId38"/>
    <p:sldId id="419" r:id="rId39"/>
    <p:sldId id="420" r:id="rId40"/>
    <p:sldId id="421" r:id="rId41"/>
    <p:sldId id="422" r:id="rId42"/>
    <p:sldId id="423" r:id="rId43"/>
    <p:sldId id="424" r:id="rId44"/>
    <p:sldId id="425" r:id="rId45"/>
    <p:sldId id="426" r:id="rId46"/>
    <p:sldId id="427" r:id="rId47"/>
    <p:sldId id="428" r:id="rId48"/>
    <p:sldId id="429" r:id="rId49"/>
    <p:sldId id="430" r:id="rId50"/>
    <p:sldId id="431" r:id="rId51"/>
    <p:sldId id="432" r:id="rId52"/>
    <p:sldId id="433" r:id="rId53"/>
  </p:sldIdLst>
  <p:sldSz cx="12192000" cy="6858000"/>
  <p:notesSz cx="9388475" cy="7102475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B8A5285-AEB9-40C0-BD60-8FF641D651AC}">
          <p14:sldIdLst>
            <p14:sldId id="383"/>
            <p14:sldId id="384"/>
            <p14:sldId id="385"/>
            <p14:sldId id="387"/>
            <p14:sldId id="386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404"/>
            <p14:sldId id="397"/>
            <p14:sldId id="398"/>
            <p14:sldId id="399"/>
            <p14:sldId id="400"/>
            <p14:sldId id="401"/>
            <p14:sldId id="402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</p14:sldIdLst>
        </p14:section>
      </p14:sectionLst>
    </p:ex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6E6E6"/>
    <a:srgbClr val="DC5924"/>
    <a:srgbClr val="B7472A"/>
    <a:srgbClr val="000000"/>
    <a:srgbClr val="FFFFFF"/>
    <a:srgbClr val="75D1FF"/>
    <a:srgbClr val="11161C"/>
    <a:srgbClr val="7F7F7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4972" autoAdjust="0"/>
  </p:normalViewPr>
  <p:slideViewPr>
    <p:cSldViewPr snapToGrid="0">
      <p:cViewPr>
        <p:scale>
          <a:sx n="94" d="100"/>
          <a:sy n="94" d="100"/>
        </p:scale>
        <p:origin x="-197" y="31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-1482"/>
    </p:cViewPr>
  </p:sorterViewPr>
  <p:notesViewPr>
    <p:cSldViewPr snapToGrid="0">
      <p:cViewPr varScale="1">
        <p:scale>
          <a:sx n="127" d="100"/>
          <a:sy n="127" d="100"/>
        </p:scale>
        <p:origin x="198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 rtl="0"/>
            <a:fld id="{A5484A8C-32F5-4EA2-89BC-F4F20C2F1F2B}" type="datetime1">
              <a:rPr lang="ru-RU" noProof="1" smtClean="0"/>
              <a:t>23.03.2024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DBAA5490-FD59-4087-AC7E-016E8A4124C4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7910926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35349BE-49F4-4400-AFD2-1EF78FE6C96A}" type="datetime1">
              <a:rPr lang="ru-RU" noProof="1" smtClean="0"/>
              <a:pPr/>
              <a:t>23.03.2024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4CBCEA92-F142-4D57-B507-37BDAF44710C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020205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076836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10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552708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11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265265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12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231634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13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731685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14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782543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15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329551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16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685000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17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55519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18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960215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19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010723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995727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20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67553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21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71523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22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55638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23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87522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24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612438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25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7630555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26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992499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27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5520780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28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2401886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29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258040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00384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30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8838143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31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0209249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32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0839258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33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634891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34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3200470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35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2387897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36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7342992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37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6456074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38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187499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39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719515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836777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40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423441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41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395399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42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873856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43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1121914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44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6392945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45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6033335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46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8849910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47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831033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48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7592780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49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77427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06745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6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374166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7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872853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8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644247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9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715627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nealanalytics.com/creative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://www.nealanalytics.com/neal-creative/templates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alanalytics.com/neal-creative/templates/" TargetMode="Externa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nealanalytics.com/creative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ealanalytics.com/neal-creative/templates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0_ЗАГОЛОВОК ИЛИ ПЕРЕХО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Овал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19939" y="24239"/>
            <a:ext cx="9107555" cy="4524315"/>
          </a:xfrm>
          <a:prstGeom prst="rect">
            <a:avLst/>
          </a:prstGeom>
          <a:noFill/>
        </p:spPr>
        <p:txBody>
          <a:bodyPr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ru-RU" noProof="1"/>
              <a:t>ЩЕЛКНИТЕ, ЧТОБЫ ИЗМЕНИТЬ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301043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31800"/>
            <a:ext cx="5371038" cy="2264723"/>
          </a:xfrm>
        </p:spPr>
        <p:txBody>
          <a:bodyPr wrap="square" lIns="146304" rIns="146304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293687" y="3436331"/>
            <a:ext cx="2286000" cy="1529137"/>
          </a:xfrm>
        </p:spPr>
        <p:txBody>
          <a:bodyPr lIns="182880" tIns="146304" rIns="182880" rtlCol="0"/>
          <a:lstStyle>
            <a:lvl1pPr marL="0" indent="0" algn="l">
              <a:buNone/>
              <a:defRPr sz="1600" b="1">
                <a:latin typeface="+mn-lt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>
                <a:latin typeface="+mn-lt"/>
              </a:defRPr>
            </a:lvl3pPr>
            <a:lvl4pPr marL="0" indent="0" algn="l">
              <a:buNone/>
              <a:defRPr sz="1100">
                <a:latin typeface="+mn-lt"/>
              </a:defRPr>
            </a:lvl4pPr>
            <a:lvl5pPr marL="0" indent="0" algn="l">
              <a:buNone/>
              <a:defRPr sz="110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914096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заголовка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2"/>
          </p:nvPr>
        </p:nvSpPr>
        <p:spPr>
          <a:xfrm>
            <a:off x="2661017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3"/>
          </p:nvPr>
        </p:nvSpPr>
        <p:spPr>
          <a:xfrm>
            <a:off x="5028347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sz="14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4"/>
          </p:nvPr>
        </p:nvSpPr>
        <p:spPr>
          <a:xfrm>
            <a:off x="7395677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5"/>
          </p:nvPr>
        </p:nvSpPr>
        <p:spPr>
          <a:xfrm>
            <a:off x="9763006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3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15880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, 5 столбцов текста меньшего разм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304800" y="2598127"/>
            <a:ext cx="3714704" cy="2524794"/>
          </a:xfrm>
        </p:spPr>
        <p:txBody>
          <a:bodyPr lIns="91440" rIns="91440" rtlCol="0"/>
          <a:lstStyle>
            <a:lvl1pPr algn="ctr">
              <a:spcAft>
                <a:spcPts val="3000"/>
              </a:spcAft>
              <a:defRPr sz="24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Объект 2"/>
          <p:cNvSpPr>
            <a:spLocks noGrp="1"/>
          </p:cNvSpPr>
          <p:nvPr>
            <p:ph idx="14"/>
          </p:nvPr>
        </p:nvSpPr>
        <p:spPr>
          <a:xfrm>
            <a:off x="4168631" y="2598128"/>
            <a:ext cx="3840480" cy="2524794"/>
          </a:xfrm>
        </p:spPr>
        <p:txBody>
          <a:bodyPr lIns="91440" rIns="91440" rtlCol="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Образец текста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Второй уровень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Третий уровень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Четвертый уровень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9" name="Объект 2"/>
          <p:cNvSpPr>
            <a:spLocks noGrp="1"/>
          </p:cNvSpPr>
          <p:nvPr>
            <p:ph idx="15"/>
          </p:nvPr>
        </p:nvSpPr>
        <p:spPr>
          <a:xfrm>
            <a:off x="8158238" y="2598128"/>
            <a:ext cx="3773077" cy="2524794"/>
          </a:xfrm>
        </p:spPr>
        <p:txBody>
          <a:bodyPr lIns="91440" rIns="91440" rtlCol="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Образец текста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Второй уровень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Третий уровень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Четвертый уровень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11" name="Полилиния: Фигура 10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16322" y="339408"/>
            <a:ext cx="2375877" cy="978729"/>
          </a:xfrm>
        </p:spPr>
        <p:txBody>
          <a:bodyPr rtlCol="0"/>
          <a:lstStyle>
            <a:lvl1pPr algn="ctr">
              <a:defRPr lang="en-US" sz="3200" b="0" i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ЩЕЛКНИТЕ, ЧТОБЫ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6"/>
          </p:nvPr>
        </p:nvSpPr>
        <p:spPr>
          <a:xfrm>
            <a:off x="2879003" y="419101"/>
            <a:ext cx="9084398" cy="1364786"/>
          </a:xfrm>
        </p:spPr>
        <p:txBody>
          <a:bodyPr rtlCol="0"/>
          <a:lstStyle/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7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15386595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, 5 столбцов текста меньшего разм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658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7" name="Объект 2"/>
          <p:cNvSpPr>
            <a:spLocks noGrp="1"/>
          </p:cNvSpPr>
          <p:nvPr>
            <p:ph idx="14"/>
          </p:nvPr>
        </p:nvSpPr>
        <p:spPr>
          <a:xfrm>
            <a:off x="2483635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9" name="Объект 2"/>
          <p:cNvSpPr>
            <a:spLocks noGrp="1"/>
          </p:cNvSpPr>
          <p:nvPr>
            <p:ph idx="15"/>
          </p:nvPr>
        </p:nvSpPr>
        <p:spPr>
          <a:xfrm>
            <a:off x="4898612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0" name="Объект 2"/>
          <p:cNvSpPr>
            <a:spLocks noGrp="1"/>
          </p:cNvSpPr>
          <p:nvPr>
            <p:ph idx="16"/>
          </p:nvPr>
        </p:nvSpPr>
        <p:spPr>
          <a:xfrm>
            <a:off x="7313589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1" name="Объект 2"/>
          <p:cNvSpPr>
            <a:spLocks noGrp="1"/>
          </p:cNvSpPr>
          <p:nvPr>
            <p:ph idx="17"/>
          </p:nvPr>
        </p:nvSpPr>
        <p:spPr>
          <a:xfrm>
            <a:off x="9728566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97258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2712235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7542189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9957166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127212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0361"/>
            <a:ext cx="12192000" cy="535531"/>
          </a:xfrm>
        </p:spPr>
        <p:txBody>
          <a:bodyPr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заголовка</a:t>
            </a:r>
          </a:p>
        </p:txBody>
      </p:sp>
      <p:sp>
        <p:nvSpPr>
          <p:cNvPr id="17" name="Объект 2"/>
          <p:cNvSpPr>
            <a:spLocks noGrp="1"/>
          </p:cNvSpPr>
          <p:nvPr>
            <p:ph idx="18" hasCustomPrompt="1"/>
          </p:nvPr>
        </p:nvSpPr>
        <p:spPr>
          <a:xfrm>
            <a:off x="68658" y="2577396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8" name="Объект 2"/>
          <p:cNvSpPr>
            <a:spLocks noGrp="1"/>
          </p:cNvSpPr>
          <p:nvPr>
            <p:ph idx="19" hasCustomPrompt="1"/>
          </p:nvPr>
        </p:nvSpPr>
        <p:spPr>
          <a:xfrm>
            <a:off x="2483635" y="2577396"/>
            <a:ext cx="2377440" cy="840230"/>
          </a:xfrm>
        </p:spPr>
        <p:txBody>
          <a:bodyPr lIns="146304" rIns="146304" rtlCol="0"/>
          <a:lstStyle>
            <a:lvl1pPr algn="ctr">
              <a:defRPr lang="en-US" sz="5400" b="1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#</a:t>
            </a:r>
          </a:p>
        </p:txBody>
      </p:sp>
      <p:sp>
        <p:nvSpPr>
          <p:cNvPr id="19" name="Объект 2"/>
          <p:cNvSpPr>
            <a:spLocks noGrp="1"/>
          </p:cNvSpPr>
          <p:nvPr>
            <p:ph idx="20" hasCustomPrompt="1"/>
          </p:nvPr>
        </p:nvSpPr>
        <p:spPr>
          <a:xfrm>
            <a:off x="4898612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ru-RU" noProof="1"/>
              <a:t>#</a:t>
            </a:r>
          </a:p>
        </p:txBody>
      </p:sp>
      <p:sp>
        <p:nvSpPr>
          <p:cNvPr id="20" name="Объект 2"/>
          <p:cNvSpPr>
            <a:spLocks noGrp="1"/>
          </p:cNvSpPr>
          <p:nvPr>
            <p:ph idx="21" hasCustomPrompt="1"/>
          </p:nvPr>
        </p:nvSpPr>
        <p:spPr>
          <a:xfrm>
            <a:off x="7313589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ru-RU" noProof="1"/>
              <a:t>#</a:t>
            </a:r>
          </a:p>
        </p:txBody>
      </p:sp>
      <p:sp>
        <p:nvSpPr>
          <p:cNvPr id="21" name="Объект 2"/>
          <p:cNvSpPr>
            <a:spLocks noGrp="1"/>
          </p:cNvSpPr>
          <p:nvPr>
            <p:ph idx="22" hasCustomPrompt="1"/>
          </p:nvPr>
        </p:nvSpPr>
        <p:spPr>
          <a:xfrm>
            <a:off x="9728566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ru-RU" noProof="1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24911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Прав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изображения, или перейдите в сеть...</a:t>
            </a:r>
          </a:p>
        </p:txBody>
      </p:sp>
      <p:sp>
        <p:nvSpPr>
          <p:cNvPr id="6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3428050"/>
            <a:ext cx="6129304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текста</a:t>
            </a:r>
          </a:p>
        </p:txBody>
      </p:sp>
      <p:sp>
        <p:nvSpPr>
          <p:cNvPr id="10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6519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-50 Прав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1802836" y="6484937"/>
            <a:ext cx="3877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5AE1514C-5E56-4738-A1FF-4B1CFD2A3E36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sp>
        <p:nvSpPr>
          <p:cNvPr id="6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096000" cy="2594043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текста</a:t>
            </a:r>
          </a:p>
        </p:txBody>
      </p:sp>
      <p:sp>
        <p:nvSpPr>
          <p:cNvPr id="12" name="Номер слайда 7" hidden="1"/>
          <p:cNvSpPr txBox="1">
            <a:spLocks/>
          </p:cNvSpPr>
          <p:nvPr userDrawn="1"/>
        </p:nvSpPr>
        <p:spPr>
          <a:xfrm>
            <a:off x="10343911" y="6498718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4997E989-D798-4C62-8E93-3D2D613C2488}" type="slidenum">
              <a:rPr lang="ru-RU" noProof="1" smtClean="0">
                <a:solidFill>
                  <a:schemeClr val="bg1"/>
                </a:solidFill>
              </a:rPr>
              <a:pPr/>
              <a:t>‹#›</a:t>
            </a:fld>
            <a:endParaRPr lang="ru-RU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57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Прав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129304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129304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888233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6094443" y="3425619"/>
            <a:ext cx="6097555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19"/>
          </p:nvPr>
        </p:nvSpPr>
        <p:spPr>
          <a:xfrm>
            <a:off x="6094443" y="1554163"/>
            <a:ext cx="6097556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текста</a:t>
            </a:r>
          </a:p>
        </p:txBody>
      </p:sp>
      <p:sp>
        <p:nvSpPr>
          <p:cNvPr id="10" name="Объект 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1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79820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6094444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6180534" y="3429000"/>
            <a:ext cx="6011466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9"/>
          </p:nvPr>
        </p:nvSpPr>
        <p:spPr>
          <a:xfrm>
            <a:off x="6180534" y="1554163"/>
            <a:ext cx="57912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текста</a:t>
            </a:r>
          </a:p>
        </p:txBody>
      </p:sp>
      <p:sp>
        <p:nvSpPr>
          <p:cNvPr id="11" name="Объект 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2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176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 flipH="1">
            <a:off x="0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6138266" y="3457545"/>
            <a:ext cx="6053733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6138267" y="1554164"/>
            <a:ext cx="5875734" cy="5355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Фотомакет 50/50</a:t>
            </a:r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628884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6096000" y="2356398"/>
            <a:ext cx="6096000" cy="2145203"/>
          </a:xfrm>
        </p:spPr>
        <p:txBody>
          <a:bodyPr rtlCol="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spcBef>
                <a:spcPts val="0"/>
              </a:spcBef>
              <a:spcAft>
                <a:spcPts val="600"/>
              </a:spcAft>
              <a:defRPr sz="2800"/>
            </a:lvl2pPr>
            <a:lvl3pPr algn="ctr">
              <a:spcBef>
                <a:spcPts val="0"/>
              </a:spcBef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spcBef>
                <a:spcPts val="0"/>
              </a:spcBef>
              <a:spcAft>
                <a:spcPts val="600"/>
              </a:spcAft>
              <a:defRPr sz="2000" b="1"/>
            </a:lvl4pPr>
            <a:lvl5pPr algn="ctr"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0605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РАЗДЕЛОВ с числом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 18"/>
          <p:cNvSpPr/>
          <p:nvPr userDrawn="1"/>
        </p:nvSpPr>
        <p:spPr>
          <a:xfrm>
            <a:off x="3803737" y="-65233"/>
            <a:ext cx="4584526" cy="2297766"/>
          </a:xfrm>
          <a:custGeom>
            <a:avLst/>
            <a:gdLst>
              <a:gd name="connsiteX0" fmla="*/ 278 w 4584526"/>
              <a:gd name="connsiteY0" fmla="*/ 0 h 2297766"/>
              <a:gd name="connsiteX1" fmla="*/ 4584248 w 4584526"/>
              <a:gd name="connsiteY1" fmla="*/ 0 h 2297766"/>
              <a:gd name="connsiteX2" fmla="*/ 4584526 w 4584526"/>
              <a:gd name="connsiteY2" fmla="*/ 5503 h 2297766"/>
              <a:gd name="connsiteX3" fmla="*/ 2292263 w 4584526"/>
              <a:gd name="connsiteY3" fmla="*/ 2297766 h 2297766"/>
              <a:gd name="connsiteX4" fmla="*/ 0 w 4584526"/>
              <a:gd name="connsiteY4" fmla="*/ 5503 h 22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4526" h="2297766">
                <a:moveTo>
                  <a:pt x="278" y="0"/>
                </a:moveTo>
                <a:lnTo>
                  <a:pt x="4584248" y="0"/>
                </a:lnTo>
                <a:lnTo>
                  <a:pt x="4584526" y="5503"/>
                </a:lnTo>
                <a:cubicBezTo>
                  <a:pt x="4584526" y="1271485"/>
                  <a:pt x="3558245" y="2297766"/>
                  <a:pt x="2292263" y="2297766"/>
                </a:cubicBezTo>
                <a:cubicBezTo>
                  <a:pt x="1026281" y="2297766"/>
                  <a:pt x="0" y="1271485"/>
                  <a:pt x="0" y="5503"/>
                </a:cubicBezTo>
                <a:close/>
              </a:path>
            </a:pathLst>
          </a:cu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Нижний колонтитул 4"/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302995" y="3383280"/>
            <a:ext cx="11660405" cy="625641"/>
          </a:xfrm>
          <a:prstGeom prst="rect">
            <a:avLst/>
          </a:prstGeom>
        </p:spPr>
        <p:txBody>
          <a:bodyPr vert="horz" lIns="457200" tIns="45720" rIns="4572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0" kern="1200" spc="40" baseline="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marR="0" lvl="0" indent="0" rtl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ru-RU" noProof="1"/>
              <a:t>СТИЛЬ ОБРАЗЦА ЗАГОЛОВКА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923323" y="186061"/>
            <a:ext cx="4376615" cy="904350"/>
          </a:xfrm>
        </p:spPr>
        <p:txBody>
          <a:bodyPr rtlCol="0"/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1"/>
              <a:t>Добавьте здесь заголовок раздела</a:t>
            </a:r>
          </a:p>
          <a:p>
            <a:pPr lvl="1" rtl="0"/>
            <a:r>
              <a:rPr lang="ru-RU" noProof="1"/>
              <a:t>1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4206240"/>
            <a:ext cx="11658600" cy="757130"/>
          </a:xfrm>
        </p:spPr>
        <p:txBody>
          <a:bodyPr lIns="457200" rIns="45720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0" i="0" u="none" strike="noStrike" kern="1200" cap="none" spc="0" normalizeH="0" noProof="1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Добавьте краткое обобщающее предложение, посвященное заголовку или высказыванию выше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5737094" y="1007413"/>
            <a:ext cx="792205" cy="1200329"/>
          </a:xfrm>
        </p:spPr>
        <p:txBody>
          <a:bodyPr wrap="none" rtlCol="0" anchor="ctr"/>
          <a:lstStyle>
            <a:lvl1pPr algn="ctr">
              <a:defRPr kumimoji="0" lang="en-US" sz="8000" b="1" i="0" u="none" strike="noStrike" kern="120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1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641874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0413" cy="6858000"/>
          </a:xfrm>
          <a:blipFill>
            <a:blip r:embed="rId2"/>
            <a:stretch>
              <a:fillRect/>
            </a:stretch>
          </a:blipFill>
        </p:spPr>
        <p:txBody>
          <a:bodyPr rtlCol="0" anchor="ctr" anchorCtr="0">
            <a:noAutofit/>
          </a:bodyPr>
          <a:lstStyle>
            <a:lvl1pPr algn="r">
              <a:defRPr baseline="0"/>
            </a:lvl1pPr>
          </a:lstStyle>
          <a:p>
            <a:pPr rtl="0"/>
            <a:r>
              <a:rPr lang="ru-RU" noProof="1"/>
              <a:t>Изображение без полей</a:t>
            </a:r>
          </a:p>
        </p:txBody>
      </p:sp>
      <p:sp>
        <p:nvSpPr>
          <p:cNvPr id="7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1"/>
          </p:nvPr>
        </p:nvSpPr>
        <p:spPr>
          <a:xfrm>
            <a:off x="304800" y="3429000"/>
            <a:ext cx="5960269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1554164"/>
            <a:ext cx="5875734" cy="5355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Заголовок</a:t>
            </a:r>
          </a:p>
        </p:txBody>
      </p:sp>
      <p:sp>
        <p:nvSpPr>
          <p:cNvPr id="13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78914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2264723"/>
          </a:xfrm>
        </p:spPr>
        <p:txBody>
          <a:bodyPr wrap="square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253316" y="3503950"/>
            <a:ext cx="5671764" cy="1705723"/>
          </a:xfrm>
        </p:spPr>
        <p:txBody>
          <a:bodyPr rtlCol="0"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11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669198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 lIns="91440" rtlCol="0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66652" y="2567613"/>
            <a:ext cx="8804365" cy="3748719"/>
          </a:xfrm>
          <a:prstGeom prst="rect">
            <a:avLst/>
          </a:prstGeom>
        </p:spPr>
        <p:txBody>
          <a:bodyPr rtlCol="0"/>
          <a:lstStyle>
            <a:lvl1pPr algn="l">
              <a:defRPr lang="en-US" sz="8800" b="1" i="0" kern="1200" spc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ru-RU" noProof="1"/>
              <a:t>ЩЕЛКНИТЕ, ЧТОБЫ ИЗМЕНИТЬ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1581150" y="3971108"/>
            <a:ext cx="9461500" cy="1421928"/>
          </a:xfrm>
        </p:spPr>
        <p:txBody>
          <a:bodyPr rtlCol="0"/>
          <a:lstStyle>
            <a:lvl1pPr algn="l">
              <a:defRPr lang="en-US" sz="4800" b="1" i="0" kern="1200" spc="3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ru-RU" noProof="1"/>
              <a:t>ИЗМЕНИТЬ 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3567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0"/>
            <a:ext cx="12066954" cy="6858000"/>
          </a:xfrm>
        </p:spPr>
        <p:txBody>
          <a:bodyPr rtlCol="0"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558395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93648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шаг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>
            <a:extLst>
              <a:ext uri="{FF2B5EF4-FFF2-40B4-BE49-F238E27FC236}">
                <a16:creationId xmlns="" xmlns:a16="http://schemas.microsoft.com/office/drawing/2014/main" id="{914BDA58-9C93-4222-A4EC-4BEB46CE06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75"/>
            <a:ext cx="12191998" cy="685164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6" name="Надпись 5">
            <a:hlinkClick r:id="rId3"/>
            <a:extLst>
              <a:ext uri="{FF2B5EF4-FFF2-40B4-BE49-F238E27FC236}">
                <a16:creationId xmlns="" xmlns:a16="http://schemas.microsoft.com/office/drawing/2014/main" id="{FC5E276D-531E-45A9-B450-EFEC62CDC8DF}"/>
              </a:ext>
            </a:extLst>
          </p:cNvPr>
          <p:cNvSpPr txBox="1"/>
          <p:nvPr userDrawn="1"/>
        </p:nvSpPr>
        <p:spPr>
          <a:xfrm>
            <a:off x="4434662" y="93791"/>
            <a:ext cx="3322677" cy="3165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0" i="0" u="none" strike="noStrike" kern="0" cap="none" spc="0" normalizeH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Neal Creative | Щелкните, чтобы </a:t>
            </a:r>
            <a:r>
              <a:rPr lang="ru-RU" sz="1050" b="1" i="0" u="none" strike="noStrike" kern="0" cap="none" spc="0" normalizeH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узнать больше</a:t>
            </a:r>
          </a:p>
        </p:txBody>
      </p:sp>
      <p:sp>
        <p:nvSpPr>
          <p:cNvPr id="7" name="Надпись 6">
            <a:hlinkClick r:id="rId4"/>
          </p:cNvPr>
          <p:cNvSpPr txBox="1"/>
          <p:nvPr userDrawn="1"/>
        </p:nvSpPr>
        <p:spPr>
          <a:xfrm>
            <a:off x="0" y="6548363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noProof="1">
                <a:solidFill>
                  <a:schemeClr val="tx1"/>
                </a:solidFill>
              </a:rPr>
              <a:t>Neal Creative </a:t>
            </a:r>
            <a:r>
              <a:rPr lang="ru-RU" sz="9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</a:t>
            </a:r>
            <a:r>
              <a:rPr lang="ru-RU" sz="1000" noProof="1">
                <a:solidFill>
                  <a:schemeClr val="tx1"/>
                </a:solidFill>
              </a:rPr>
              <a:t> </a:t>
            </a:r>
            <a:endParaRPr lang="ru-RU" sz="1000" b="1" noProof="1">
              <a:solidFill>
                <a:schemeClr val="tx1"/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EF273A61-5610-4355-89F3-7C90515BFCC9}"/>
              </a:ext>
            </a:extLst>
          </p:cNvPr>
          <p:cNvGrpSpPr/>
          <p:nvPr userDrawn="1"/>
        </p:nvGrpSpPr>
        <p:grpSpPr>
          <a:xfrm>
            <a:off x="5976075" y="4118082"/>
            <a:ext cx="1800444" cy="1927264"/>
            <a:chOff x="5976075" y="3634505"/>
            <a:chExt cx="1800444" cy="1927264"/>
          </a:xfrm>
        </p:grpSpPr>
        <p:pic>
          <p:nvPicPr>
            <p:cNvPr id="9" name="Рисунок 8">
              <a:extLst>
                <a:ext uri="{FF2B5EF4-FFF2-40B4-BE49-F238E27FC236}">
                  <a16:creationId xmlns="" xmlns:a16="http://schemas.microsoft.com/office/drawing/2014/main" id="{6A49345F-7A53-4131-8BB4-087032A6C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1135" y="4282988"/>
              <a:ext cx="860601" cy="1278781"/>
            </a:xfrm>
            <a:prstGeom prst="rect">
              <a:avLst/>
            </a:prstGeom>
          </p:spPr>
        </p:pic>
        <p:sp>
          <p:nvSpPr>
            <p:cNvPr id="10" name="Надпись 9">
              <a:extLst>
                <a:ext uri="{FF2B5EF4-FFF2-40B4-BE49-F238E27FC236}">
                  <a16:creationId xmlns="" xmlns:a16="http://schemas.microsoft.com/office/drawing/2014/main" id="{5596D35F-1F19-4447-829C-790DF2B8D2DD}"/>
                </a:ext>
              </a:extLst>
            </p:cNvPr>
            <p:cNvSpPr txBox="1"/>
            <p:nvPr/>
          </p:nvSpPr>
          <p:spPr>
            <a:xfrm>
              <a:off x="5976075" y="3634505"/>
              <a:ext cx="1800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ru-RU" sz="9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СОВЕТ </a:t>
              </a:r>
              <a:r>
                <a:rPr lang="ru-RU" sz="9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│ Используйте встроенную ц</a:t>
              </a:r>
              <a:r>
                <a:rPr lang="ru-RU" sz="9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ветовую палитру с зеленым и желтым цветом для выносок и выделений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3556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ИЛИ ПЕРЕХО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Овал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19939" y="24239"/>
            <a:ext cx="9107555" cy="4524315"/>
          </a:xfrm>
          <a:prstGeom prst="rect">
            <a:avLst/>
          </a:prstGeom>
          <a:noFill/>
        </p:spPr>
        <p:txBody>
          <a:bodyPr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ru-RU" noProof="1"/>
              <a:t>ЩЕЛКНИТЕ, ЧТОБЫ ИЗМЕНИТЬ ЗАГОЛОВОК</a:t>
            </a:r>
          </a:p>
        </p:txBody>
      </p:sp>
      <p:sp>
        <p:nvSpPr>
          <p:cNvPr id="8" name="Надпись 7">
            <a:hlinkClick r:id="rId2"/>
            <a:extLst>
              <a:ext uri="{FF2B5EF4-FFF2-40B4-BE49-F238E27FC236}">
                <a16:creationId xmlns="" xmlns:a16="http://schemas.microsoft.com/office/drawing/2014/main" id="{E516C148-33F4-423B-AB9D-096AA82E12F1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noProof="1">
                <a:solidFill>
                  <a:schemeClr val="bg2">
                    <a:lumMod val="50000"/>
                  </a:schemeClr>
                </a:solidFill>
              </a:rPr>
              <a:t>Neal Creative </a:t>
            </a:r>
            <a:r>
              <a:rPr lang="ru-RU" sz="900" kern="1200" noProof="1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ru-RU" sz="1000" noProof="1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ru-RU" sz="1000" b="1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20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2264723"/>
          </a:xfrm>
        </p:spPr>
        <p:txBody>
          <a:bodyPr wrap="square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253316" y="3503950"/>
            <a:ext cx="5671764" cy="1705723"/>
          </a:xfrm>
        </p:spPr>
        <p:txBody>
          <a:bodyPr rtlCol="0"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12" name="Надпись 11">
            <a:hlinkClick r:id="rId3"/>
            <a:extLst>
              <a:ext uri="{FF2B5EF4-FFF2-40B4-BE49-F238E27FC236}">
                <a16:creationId xmlns="" xmlns:a16="http://schemas.microsoft.com/office/drawing/2014/main" id="{B2DA80A1-9E22-4BFF-8562-466123B36943}"/>
              </a:ext>
            </a:extLst>
          </p:cNvPr>
          <p:cNvSpPr txBox="1"/>
          <p:nvPr userDrawn="1"/>
        </p:nvSpPr>
        <p:spPr>
          <a:xfrm>
            <a:off x="9089198" y="6298102"/>
            <a:ext cx="3401624" cy="367873"/>
          </a:xfrm>
          <a:prstGeom prst="roundRect">
            <a:avLst>
              <a:gd name="adj" fmla="val 50000"/>
            </a:avLst>
          </a:prstGeom>
          <a:solidFill>
            <a:srgbClr val="004568"/>
          </a:solidFill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0" i="0" u="none" strike="noStrike" kern="0" cap="none" spc="0" normalizeH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Neal Creative | Щелкните, чтобы </a:t>
            </a:r>
            <a:r>
              <a:rPr lang="ru-RU" sz="1100" b="1" i="0" u="none" strike="noStrike" kern="0" cap="none" spc="0" normalizeH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узнать больше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04800" y="419099"/>
            <a:ext cx="8917577" cy="590931"/>
          </a:xfrm>
        </p:spPr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11" name="Номер слайда 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sp>
        <p:nvSpPr>
          <p:cNvPr id="13" name="Надпись 12">
            <a:hlinkClick r:id="rId4"/>
            <a:extLst>
              <a:ext uri="{FF2B5EF4-FFF2-40B4-BE49-F238E27FC236}">
                <a16:creationId xmlns="" xmlns:a16="http://schemas.microsoft.com/office/drawing/2014/main" id="{1AF511EA-044E-4300-B921-D56138FE402E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noProof="1">
                <a:solidFill>
                  <a:schemeClr val="bg1">
                    <a:lumMod val="75000"/>
                  </a:schemeClr>
                </a:solidFill>
              </a:rPr>
              <a:t>Neal Creative </a:t>
            </a:r>
            <a:r>
              <a:rPr lang="ru-RU" sz="900" kern="1200" noProof="1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ru-RU" sz="1000" noProof="1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ru-RU" sz="1000" b="1" noProof="1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4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РАЗДЕЛОВ С КОЛЬЦЕВОЙ ОСНОВО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 userDrawn="1"/>
        </p:nvSpPr>
        <p:spPr>
          <a:xfrm>
            <a:off x="2861702" y="157952"/>
            <a:ext cx="6483179" cy="64831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48777" y="2183824"/>
            <a:ext cx="5208335" cy="2431435"/>
          </a:xfrm>
          <a:prstGeom prst="rect">
            <a:avLst/>
          </a:prstGeom>
        </p:spPr>
        <p:txBody>
          <a:bodyPr rtlCol="0" anchor="ctr"/>
          <a:lstStyle>
            <a:lvl1pPr algn="ctr">
              <a:lnSpc>
                <a:spcPct val="95000"/>
              </a:lnSpc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1"/>
              <a:t>ЩЕЛКНИТЕ, ЧТОБЫ ИЗМЕНИТЬ ЗАГОЛОВОК</a:t>
            </a:r>
          </a:p>
        </p:txBody>
      </p:sp>
      <p:sp>
        <p:nvSpPr>
          <p:cNvPr id="9" name="точки"/>
          <p:cNvSpPr>
            <a:spLocks noChangeAspect="1"/>
          </p:cNvSpPr>
          <p:nvPr userDrawn="1"/>
        </p:nvSpPr>
        <p:spPr>
          <a:xfrm>
            <a:off x="3448777" y="745024"/>
            <a:ext cx="5309024" cy="5309025"/>
          </a:xfrm>
          <a:prstGeom prst="ellipse">
            <a:avLst/>
          </a:prstGeom>
          <a:noFill/>
          <a:ln w="184150" cap="rnd" cmpd="sng" algn="ctr">
            <a:solidFill>
              <a:schemeClr val="accent4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376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мный вариант цитаты (ВЫРАВНИВАНИЕ СЛЕВА)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 ПОЛУЖИРНЫЙ</a:t>
            </a:r>
          </a:p>
        </p:txBody>
      </p:sp>
      <p:sp>
        <p:nvSpPr>
          <p:cNvPr id="7" name="Полилиния: Фигура 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</p:spTree>
    <p:extLst>
      <p:ext uri="{BB962C8B-B14F-4D97-AF65-F5344CB8AC3E}">
        <p14:creationId xmlns:p14="http://schemas.microsoft.com/office/powerpoint/2010/main" val="326628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мный вариант цитаты (ПО ЦЕНТРУ)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algn="ctr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algn="ctr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ПОЛУЖИРНЫЙ</a:t>
            </a:r>
          </a:p>
        </p:txBody>
      </p:sp>
      <p:sp>
        <p:nvSpPr>
          <p:cNvPr id="7" name="Полилиния: Фигура 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</p:spTree>
    <p:extLst>
      <p:ext uri="{BB962C8B-B14F-4D97-AF65-F5344CB8AC3E}">
        <p14:creationId xmlns:p14="http://schemas.microsoft.com/office/powerpoint/2010/main" val="303163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мный вариант цитаты (ВЫРАВНИВАНИЕ СЛЕВА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 ПОЛУЖИРНЫЙ</a:t>
            </a:r>
          </a:p>
        </p:txBody>
      </p:sp>
      <p:sp>
        <p:nvSpPr>
          <p:cNvPr id="7" name="Полилиния: Фигура 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</p:spTree>
    <p:extLst>
      <p:ext uri="{BB962C8B-B14F-4D97-AF65-F5344CB8AC3E}">
        <p14:creationId xmlns:p14="http://schemas.microsoft.com/office/powerpoint/2010/main" val="207573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ветлый вариант цитаты (ПО ЦЕНТР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дпись 8"/>
          <p:cNvSpPr txBox="1"/>
          <p:nvPr userDrawn="1"/>
        </p:nvSpPr>
        <p:spPr>
          <a:xfrm>
            <a:off x="5648960" y="419100"/>
            <a:ext cx="8940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11500" noProof="1">
                <a:solidFill>
                  <a:schemeClr val="accent4"/>
                </a:solidFill>
                <a:latin typeface="Arial Black" panose="020B0A04020102020204" pitchFamily="34" charset="0"/>
              </a:rPr>
              <a:t>“</a:t>
            </a:r>
            <a:endParaRPr lang="ru-RU" sz="2800" noProof="1">
              <a:solidFill>
                <a:schemeClr val="accent4"/>
              </a:solidFill>
            </a:endParaRPr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408362" y="5335071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tx2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algn="ctr">
              <a:spcBef>
                <a:spcPts val="0"/>
              </a:spcBef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spcBef>
                <a:spcPts val="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ПОЛУЖИРНЫЙ</a:t>
            </a:r>
          </a:p>
        </p:txBody>
      </p:sp>
      <p:sp>
        <p:nvSpPr>
          <p:cNvPr id="7" name="Номер слайда 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6092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мная выноска с небольшим текстом (без маркера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597273"/>
            <a:ext cx="4868985" cy="1643527"/>
          </a:xfrm>
        </p:spPr>
        <p:txBody>
          <a:bodyPr wrap="square" lIns="91440" rIns="91440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096000" y="419100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914096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 algn="ctr"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заголовка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2"/>
          </p:nvPr>
        </p:nvSpPr>
        <p:spPr>
          <a:xfrm>
            <a:off x="6096000" y="2599498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3"/>
          </p:nvPr>
        </p:nvSpPr>
        <p:spPr>
          <a:xfrm>
            <a:off x="6096000" y="4779896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2920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472751"/>
            <a:ext cx="4566001" cy="2031325"/>
          </a:xfrm>
        </p:spPr>
        <p:txBody>
          <a:bodyPr wrap="square" lIns="91440" rIns="91440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096000" y="419100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1750600" y="6484937"/>
            <a:ext cx="4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5AE1514C-5E56-4738-A1FF-4B1CFD2A3E36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914096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заголовка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2"/>
          </p:nvPr>
        </p:nvSpPr>
        <p:spPr>
          <a:xfrm>
            <a:off x="6096000" y="2697329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3"/>
          </p:nvPr>
        </p:nvSpPr>
        <p:spPr>
          <a:xfrm>
            <a:off x="6096000" y="4975558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6067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178 0.0004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>
        <p:tmplLst>
          <p:tmpl lvl="1">
            <p:tnLst>
              <p:par>
                <p:cTn presetID="63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4.375E-6 -4.07407E-6 L 0.03178 0.00047 " pathEditMode="relative" rAng="0" ptsTypes="AA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89" y="23"/>
                    </p:animMotion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304800" y="1275347"/>
            <a:ext cx="11658600" cy="18707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419100"/>
            <a:ext cx="11658600" cy="5909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6051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12" r:id="rId2"/>
    <p:sldLayoutId id="2147483672" r:id="rId3"/>
    <p:sldLayoutId id="2147483749" r:id="rId4"/>
    <p:sldLayoutId id="2147483750" r:id="rId5"/>
    <p:sldLayoutId id="2147483752" r:id="rId6"/>
    <p:sldLayoutId id="2147483674" r:id="rId7"/>
    <p:sldLayoutId id="2147483720" r:id="rId8"/>
    <p:sldLayoutId id="2147483721" r:id="rId9"/>
    <p:sldLayoutId id="2147483732" r:id="rId10"/>
    <p:sldLayoutId id="2147483730" r:id="rId11"/>
    <p:sldLayoutId id="2147483716" r:id="rId12"/>
    <p:sldLayoutId id="2147483735" r:id="rId13"/>
    <p:sldLayoutId id="2147483700" r:id="rId14"/>
    <p:sldLayoutId id="2147483734" r:id="rId15"/>
    <p:sldLayoutId id="2147483701" r:id="rId16"/>
    <p:sldLayoutId id="2147483736" r:id="rId17"/>
    <p:sldLayoutId id="2147483733" r:id="rId18"/>
    <p:sldLayoutId id="2147483741" r:id="rId19"/>
    <p:sldLayoutId id="2147483727" r:id="rId20"/>
    <p:sldLayoutId id="2147483719" r:id="rId21"/>
    <p:sldLayoutId id="2147483655" r:id="rId22"/>
    <p:sldLayoutId id="2147483748" r:id="rId23"/>
    <p:sldLayoutId id="2147483753" r:id="rId24"/>
    <p:sldLayoutId id="2147483747" r:id="rId25"/>
    <p:sldLayoutId id="2147483745" r:id="rId26"/>
    <p:sldLayoutId id="2147483737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i="0" kern="1200" spc="300" dirty="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7536" userDrawn="1">
          <p15:clr>
            <a:srgbClr val="F26B43"/>
          </p15:clr>
        </p15:guide>
        <p15:guide id="5" orient="horz" pos="264" userDrawn="1">
          <p15:clr>
            <a:srgbClr val="F26B43"/>
          </p15:clr>
        </p15:guide>
        <p15:guide id="6" orient="horz" pos="792" userDrawn="1">
          <p15:clr>
            <a:srgbClr val="F26B43"/>
          </p15:clr>
        </p15:guide>
        <p15:guide id="7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jpe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1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5.jpe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2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8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" Target="slide16.xml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jpeg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8.jpg"/><Relationship Id="rId7" Type="http://schemas.openxmlformats.org/officeDocument/2006/relationships/slide" Target="slide2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3.xml"/><Relationship Id="rId5" Type="http://schemas.openxmlformats.org/officeDocument/2006/relationships/slide" Target="slide14.xml"/><Relationship Id="rId4" Type="http://schemas.openxmlformats.org/officeDocument/2006/relationships/hyperlink" Target="&#1051;&#1080;&#1083;&#1103;" TargetMode="External"/><Relationship Id="rId9" Type="http://schemas.openxmlformats.org/officeDocument/2006/relationships/slide" Target="slide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2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4.jpeg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slide" Target="slide2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24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25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2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5.jpeg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30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0.jpeg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1.jpeg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jpeg"/><Relationship Id="rId5" Type="http://schemas.openxmlformats.org/officeDocument/2006/relationships/slide" Target="slide34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.jpeg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6.jpeg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7.jpeg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8.jpeg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2.xml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40.xml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41.xml"/><Relationship Id="rId4" Type="http://schemas.openxmlformats.org/officeDocument/2006/relationships/image" Target="../media/image5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42.xml"/><Relationship Id="rId4" Type="http://schemas.openxmlformats.org/officeDocument/2006/relationships/image" Target="../media/image5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43.xml"/><Relationship Id="rId4" Type="http://schemas.openxmlformats.org/officeDocument/2006/relationships/image" Target="../media/image5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44.xml"/><Relationship Id="rId4" Type="http://schemas.openxmlformats.org/officeDocument/2006/relationships/image" Target="../media/image5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45.xml"/><Relationship Id="rId4" Type="http://schemas.openxmlformats.org/officeDocument/2006/relationships/image" Target="../media/image5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46.xml"/><Relationship Id="rId4" Type="http://schemas.openxmlformats.org/officeDocument/2006/relationships/image" Target="../media/image5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47.xml"/><Relationship Id="rId4" Type="http://schemas.openxmlformats.org/officeDocument/2006/relationships/image" Target="../media/image5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48.xml"/><Relationship Id="rId4" Type="http://schemas.openxmlformats.org/officeDocument/2006/relationships/image" Target="../media/image5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48.xml"/><Relationship Id="rId4" Type="http://schemas.openxmlformats.org/officeDocument/2006/relationships/image" Target="../media/image5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8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9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1679957" y="3280601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02004" y="991815"/>
            <a:ext cx="11148968" cy="3999307"/>
          </a:xfrm>
        </p:spPr>
        <p:txBody>
          <a:bodyPr rtlCol="0"/>
          <a:lstStyle/>
          <a:p>
            <a:pPr rtl="0"/>
            <a:r>
              <a:rPr lang="ru-RU" noProof="1"/>
              <a:t>САНКТ-</a:t>
            </a:r>
            <a:br>
              <a:rPr lang="ru-RU" noProof="1"/>
            </a:br>
            <a:r>
              <a:rPr lang="ru-RU" noProof="1"/>
              <a:t>ПЕТЕРБУРГ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02003" y="3336262"/>
            <a:ext cx="10555763" cy="2529923"/>
          </a:xfrm>
        </p:spPr>
        <p:txBody>
          <a:bodyPr rtlCol="0"/>
          <a:lstStyle/>
          <a:p>
            <a:pPr rtl="0"/>
            <a:r>
              <a:rPr lang="ru-RU" sz="8800" spc="-300" noProof="1"/>
              <a:t>Культурная столица!</a:t>
            </a:r>
            <a:r>
              <a:rPr lang="ru-RU" noProof="1"/>
              <a:t> </a:t>
            </a: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7066536" y="4361548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1</a:t>
            </a:fld>
            <a:endParaRPr lang="ru-RU" noProof="1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FDD9187-1DB7-4530-A545-BCC324E1F278}"/>
              </a:ext>
            </a:extLst>
          </p:cNvPr>
          <p:cNvSpPr/>
          <p:nvPr/>
        </p:nvSpPr>
        <p:spPr>
          <a:xfrm>
            <a:off x="10399469" y="6269835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</a:pPr>
            <a:endParaRPr lang="ru-RU" noProof="1">
              <a:gradFill>
                <a:gsLst>
                  <a:gs pos="0">
                    <a:srgbClr val="75D1FF">
                      <a:lumMod val="5000"/>
                      <a:lumOff val="9500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</a:endParaRPr>
          </a:p>
        </p:txBody>
      </p:sp>
      <p:sp>
        <p:nvSpPr>
          <p:cNvPr id="2" name="Управляющая кнопка: &quot;Вперед&quot; или &quot;Следующий&quot; 1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75FEFD03-2713-4FB6-A839-BCEA39EFFC97}"/>
              </a:ext>
            </a:extLst>
          </p:cNvPr>
          <p:cNvSpPr/>
          <p:nvPr/>
        </p:nvSpPr>
        <p:spPr>
          <a:xfrm>
            <a:off x="11046654" y="512950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2</a:t>
            </a:r>
          </a:p>
          <a:p>
            <a:pPr algn="ctr"/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 flipH="1">
            <a:off x="7987457" y="4179645"/>
            <a:ext cx="2995659" cy="8519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90000"/>
              </a:lnSpc>
            </a:pPr>
            <a:r>
              <a:rPr lang="ru-RU" sz="2800" noProof="1">
                <a:gradFill>
                  <a:gsLst>
                    <a:gs pos="0">
                      <a:srgbClr val="75D1FF">
                        <a:lumMod val="5000"/>
                        <a:lumOff val="9500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hlinkClick r:id="rId4" action="ppaction://hlinksldjump"/>
              </a:rPr>
              <a:t>Виртуальная</a:t>
            </a:r>
            <a:r>
              <a:rPr lang="ru-RU" sz="2800" noProof="1">
                <a:gradFill>
                  <a:gsLst>
                    <a:gs pos="0">
                      <a:srgbClr val="75D1FF">
                        <a:lumMod val="5000"/>
                        <a:lumOff val="9500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 экскурсия</a:t>
            </a:r>
          </a:p>
        </p:txBody>
      </p:sp>
    </p:spTree>
    <p:extLst>
      <p:ext uri="{BB962C8B-B14F-4D97-AF65-F5344CB8AC3E}">
        <p14:creationId xmlns:p14="http://schemas.microsoft.com/office/powerpoint/2010/main" val="17883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  <p:bldP spid="4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10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ru-RU" altLang="ru-RU" sz="3200" dirty="0"/>
          </a:p>
        </p:txBody>
      </p:sp>
      <p:sp>
        <p:nvSpPr>
          <p:cNvPr id="17" name="Rectangle 2">
            <a:extLst>
              <a:ext uri="{FF2B5EF4-FFF2-40B4-BE49-F238E27FC236}">
                <a16:creationId xmlns="" xmlns:a16="http://schemas.microsoft.com/office/drawing/2014/main" id="{062D01C2-09FD-48FD-BDC1-51F12C1F84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02018" y="592095"/>
            <a:ext cx="11658600" cy="618631"/>
          </a:xfrm>
        </p:spPr>
        <p:txBody>
          <a:bodyPr/>
          <a:lstStyle/>
          <a:p>
            <a:r>
              <a:rPr lang="ru-RU" altLang="ru-RU" sz="3800" dirty="0">
                <a:hlinkClick r:id="rId4" action="ppaction://hlinksldjump"/>
              </a:rPr>
              <a:t>Александринский</a:t>
            </a:r>
            <a:r>
              <a:rPr lang="ru-RU" altLang="ru-RU" sz="3800" dirty="0"/>
              <a:t> театр</a:t>
            </a:r>
          </a:p>
        </p:txBody>
      </p:sp>
      <p:pic>
        <p:nvPicPr>
          <p:cNvPr id="20" name="Picture 4" descr="александринский">
            <a:extLst>
              <a:ext uri="{FF2B5EF4-FFF2-40B4-BE49-F238E27FC236}">
                <a16:creationId xmlns="" xmlns:a16="http://schemas.microsoft.com/office/drawing/2014/main" id="{4385A64D-3175-4DC8-8254-51684FD42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290647"/>
            <a:ext cx="914400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Управляющая кнопка: &quot;Назад&quot; или &quot;Предыдущий&quot; 20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06FD56FA-04D9-4C26-8129-DB9C84D6DA93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  <a:endParaRPr lang="ru-RU" dirty="0"/>
          </a:p>
        </p:txBody>
      </p:sp>
      <p:sp>
        <p:nvSpPr>
          <p:cNvPr id="22" name="Управляющая кнопка: &quot;Вперед&quot; или &quot;Следующий&quot; 21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3E0709C9-BA89-405B-BB38-A4CD0EFD04C2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62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11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ru-RU" altLang="ru-RU" sz="3200" dirty="0"/>
          </a:p>
        </p:txBody>
      </p:sp>
      <p:pic>
        <p:nvPicPr>
          <p:cNvPr id="21" name="Picture 4" descr="александринский 2">
            <a:extLst>
              <a:ext uri="{FF2B5EF4-FFF2-40B4-BE49-F238E27FC236}">
                <a16:creationId xmlns="" xmlns:a16="http://schemas.microsoft.com/office/drawing/2014/main" id="{63AB4DC1-9AAF-486D-A61C-C72F29E62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274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95B4B1DE-451C-4196-952A-A2CE12848373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  <a:endParaRPr lang="ru-RU" dirty="0"/>
          </a:p>
        </p:txBody>
      </p:sp>
      <p:sp>
        <p:nvSpPr>
          <p:cNvPr id="20" name="Управляющая кнопка: &quot;Вперед&quot; или &quot;Следующий&quot; 19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09A8D91C-1C09-4A95-92C3-420665995C98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9303016-7654-4725-9A3F-31B0237B405E}"/>
              </a:ext>
            </a:extLst>
          </p:cNvPr>
          <p:cNvSpPr txBox="1"/>
          <p:nvPr/>
        </p:nvSpPr>
        <p:spPr>
          <a:xfrm>
            <a:off x="10972061" y="587229"/>
            <a:ext cx="1042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16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12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000" dirty="0">
                <a:hlinkClick r:id="rId4" action="ppaction://hlinksldjump"/>
              </a:rPr>
              <a:t>Александринский</a:t>
            </a:r>
            <a:r>
              <a:rPr lang="ru-RU" altLang="ru-RU" sz="2000" dirty="0"/>
              <a:t> театр располагается на площади Островского, близ Невского проспекта. Первый театр возник здесь ещё в 1801 году. Архитектором В. Бренной тогда был перестроен один из садовых павильонов усадьбы Аничкова дворца для нужд антрепренёра </a:t>
            </a:r>
            <a:r>
              <a:rPr lang="ru-RU" altLang="ru-RU" sz="2000" dirty="0" err="1"/>
              <a:t>Казасси</a:t>
            </a:r>
            <a:r>
              <a:rPr lang="ru-RU" altLang="ru-RU" sz="2000" dirty="0"/>
              <a:t>. Заведение тогда стал названо театром </a:t>
            </a:r>
            <a:r>
              <a:rPr lang="ru-RU" altLang="ru-RU" sz="2000" dirty="0" err="1"/>
              <a:t>Казасси</a:t>
            </a:r>
            <a:r>
              <a:rPr lang="ru-RU" altLang="ru-RU" sz="2000" dirty="0"/>
              <a:t>. После пожара в Большом театре в 1811 году зодчий Тома де </a:t>
            </a:r>
            <a:r>
              <a:rPr lang="ru-RU" altLang="ru-RU" sz="2000" dirty="0" err="1"/>
              <a:t>Томон</a:t>
            </a:r>
            <a:r>
              <a:rPr lang="ru-RU" altLang="ru-RU" sz="2000" dirty="0"/>
              <a:t> предлагал перестроить этот театр, расширив его сцену и зал. Но этому помешала война 1812 года. Несмотря на отказ от строительства театра, проект площади с новым зданием в 1810-х годах составил Карл Росси, занимавшийся переделкой интерьеров Аничкова дворца.</a:t>
            </a:r>
            <a:br>
              <a:rPr lang="ru-RU" altLang="ru-RU" sz="2000" dirty="0"/>
            </a:br>
            <a:r>
              <a:rPr lang="ru-RU" altLang="ru-RU" sz="2000" dirty="0"/>
              <a:t>Проект Росси начал воплощаться в жизнь с приходом к власти Николая I. Император пожелал перестроить площадь перед великокняжеским дворцом, что и было поручено архитектору. 5 апреля 1828 года проект был утверждён, а на следующий день создана Комиссия "для построения каменного театра и позади оного двух корпусов". Во главе комиссии встал Н. Селявин, вице-президент Кабинета</a:t>
            </a:r>
          </a:p>
        </p:txBody>
      </p:sp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6ECCEA8E-DA5C-41CF-91D5-980B7D1C0CB4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  <a:endParaRPr lang="ru-RU" dirty="0"/>
          </a:p>
        </p:txBody>
      </p:sp>
      <p:sp>
        <p:nvSpPr>
          <p:cNvPr id="20" name="Управляющая кнопка: &quot;Вперед&quot; или &quot;Следующий&quot; 19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7CA648EC-48EB-491C-858C-B18D49FC3C15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74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13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17" name="Rectangle 3">
            <a:extLst>
              <a:ext uri="{FF2B5EF4-FFF2-40B4-BE49-F238E27FC236}">
                <a16:creationId xmlns="" xmlns:a16="http://schemas.microsoft.com/office/drawing/2014/main" id="{0EEA2E79-CE63-4352-9551-5A04FA51243C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dirty="0">
                <a:hlinkClick r:id="rId4" action="ppaction://hlinksldjump"/>
              </a:rPr>
              <a:t>Александра</a:t>
            </a:r>
            <a:r>
              <a:rPr lang="ru-RU" altLang="ru-RU" dirty="0"/>
              <a:t> Федоровна</a:t>
            </a:r>
          </a:p>
        </p:txBody>
      </p:sp>
      <p:pic>
        <p:nvPicPr>
          <p:cNvPr id="20" name="Picture 4" descr="280px-Alexandra_Feodorovna,_1856_Hermitage">
            <a:extLst>
              <a:ext uri="{FF2B5EF4-FFF2-40B4-BE49-F238E27FC236}">
                <a16:creationId xmlns="" xmlns:a16="http://schemas.microsoft.com/office/drawing/2014/main" id="{FBFF4A9F-0F50-4F0B-8AFC-796B78E99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0"/>
            <a:ext cx="4657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Управляющая кнопка: &quot;Назад&quot; или &quot;Предыдущий&quot; 20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6152FCE5-7436-475E-8481-D8E01FC56730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  <a:endParaRPr lang="ru-RU" dirty="0"/>
          </a:p>
        </p:txBody>
      </p:sp>
      <p:sp>
        <p:nvSpPr>
          <p:cNvPr id="22" name="Управляющая кнопка: &quot;Вперед&quot; или &quot;Следующий&quot; 21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9732EC29-0A4D-41D6-92B1-241802C874F2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4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14</a:t>
            </a:fld>
            <a:endParaRPr lang="ru-RU" noProof="1"/>
          </a:p>
        </p:txBody>
      </p:sp>
      <p:sp>
        <p:nvSpPr>
          <p:cNvPr id="32" name="Заголовок 5">
            <a:extLst>
              <a:ext uri="{FF2B5EF4-FFF2-40B4-BE49-F238E27FC236}">
                <a16:creationId xmlns="" xmlns:a16="http://schemas.microsoft.com/office/drawing/2014/main" id="{B9D25D74-1AEA-4022-ADB8-39C1D00E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475" y="2567613"/>
            <a:ext cx="8468542" cy="3748719"/>
          </a:xfrm>
        </p:spPr>
        <p:txBody>
          <a:bodyPr/>
          <a:lstStyle/>
          <a:p>
            <a:r>
              <a:rPr lang="ru-RU" dirty="0">
                <a:hlinkClick r:id="rId4" action="ppaction://hlinksldjump"/>
              </a:rPr>
              <a:t>Музеи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Санкт-Петербурга</a:t>
            </a:r>
          </a:p>
        </p:txBody>
      </p:sp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E177E750-CBAC-444F-BA66-655528A88FB0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13</a:t>
            </a:r>
            <a:endParaRPr lang="ru-RU" dirty="0"/>
          </a:p>
        </p:txBody>
      </p:sp>
      <p:sp>
        <p:nvSpPr>
          <p:cNvPr id="20" name="Управляющая кнопка: &quot;Вперед&quot; или &quot;Следующий&quot; 19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71502714-2F6B-426C-8035-2E596532F646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BBCE844-4C55-4B89-962A-56BBD1F30ABB}"/>
              </a:ext>
            </a:extLst>
          </p:cNvPr>
          <p:cNvSpPr txBox="1"/>
          <p:nvPr/>
        </p:nvSpPr>
        <p:spPr>
          <a:xfrm>
            <a:off x="9771017" y="366472"/>
            <a:ext cx="195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В Оглавление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571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15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CA0E5CFD-5216-4569-99AA-B6BE9BFA468F}"/>
              </a:ext>
            </a:extLst>
          </p:cNvPr>
          <p:cNvSpPr/>
          <p:nvPr/>
        </p:nvSpPr>
        <p:spPr>
          <a:xfrm>
            <a:off x="1703512" y="116633"/>
            <a:ext cx="8712968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Arial"/>
              </a:rPr>
              <a:t>В </a:t>
            </a:r>
            <a:r>
              <a:rPr lang="ru-RU" sz="3200" u="sng" dirty="0">
                <a:latin typeface="Arial"/>
              </a:rPr>
              <a:t>Санкт-Петербурге</a:t>
            </a:r>
            <a:r>
              <a:rPr lang="ru-RU" sz="3200" dirty="0">
                <a:latin typeface="Arial"/>
              </a:rPr>
              <a:t> </a:t>
            </a:r>
            <a:r>
              <a:rPr lang="ru-RU" sz="3200" dirty="0">
                <a:latin typeface="Arial"/>
                <a:hlinkClick r:id="rId4" action="ppaction://hlinksldjump"/>
              </a:rPr>
              <a:t>имеется</a:t>
            </a:r>
            <a:r>
              <a:rPr lang="ru-RU" sz="3200" dirty="0">
                <a:latin typeface="Arial"/>
              </a:rPr>
              <a:t> свыше 200 музеев и их филиалов</a:t>
            </a:r>
            <a:r>
              <a:rPr lang="ru-RU" dirty="0">
                <a:latin typeface="Arial"/>
              </a:rPr>
              <a:t>.</a:t>
            </a: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>
              <a:solidFill>
                <a:srgbClr val="252525"/>
              </a:solidFill>
              <a:latin typeface="Arial"/>
            </a:endParaRPr>
          </a:p>
          <a:p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AAE83C7F-C568-46BC-BAA9-32A75D2E5B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1" y="3850019"/>
            <a:ext cx="4692979" cy="296971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AF6951CE-6C0B-4F2D-ABE3-7717C2677C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19" y="1270567"/>
            <a:ext cx="2986454" cy="26311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D44BB24-6022-402E-A86B-BC471616F5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1" y="3880835"/>
            <a:ext cx="4051127" cy="293890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4C5BF60B-44A1-45EB-B3D2-E7342249732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03" y="1252960"/>
            <a:ext cx="3735461" cy="280159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E62E493A-F10C-415B-B8DC-555C483657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1" y="1265949"/>
            <a:ext cx="2570509" cy="2585565"/>
          </a:xfrm>
          <a:prstGeom prst="rect">
            <a:avLst/>
          </a:prstGeom>
        </p:spPr>
      </p:pic>
      <p:sp>
        <p:nvSpPr>
          <p:cNvPr id="20" name="Управляющая кнопка: &quot;Назад&quot; или &quot;Предыдущий&quot; 19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3B4A6753-D7BE-48D7-9275-EB6EAE80E780}"/>
              </a:ext>
            </a:extLst>
          </p:cNvPr>
          <p:cNvSpPr/>
          <p:nvPr/>
        </p:nvSpPr>
        <p:spPr>
          <a:xfrm>
            <a:off x="268448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</a:t>
            </a:r>
            <a:endParaRPr lang="ru-RU" dirty="0"/>
          </a:p>
        </p:txBody>
      </p:sp>
      <p:sp>
        <p:nvSpPr>
          <p:cNvPr id="27" name="Управляющая кнопка: &quot;Вперед&quot; или &quot;Следующий&quot; 2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39DB8A4D-7EBC-4C01-BCF4-0251579CC4E2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63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16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tahoma"/>
              </a:rPr>
              <a:t>Их можно разделить на </a:t>
            </a:r>
            <a:r>
              <a:rPr lang="ru-RU" sz="2000" dirty="0">
                <a:solidFill>
                  <a:srgbClr val="FF0000"/>
                </a:solidFill>
                <a:latin typeface="tahoma"/>
              </a:rPr>
              <a:t>девять</a:t>
            </a:r>
            <a:r>
              <a:rPr lang="ru-RU" sz="2000" dirty="0">
                <a:latin typeface="tahoma"/>
              </a:rPr>
              <a:t> категории: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/>
              </a:rPr>
              <a:t>1. Художественные </a:t>
            </a:r>
            <a:r>
              <a:rPr lang="ru-RU" sz="2000" dirty="0">
                <a:latin typeface="tahoma"/>
                <a:hlinkClick r:id="rId4" action="ppaction://hlinksldjump"/>
              </a:rPr>
              <a:t>музеи</a:t>
            </a:r>
            <a:r>
              <a:rPr lang="ru-RU" sz="2000" dirty="0">
                <a:latin typeface="tahoma"/>
              </a:rPr>
              <a:t>: Государственный </a:t>
            </a:r>
            <a:r>
              <a:rPr lang="ru-RU" sz="2000" dirty="0" err="1">
                <a:latin typeface="tahoma"/>
              </a:rPr>
              <a:t>Эрмитаж,Музей</a:t>
            </a:r>
            <a:r>
              <a:rPr lang="ru-RU" sz="2000" dirty="0">
                <a:latin typeface="tahoma"/>
              </a:rPr>
              <a:t> фарфора, Государственный Русский музей, Государственный музей городской скульптуры,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/>
              </a:rPr>
              <a:t>Научно-исследовательский музей Российской академии художеств,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>
                <a:latin typeface="tahoma"/>
              </a:rPr>
              <a:t>Елагиноостровский</a:t>
            </a:r>
            <a:r>
              <a:rPr lang="ru-RU" sz="2000" dirty="0">
                <a:latin typeface="tahoma"/>
              </a:rPr>
              <a:t> дворец-музей декоративно-прикладного искусства и интерьера XVIII-XXI вв.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>
                <a:latin typeface="tahoma"/>
              </a:rPr>
              <a:t>2. Историко-культурные музеи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/>
              </a:rPr>
              <a:t>3 Историко-археологические музеи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/>
              </a:rPr>
              <a:t>4 Музеи-памятники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/>
              </a:rPr>
              <a:t>5 Литературно-мемориальные музеи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/>
              </a:rPr>
              <a:t>6 Музеи-квартиры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/>
              </a:rPr>
              <a:t>7 Дворцово-парковые музеи-заповедники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/>
              </a:rPr>
              <a:t>8 Технические и военные музеи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/>
              </a:rPr>
              <a:t>9 Прочие музеи</a:t>
            </a:r>
            <a:r>
              <a:rPr lang="ru-RU" sz="2800" dirty="0">
                <a:latin typeface="tahoma"/>
              </a:rPr>
              <a:t> </a:t>
            </a:r>
            <a:endParaRPr lang="ru-RU" altLang="ru-RU" sz="2600" dirty="0"/>
          </a:p>
        </p:txBody>
      </p:sp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3F8EFEF4-D3EF-46A7-BF4E-E5DCAFFCCF8F}"/>
              </a:ext>
            </a:extLst>
          </p:cNvPr>
          <p:cNvSpPr/>
          <p:nvPr/>
        </p:nvSpPr>
        <p:spPr>
          <a:xfrm>
            <a:off x="268448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</a:t>
            </a:r>
            <a:endParaRPr lang="ru-RU" dirty="0"/>
          </a:p>
        </p:txBody>
      </p:sp>
      <p:sp>
        <p:nvSpPr>
          <p:cNvPr id="20" name="Управляющая кнопка: &quot;Вперед&quot; или &quot;Следующий&quot; 19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E3589AED-2F98-4EE6-875A-426CFF1FC63E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17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ABD10CA2-8F2C-4EE6-8118-AEC48D74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11290487" cy="1143000"/>
          </a:xfrm>
        </p:spPr>
        <p:txBody>
          <a:bodyPr>
            <a:normAutofit fontScale="90000"/>
          </a:bodyPr>
          <a:lstStyle/>
          <a:p>
            <a:r>
              <a:rPr lang="ru-RU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Первым</a:t>
            </a:r>
            <a:r>
              <a:rPr lang="ru-RU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музеем Петербурга и России является </a:t>
            </a:r>
            <a:r>
              <a:rPr lang="ru-RU" sz="2800" b="0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Кунсткамера</a:t>
            </a:r>
            <a:r>
              <a:rPr lang="ru-RU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была основана императором Петром I.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Verdana"/>
              </a:rPr>
              <a:t> Музей знаменит уникальной коллекцией из более </a:t>
            </a:r>
            <a:r>
              <a:rPr lang="ru-RU" sz="2400" b="0" i="0" dirty="0">
                <a:solidFill>
                  <a:srgbClr val="FF0000"/>
                </a:solidFill>
                <a:effectLst/>
                <a:latin typeface="Verdana"/>
              </a:rPr>
              <a:t>миллиона экспонатов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C:\Users\Елена\Pictures\kunstkamera01.jpg">
            <a:extLst>
              <a:ext uri="{FF2B5EF4-FFF2-40B4-BE49-F238E27FC236}">
                <a16:creationId xmlns="" xmlns:a16="http://schemas.microsoft.com/office/drawing/2014/main" id="{35CCDB05-2772-4279-A2CD-624B6755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59" y="1961898"/>
            <a:ext cx="773430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Управляющая кнопка: &quot;Назад&quot; или &quot;Предыдущий&quot; 20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406C890D-8147-4820-944B-CDA6B3DF7727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  <a:endParaRPr lang="ru-RU" dirty="0"/>
          </a:p>
        </p:txBody>
      </p:sp>
      <p:sp>
        <p:nvSpPr>
          <p:cNvPr id="22" name="Управляющая кнопка: &quot;Вперед&quot; или &quot;Следующий&quot; 21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BDFCF8DC-949E-42A3-A275-AAA80C30D7A5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64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18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21" name="Заголовок 1">
            <a:extLst>
              <a:ext uri="{FF2B5EF4-FFF2-40B4-BE49-F238E27FC236}">
                <a16:creationId xmlns="" xmlns:a16="http://schemas.microsoft.com/office/drawing/2014/main" id="{DB85007A-A58A-44E6-A35D-1542123A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826" y="811283"/>
            <a:ext cx="8229600" cy="4199273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2700" dirty="0"/>
              <a:t>Самый </a:t>
            </a:r>
            <a:r>
              <a:rPr lang="ru-RU" sz="2700" dirty="0">
                <a:hlinkClick r:id="rId4" action="ppaction://hlinksldjump"/>
              </a:rPr>
              <a:t>известный</a:t>
            </a:r>
            <a:r>
              <a:rPr lang="ru-RU" sz="2700" dirty="0"/>
              <a:t> музей в Санкт-Петербурге – </a:t>
            </a:r>
            <a:r>
              <a:rPr lang="ru-RU" sz="2700" dirty="0">
                <a:solidFill>
                  <a:srgbClr val="FF0000"/>
                </a:solidFill>
              </a:rPr>
              <a:t>Эрмитаж</a:t>
            </a:r>
            <a:r>
              <a:rPr lang="ru-RU" sz="2700" dirty="0"/>
              <a:t>, который входит в число самых крупных музеев мира. </a:t>
            </a:r>
            <a:r>
              <a:rPr lang="ru-RU" sz="2800" dirty="0"/>
              <a:t>Собрание Эрмитажа насчитывает порядка </a:t>
            </a:r>
            <a:r>
              <a:rPr lang="ru-RU" sz="2800" dirty="0">
                <a:solidFill>
                  <a:srgbClr val="FF0000"/>
                </a:solidFill>
              </a:rPr>
              <a:t>3 миллионов </a:t>
            </a:r>
            <a:r>
              <a:rPr lang="ru-RU" sz="2800" dirty="0"/>
              <a:t>экспонатов, размещенных в </a:t>
            </a:r>
            <a:r>
              <a:rPr lang="ru-RU" sz="2800" dirty="0">
                <a:solidFill>
                  <a:srgbClr val="FF0000"/>
                </a:solidFill>
              </a:rPr>
              <a:t>365</a:t>
            </a:r>
            <a:r>
              <a:rPr lang="ru-RU" sz="2800" dirty="0"/>
              <a:t> залах шести зданий. Чтобы осмотреть всю коллекцию, задерживаясь у каждого экспоната всего </a:t>
            </a:r>
            <a:r>
              <a:rPr lang="ru-RU" sz="2800" dirty="0">
                <a:solidFill>
                  <a:srgbClr val="FF0000"/>
                </a:solidFill>
              </a:rPr>
              <a:t>1 минуту</a:t>
            </a:r>
            <a:r>
              <a:rPr lang="ru-RU" sz="2800" dirty="0"/>
              <a:t>, Вам придётся потратить почти </a:t>
            </a:r>
            <a:r>
              <a:rPr lang="ru-RU" sz="2800" dirty="0">
                <a:solidFill>
                  <a:srgbClr val="FF0000"/>
                </a:solidFill>
              </a:rPr>
              <a:t>6 лет </a:t>
            </a:r>
            <a:r>
              <a:rPr lang="ru-RU" sz="2800" dirty="0"/>
              <a:t>жизни и пройти около </a:t>
            </a:r>
            <a:r>
              <a:rPr lang="ru-RU" sz="2800" dirty="0">
                <a:solidFill>
                  <a:srgbClr val="FF0000"/>
                </a:solidFill>
              </a:rPr>
              <a:t>25 километров</a:t>
            </a:r>
            <a:r>
              <a:rPr lang="ru-RU" sz="2800" dirty="0"/>
              <a:t>.</a:t>
            </a:r>
            <a:br>
              <a:rPr lang="ru-RU" sz="2800" dirty="0"/>
            </a:br>
            <a:endParaRPr lang="ru-RU" sz="27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07526349-E282-4EE7-8D45-94D00530C619}"/>
              </a:ext>
            </a:extLst>
          </p:cNvPr>
          <p:cNvSpPr/>
          <p:nvPr/>
        </p:nvSpPr>
        <p:spPr>
          <a:xfrm>
            <a:off x="1543228" y="4635937"/>
            <a:ext cx="86959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Подсчитано, что во дворце </a:t>
            </a:r>
            <a:r>
              <a:rPr lang="ru-RU" sz="2400" dirty="0">
                <a:solidFill>
                  <a:srgbClr val="FF0000"/>
                </a:solidFill>
              </a:rPr>
              <a:t>1786 дверей</a:t>
            </a:r>
            <a:r>
              <a:rPr lang="ru-RU" sz="2400" dirty="0"/>
              <a:t>, </a:t>
            </a:r>
            <a:r>
              <a:rPr lang="ru-RU" sz="2400" dirty="0">
                <a:solidFill>
                  <a:srgbClr val="FF0000"/>
                </a:solidFill>
              </a:rPr>
              <a:t>1945 окон, 1500 комнат и 117 лестниц</a:t>
            </a:r>
            <a:r>
              <a:rPr lang="ru-RU" sz="2400" dirty="0"/>
              <a:t>. Длина главного фасада </a:t>
            </a:r>
            <a:r>
              <a:rPr lang="ru-RU" sz="2400" dirty="0">
                <a:solidFill>
                  <a:srgbClr val="FF0000"/>
                </a:solidFill>
              </a:rPr>
              <a:t>150 метров, а высота – 30.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76F407BF-F3BC-4127-AD38-A48A2AE00A48}"/>
              </a:ext>
            </a:extLst>
          </p:cNvPr>
          <p:cNvSpPr/>
          <p:nvPr/>
        </p:nvSpPr>
        <p:spPr>
          <a:xfrm>
            <a:off x="268448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17</a:t>
            </a:r>
            <a:endParaRPr lang="ru-RU" dirty="0"/>
          </a:p>
        </p:txBody>
      </p:sp>
      <p:sp>
        <p:nvSpPr>
          <p:cNvPr id="20" name="Управляющая кнопка: &quot;Вперед&quot; или &quot;Следующий&quot; 19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D9EC9605-7F6B-4211-876A-F58F1CC1F586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6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19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45FCC012-BE1A-4158-8A97-C616AE5B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85821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Open Sans"/>
              </a:rPr>
              <a:t>В Горном музее </a:t>
            </a:r>
            <a:r>
              <a:rPr lang="ru-RU" sz="2800" dirty="0">
                <a:solidFill>
                  <a:schemeClr val="tx1"/>
                </a:solidFill>
                <a:latin typeface="Open Sans"/>
              </a:rPr>
              <a:t>города выставлен самый большой кусок </a:t>
            </a:r>
            <a:r>
              <a:rPr lang="ru-RU" sz="2800" dirty="0">
                <a:solidFill>
                  <a:schemeClr val="tx1"/>
                </a:solidFill>
                <a:latin typeface="Open Sans"/>
                <a:hlinkClick r:id="rId4" action="ppaction://hlinksldjump"/>
              </a:rPr>
              <a:t>малахита</a:t>
            </a:r>
            <a:r>
              <a:rPr lang="ru-RU" sz="2800" dirty="0">
                <a:solidFill>
                  <a:schemeClr val="tx1"/>
                </a:solidFill>
                <a:latin typeface="Open Sans"/>
              </a:rPr>
              <a:t> в мире. Он был привезен с Урала еще в 1787 году. Масса камня — </a:t>
            </a:r>
            <a:r>
              <a:rPr lang="ru-RU" sz="2800" dirty="0">
                <a:solidFill>
                  <a:srgbClr val="FF0000"/>
                </a:solidFill>
                <a:latin typeface="Open Sans"/>
              </a:rPr>
              <a:t>1504 килограмма</a:t>
            </a:r>
            <a:r>
              <a:rPr lang="ru-RU" sz="2800" dirty="0">
                <a:solidFill>
                  <a:srgbClr val="000000"/>
                </a:solidFill>
                <a:latin typeface="Open Sans"/>
              </a:rPr>
              <a:t>.</a:t>
            </a:r>
            <a:endParaRPr lang="ru-RU" sz="2800" dirty="0"/>
          </a:p>
        </p:txBody>
      </p:sp>
      <p:pic>
        <p:nvPicPr>
          <p:cNvPr id="22" name="Picture 2" descr="C:\Users\Елена\Pictures\0_365b2_954f9c45_XL.jpg">
            <a:extLst>
              <a:ext uri="{FF2B5EF4-FFF2-40B4-BE49-F238E27FC236}">
                <a16:creationId xmlns="" xmlns:a16="http://schemas.microsoft.com/office/drawing/2014/main" id="{501B3B79-CF31-499D-8F49-219F0EDE1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060849"/>
            <a:ext cx="4427983" cy="480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Елена\Pictures\Малахит.jpeg">
            <a:extLst>
              <a:ext uri="{FF2B5EF4-FFF2-40B4-BE49-F238E27FC236}">
                <a16:creationId xmlns="" xmlns:a16="http://schemas.microsoft.com/office/drawing/2014/main" id="{DB37F278-0CBE-423C-86AC-218F5373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060848"/>
            <a:ext cx="4608513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7136BABD-B1D6-423B-B5E4-1328E101E7C8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18</a:t>
            </a:r>
            <a:endParaRPr lang="ru-RU" dirty="0"/>
          </a:p>
        </p:txBody>
      </p:sp>
      <p:sp>
        <p:nvSpPr>
          <p:cNvPr id="21" name="Управляющая кнопка: &quot;Вперед&quot; или &quot;Следующий&quot; 20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0AC305E5-ADA6-47D4-8932-1CEC0B05B87B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2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Прямоугольник 45">
            <a:hlinkClick r:id="rId4" action="ppaction://hlinkfile"/>
          </p:cNvPr>
          <p:cNvSpPr/>
          <p:nvPr/>
        </p:nvSpPr>
        <p:spPr>
          <a:xfrm flipH="1">
            <a:off x="6360687" y="829809"/>
            <a:ext cx="3836432" cy="1602580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90000"/>
              </a:lnSpc>
            </a:pPr>
            <a:r>
              <a:rPr lang="ru-RU" sz="2800" noProof="1">
                <a:gradFill>
                  <a:gsLst>
                    <a:gs pos="0">
                      <a:srgbClr val="75D1FF">
                        <a:lumMod val="5000"/>
                        <a:lumOff val="9500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hlinkClick r:id="rId5" action="ppaction://hlinksldjump"/>
              </a:rPr>
              <a:t>Музей</a:t>
            </a:r>
            <a:endParaRPr lang="ru-RU" sz="2800" noProof="1">
              <a:gradFill>
                <a:gsLst>
                  <a:gs pos="0">
                    <a:srgbClr val="75D1FF">
                      <a:lumMod val="5000"/>
                      <a:lumOff val="9500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1679957" y="3280601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7066536" y="4361548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2</a:t>
            </a:fld>
            <a:endParaRPr lang="ru-RU" noProof="1"/>
          </a:p>
        </p:txBody>
      </p:sp>
      <p:sp>
        <p:nvSpPr>
          <p:cNvPr id="21" name="Прямоугольник 20">
            <a:hlinkClick r:id="rId4" action="ppaction://hlinkfile"/>
            <a:extLst>
              <a:ext uri="{FF2B5EF4-FFF2-40B4-BE49-F238E27FC236}">
                <a16:creationId xmlns="" xmlns:a16="http://schemas.microsoft.com/office/drawing/2014/main" id="{1112CDBA-B9D7-445E-B466-491B762521D8}"/>
              </a:ext>
            </a:extLst>
          </p:cNvPr>
          <p:cNvSpPr/>
          <p:nvPr/>
        </p:nvSpPr>
        <p:spPr>
          <a:xfrm flipH="1">
            <a:off x="1822238" y="829809"/>
            <a:ext cx="3836432" cy="16025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90000"/>
              </a:lnSpc>
            </a:pPr>
            <a:r>
              <a:rPr lang="ru-RU" sz="2800" noProof="1">
                <a:gradFill>
                  <a:gsLst>
                    <a:gs pos="0">
                      <a:srgbClr val="75D1FF">
                        <a:lumMod val="5000"/>
                        <a:lumOff val="9500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hlinkClick r:id="rId6" action="ppaction://hlinksldjump"/>
              </a:rPr>
              <a:t>Театр</a:t>
            </a:r>
            <a:endParaRPr lang="ru-RU" sz="2800" noProof="1">
              <a:gradFill>
                <a:gsLst>
                  <a:gs pos="0">
                    <a:srgbClr val="75D1FF">
                      <a:lumMod val="5000"/>
                      <a:lumOff val="9500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D04F25E3-EA4C-429E-91F5-E0CE0F65C185}"/>
              </a:ext>
            </a:extLst>
          </p:cNvPr>
          <p:cNvSpPr/>
          <p:nvPr/>
        </p:nvSpPr>
        <p:spPr>
          <a:xfrm flipH="1">
            <a:off x="6360687" y="2910281"/>
            <a:ext cx="3836432" cy="1602580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90000"/>
              </a:lnSpc>
            </a:pPr>
            <a:r>
              <a:rPr lang="ru-RU" sz="2800" noProof="1">
                <a:gradFill>
                  <a:gsLst>
                    <a:gs pos="0">
                      <a:srgbClr val="75D1FF">
                        <a:lumMod val="5000"/>
                        <a:lumOff val="9500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hlinkClick r:id="rId7" action="ppaction://hlinksldjump"/>
              </a:rPr>
              <a:t>Религиозные сооружения</a:t>
            </a:r>
            <a:endParaRPr lang="ru-RU" sz="2800" noProof="1">
              <a:gradFill>
                <a:gsLst>
                  <a:gs pos="0">
                    <a:srgbClr val="75D1FF">
                      <a:lumMod val="5000"/>
                      <a:lumOff val="9500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F2D884CE-CD05-49D4-AEA7-BA23C5CBFFFE}"/>
              </a:ext>
            </a:extLst>
          </p:cNvPr>
          <p:cNvSpPr/>
          <p:nvPr/>
        </p:nvSpPr>
        <p:spPr>
          <a:xfrm flipH="1">
            <a:off x="1815247" y="2894901"/>
            <a:ext cx="3836432" cy="1602580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90000"/>
              </a:lnSpc>
            </a:pPr>
            <a:r>
              <a:rPr lang="ru-RU" sz="2800" noProof="1">
                <a:gradFill>
                  <a:gsLst>
                    <a:gs pos="0">
                      <a:srgbClr val="75D1FF">
                        <a:lumMod val="5000"/>
                        <a:lumOff val="9500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hlinkClick r:id="rId8" action="ppaction://hlinksldjump"/>
              </a:rPr>
              <a:t>Памятники</a:t>
            </a:r>
            <a:endParaRPr lang="ru-RU" sz="2800" noProof="1">
              <a:gradFill>
                <a:gsLst>
                  <a:gs pos="0">
                    <a:srgbClr val="75D1FF">
                      <a:lumMod val="5000"/>
                      <a:lumOff val="9500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9F3A3C27-1574-4B95-AA68-F6458E3401D7}"/>
              </a:ext>
            </a:extLst>
          </p:cNvPr>
          <p:cNvSpPr/>
          <p:nvPr/>
        </p:nvSpPr>
        <p:spPr>
          <a:xfrm flipH="1">
            <a:off x="4055110" y="4933428"/>
            <a:ext cx="3836432" cy="1602580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90000"/>
              </a:lnSpc>
            </a:pPr>
            <a:r>
              <a:rPr lang="ru-RU" sz="2800" noProof="1">
                <a:gradFill>
                  <a:gsLst>
                    <a:gs pos="0">
                      <a:srgbClr val="75D1FF">
                        <a:lumMod val="5000"/>
                        <a:lumOff val="9500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hlinkClick r:id="rId9" action="ppaction://hlinksldjump"/>
              </a:rPr>
              <a:t>Панорамы города</a:t>
            </a:r>
            <a:endParaRPr lang="ru-RU" sz="2800" noProof="1">
              <a:gradFill>
                <a:gsLst>
                  <a:gs pos="0">
                    <a:srgbClr val="75D1FF">
                      <a:lumMod val="5000"/>
                      <a:lumOff val="9500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</a:endParaRPr>
          </a:p>
        </p:txBody>
      </p:sp>
      <p:sp>
        <p:nvSpPr>
          <p:cNvPr id="2" name="Управляющая кнопка: &quot;Назад&quot; или &quot;Предыдущий&quot; 1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8D0773D6-B452-43F9-8C47-5399396E5011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ru-RU" dirty="0"/>
          </a:p>
        </p:txBody>
      </p:sp>
      <p:sp>
        <p:nvSpPr>
          <p:cNvPr id="6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43FC078B-A716-4792-8018-EBB62B359404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5D009E6-8F38-4462-82EE-3B27B124C458}"/>
              </a:ext>
            </a:extLst>
          </p:cNvPr>
          <p:cNvSpPr txBox="1"/>
          <p:nvPr/>
        </p:nvSpPr>
        <p:spPr>
          <a:xfrm>
            <a:off x="9515919" y="6317749"/>
            <a:ext cx="122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6" action="ppaction://hlinksldjump"/>
              </a:rPr>
              <a:t>Начнем</a:t>
            </a:r>
            <a:r>
              <a:rPr lang="ru-RU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3946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"/>
                            </p:stCondLst>
                            <p:childTnLst>
                              <p:par>
                                <p:cTn id="6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50"/>
                            </p:stCondLst>
                            <p:childTnLst>
                              <p:par>
                                <p:cTn id="6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00"/>
                            </p:stCondLst>
                            <p:childTnLst>
                              <p:par>
                                <p:cTn id="7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85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6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6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6" grpId="0" animBg="1"/>
      <p:bldP spid="19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20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A36E33DB-317A-4905-8BBA-57452F57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938" y="2567613"/>
            <a:ext cx="8551079" cy="3748719"/>
          </a:xfrm>
        </p:spPr>
        <p:txBody>
          <a:bodyPr/>
          <a:lstStyle/>
          <a:p>
            <a:r>
              <a:rPr lang="ru-RU" dirty="0">
                <a:hlinkClick r:id="rId4" action="ppaction://hlinksldjump"/>
              </a:rPr>
              <a:t>Памятники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Санкт-Петербурга</a:t>
            </a:r>
          </a:p>
        </p:txBody>
      </p:sp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8BAB5A77-A5EB-4775-934E-BF94F62A6F72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19</a:t>
            </a:r>
            <a:endParaRPr lang="ru-RU" dirty="0"/>
          </a:p>
        </p:txBody>
      </p:sp>
      <p:sp>
        <p:nvSpPr>
          <p:cNvPr id="20" name="Управляющая кнопка: &quot;Вперед&quot; или &quot;Следующий&quot; 19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486EC2BC-B4C5-44A7-AE7C-89E8DEC8701B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99347F8-C53A-458A-80AD-E4F25ABFA644}"/>
              </a:ext>
            </a:extLst>
          </p:cNvPr>
          <p:cNvSpPr txBox="1"/>
          <p:nvPr/>
        </p:nvSpPr>
        <p:spPr>
          <a:xfrm>
            <a:off x="10226180" y="318782"/>
            <a:ext cx="1661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В оглавление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253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21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1B3FCE2-F3BF-4266-AD72-0B7D93D7FDA5}"/>
              </a:ext>
            </a:extLst>
          </p:cNvPr>
          <p:cNvSpPr txBox="1"/>
          <p:nvPr/>
        </p:nvSpPr>
        <p:spPr>
          <a:xfrm>
            <a:off x="5667372" y="117693"/>
            <a:ext cx="4857784" cy="679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Arial" pitchFamily="34" charset="0"/>
                <a:cs typeface="Arial" pitchFamily="34" charset="0"/>
              </a:rPr>
              <a:t>В Санкт-Петербурге много всего необычного и таинственного. В том числе, есть очень </a:t>
            </a:r>
            <a:r>
              <a:rPr lang="ru-RU" sz="1500" dirty="0">
                <a:latin typeface="Arial" pitchFamily="34" charset="0"/>
                <a:cs typeface="Arial" pitchFamily="34" charset="0"/>
                <a:hlinkClick r:id="rId4" action="ppaction://hlinksldjump"/>
              </a:rPr>
              <a:t>оригинальные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памятники. О них пойдет речь. </a:t>
            </a:r>
          </a:p>
          <a:p>
            <a:r>
              <a:rPr lang="ru-RU" sz="1500" dirty="0">
                <a:latin typeface="Arial" pitchFamily="34" charset="0"/>
                <a:cs typeface="Arial" pitchFamily="34" charset="0"/>
              </a:rPr>
              <a:t>Среди сотен петербургских памятников есть необычные и затейливые, огромные и еле заметные, футуристические и похожие на невиданных зверей, мистические и исполняющие заветные желания. </a:t>
            </a:r>
          </a:p>
          <a:p>
            <a:endParaRPr lang="ru-RU" sz="1500" dirty="0">
              <a:latin typeface="Arial" pitchFamily="34" charset="0"/>
              <a:cs typeface="Arial" pitchFamily="34" charset="0"/>
            </a:endParaRPr>
          </a:p>
          <a:p>
            <a:r>
              <a:rPr lang="ru-RU" sz="1500" dirty="0">
                <a:latin typeface="Arial" pitchFamily="34" charset="0"/>
                <a:cs typeface="Arial" pitchFamily="34" charset="0"/>
              </a:rPr>
              <a:t>Одним из интереснейших здешних мест является Заячий остров, представляющий собой историческое сердце Санкт-Петербурга. Заячьим же остров стал с легкой руки Петра I. </a:t>
            </a:r>
          </a:p>
          <a:p>
            <a:r>
              <a:rPr lang="ru-RU" sz="1500" dirty="0">
                <a:latin typeface="Arial" pitchFamily="34" charset="0"/>
                <a:cs typeface="Arial" pitchFamily="34" charset="0"/>
              </a:rPr>
              <a:t>Согласно преданию, возводившие Санкт-Петербург строители трудились очень медленно. Царь разгневался и прибыл на остров, чтобы сурово наказать нерадивых работников. Но в тот момент, когда Петр Первый высаживался из лодки, на его сапог неожиданно прыгнул заяц. Царя это очень позабавило и привело в доброе расположение духа, благодаря чему он отменил все наказания и нарек остров Заячьим. К слову, неподалеку от него на одной из опор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Иоанновского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моста установили небольшой памятник «зайчику, спасшемуся от наводнения», высота которого составляет всего 58 см. Туристы, посещающие Заячий остров, бросают к памятнику монетку, чтобы вернуться сюда еще раз. </a:t>
            </a:r>
          </a:p>
          <a:p>
            <a:endParaRPr lang="ru-RU" sz="1550" dirty="0"/>
          </a:p>
        </p:txBody>
      </p:sp>
      <p:pic>
        <p:nvPicPr>
          <p:cNvPr id="20" name="Рисунок 19" descr="заяц 2.jpg">
            <a:extLst>
              <a:ext uri="{FF2B5EF4-FFF2-40B4-BE49-F238E27FC236}">
                <a16:creationId xmlns="" xmlns:a16="http://schemas.microsoft.com/office/drawing/2014/main" id="{B56C9EE9-35F8-4A75-98F9-A96F47FBE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0"/>
            <a:ext cx="3932261" cy="6794168"/>
          </a:xfrm>
          <a:prstGeom prst="rect">
            <a:avLst/>
          </a:prstGeom>
        </p:spPr>
      </p:pic>
      <p:sp>
        <p:nvSpPr>
          <p:cNvPr id="21" name="Управляющая кнопка: &quot;Назад&quot; или &quot;Предыдущий&quot; 20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47461553-C1DF-4B50-8EC6-FD2A87E789B7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  <a:endParaRPr lang="ru-RU" dirty="0"/>
          </a:p>
        </p:txBody>
      </p:sp>
      <p:sp>
        <p:nvSpPr>
          <p:cNvPr id="22" name="Управляющая кнопка: &quot;Вперед&quot; или &quot;Следующий&quot; 21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4335ECC1-A6EC-42A1-A300-CA7D48B4F0C0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14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22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pic>
        <p:nvPicPr>
          <p:cNvPr id="23" name="Рисунок 22" descr="0_1ca52e_79940b8f_orig.jpg">
            <a:extLst>
              <a:ext uri="{FF2B5EF4-FFF2-40B4-BE49-F238E27FC236}">
                <a16:creationId xmlns="" xmlns:a16="http://schemas.microsoft.com/office/drawing/2014/main" id="{5125A6F9-8E86-4570-9884-0D076E211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0"/>
            <a:ext cx="3038687" cy="4071942"/>
          </a:xfrm>
          <a:prstGeom prst="rect">
            <a:avLst/>
          </a:prstGeom>
        </p:spPr>
      </p:pic>
      <p:pic>
        <p:nvPicPr>
          <p:cNvPr id="24" name="Рисунок 23" descr="0_1ca52f_9af4dff3_orig.jpg">
            <a:extLst>
              <a:ext uri="{FF2B5EF4-FFF2-40B4-BE49-F238E27FC236}">
                <a16:creationId xmlns="" xmlns:a16="http://schemas.microsoft.com/office/drawing/2014/main" id="{9AD10FA7-E6C1-4AA5-AE6C-7C1DC02F6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314" y="0"/>
            <a:ext cx="3038687" cy="4071942"/>
          </a:xfrm>
          <a:prstGeom prst="rect">
            <a:avLst/>
          </a:prstGeom>
        </p:spPr>
      </p:pic>
      <p:pic>
        <p:nvPicPr>
          <p:cNvPr id="25" name="Рисунок 24" descr="0_1ca52c_5beda0c_orig.jpg">
            <a:extLst>
              <a:ext uri="{FF2B5EF4-FFF2-40B4-BE49-F238E27FC236}">
                <a16:creationId xmlns="" xmlns:a16="http://schemas.microsoft.com/office/drawing/2014/main" id="{9001A111-359D-4AC9-B4F8-98B7C5E6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860" y="4000502"/>
            <a:ext cx="4286248" cy="2783285"/>
          </a:xfrm>
          <a:prstGeom prst="rect">
            <a:avLst/>
          </a:prstGeom>
        </p:spPr>
      </p:pic>
      <p:sp>
        <p:nvSpPr>
          <p:cNvPr id="26" name="Rectangle 1">
            <a:extLst>
              <a:ext uri="{FF2B5EF4-FFF2-40B4-BE49-F238E27FC236}">
                <a16:creationId xmlns="" xmlns:a16="http://schemas.microsoft.com/office/drawing/2014/main" id="{1313B692-0363-4305-9646-03B3A2F3192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595802" y="22445"/>
            <a:ext cx="300039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</a:rPr>
              <a:t>Так как </a:t>
            </a:r>
            <a: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  <a:hlinkClick r:id="rId7" action="ppaction://hlinksldjump"/>
              </a:rPr>
              <a:t>остров</a:t>
            </a:r>
            <a: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Заячий, то должны быть на нем зайцы. Так и есть. Причем разные.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</a:rPr>
              <a:t>Но особенно понравилась композиция "Зайцы во время наводнения"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D8F9360-8E17-4C06-8032-D373E1BDCA7A}"/>
              </a:ext>
            </a:extLst>
          </p:cNvPr>
          <p:cNvSpPr txBox="1"/>
          <p:nvPr/>
        </p:nvSpPr>
        <p:spPr>
          <a:xfrm>
            <a:off x="1524000" y="371475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</a:rPr>
              <a:t>И вот такие.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BCDEE03-CF51-4EE1-A602-2C2A43007795}"/>
              </a:ext>
            </a:extLst>
          </p:cNvPr>
          <p:cNvSpPr txBox="1"/>
          <p:nvPr/>
        </p:nvSpPr>
        <p:spPr>
          <a:xfrm>
            <a:off x="9167834" y="407194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</a:rPr>
              <a:t>И такие.</a:t>
            </a:r>
            <a:endParaRPr lang="ru-RU" dirty="0"/>
          </a:p>
        </p:txBody>
      </p:sp>
      <p:sp>
        <p:nvSpPr>
          <p:cNvPr id="20" name="Управляющая кнопка: &quot;Назад&quot; или &quot;Предыдущий&quot; 19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BF363BE6-E5AA-4A9B-B009-65FF1C972734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  <a:endParaRPr lang="ru-RU" dirty="0"/>
          </a:p>
        </p:txBody>
      </p:sp>
      <p:sp>
        <p:nvSpPr>
          <p:cNvPr id="21" name="Управляющая кнопка: &quot;Вперед&quot; или &quot;Следующий&quot; 20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B5455FB1-E2A1-4110-AB1B-9B11C4AC9440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2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23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pic>
        <p:nvPicPr>
          <p:cNvPr id="20" name="Рисунок 19" descr="чижик - пыжик.jpg">
            <a:extLst>
              <a:ext uri="{FF2B5EF4-FFF2-40B4-BE49-F238E27FC236}">
                <a16:creationId xmlns="" xmlns:a16="http://schemas.microsoft.com/office/drawing/2014/main" id="{F2FD5722-1999-424E-84AD-3A75A9C9E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0"/>
            <a:ext cx="7689549" cy="49291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B257F2C-6ADA-4A8D-81B6-A12E5D83D3B2}"/>
              </a:ext>
            </a:extLst>
          </p:cNvPr>
          <p:cNvSpPr txBox="1"/>
          <p:nvPr/>
        </p:nvSpPr>
        <p:spPr>
          <a:xfrm>
            <a:off x="1524000" y="5143513"/>
            <a:ext cx="8929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Несмотря на свой маленький рост - всего 11 сантиметров - Чижик известен всем петербуржцам. Бронзовая птичка гарантирует премии и выигрыши тем, кто попадет по ее клюву монеткой. Каждый хоть раз, но пытал счастья у маленького пернатого жителя Петербурга.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FDB262E-8634-46F3-8117-C35430484A2B}"/>
              </a:ext>
            </a:extLst>
          </p:cNvPr>
          <p:cNvSpPr txBox="1"/>
          <p:nvPr/>
        </p:nvSpPr>
        <p:spPr>
          <a:xfrm>
            <a:off x="9310710" y="142852"/>
            <a:ext cx="121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  <a:hlinkClick r:id="rId5" action="ppaction://hlinksldjump"/>
              </a:rPr>
              <a:t>Чижик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-пыжик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A0D79094-8B44-48B8-9BD5-2A63281FFAB7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22</a:t>
            </a:r>
            <a:endParaRPr lang="ru-RU" dirty="0"/>
          </a:p>
        </p:txBody>
      </p:sp>
      <p:sp>
        <p:nvSpPr>
          <p:cNvPr id="23" name="Управляющая кнопка: &quot;Вперед&quot; или &quot;Следующий&quot; 22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EA6CEB50-0C66-4616-92A0-57422B628167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8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24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pic>
        <p:nvPicPr>
          <p:cNvPr id="17" name="Рисунок 16" descr="царь - плотник 2.jpg">
            <a:extLst>
              <a:ext uri="{FF2B5EF4-FFF2-40B4-BE49-F238E27FC236}">
                <a16:creationId xmlns="" xmlns:a16="http://schemas.microsoft.com/office/drawing/2014/main" id="{55723A08-7F91-45F8-ADD2-F52D16CD3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635508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00FC5D2-0C68-4973-8E82-4C1E4D0C19EB}"/>
              </a:ext>
            </a:extLst>
          </p:cNvPr>
          <p:cNvSpPr txBox="1"/>
          <p:nvPr/>
        </p:nvSpPr>
        <p:spPr>
          <a:xfrm>
            <a:off x="7953388" y="1000109"/>
            <a:ext cx="25717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dirty="0">
                <a:latin typeface="Arial" pitchFamily="34" charset="0"/>
                <a:cs typeface="Arial" pitchFamily="34" charset="0"/>
              </a:rPr>
              <a:t>Памятники Петру I давно стали достоянием Северной столицы. Однако в Петербурге все же имеется нетривиальная скульптура великого императора. Статуя установлена в 1910 году в период празднования двухсотлетия Санкт-Петербурга.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45957E5-9774-4D69-84B0-729DFD7A70D4}"/>
              </a:ext>
            </a:extLst>
          </p:cNvPr>
          <p:cNvSpPr txBox="1"/>
          <p:nvPr/>
        </p:nvSpPr>
        <p:spPr>
          <a:xfrm>
            <a:off x="7953388" y="142853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  <a:hlinkClick r:id="rId5" action="ppaction://hlinksldjump"/>
              </a:rPr>
              <a:t>Царь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-плотник</a:t>
            </a:r>
            <a:endParaRPr lang="ru-RU" sz="2400" dirty="0"/>
          </a:p>
        </p:txBody>
      </p:sp>
      <p:sp>
        <p:nvSpPr>
          <p:cNvPr id="20" name="Управляющая кнопка: &quot;Назад&quot; или &quot;Предыдущий&quot; 19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FE7886DC-FEE3-48A7-9B41-05F8508BA858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23</a:t>
            </a:r>
            <a:endParaRPr lang="ru-RU" dirty="0"/>
          </a:p>
        </p:txBody>
      </p:sp>
      <p:sp>
        <p:nvSpPr>
          <p:cNvPr id="21" name="Управляющая кнопка: &quot;Вперед&quot; или &quot;Следующий&quot; 20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EE2D48BA-1CFD-4E1D-A4E6-8A8180C5D8A3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59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25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A36E33DB-317A-4905-8BBA-57452F57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51" y="1504927"/>
            <a:ext cx="8563966" cy="4967514"/>
          </a:xfrm>
        </p:spPr>
        <p:txBody>
          <a:bodyPr/>
          <a:lstStyle/>
          <a:p>
            <a:r>
              <a:rPr lang="ru-RU" dirty="0">
                <a:hlinkClick r:id="rId4" action="ppaction://hlinksldjump"/>
              </a:rPr>
              <a:t>Религиозные</a:t>
            </a:r>
            <a:r>
              <a:rPr lang="ru-RU" dirty="0"/>
              <a:t> сооружения </a:t>
            </a:r>
            <a:br>
              <a:rPr lang="ru-RU" dirty="0"/>
            </a:br>
            <a:r>
              <a:rPr lang="ru-RU" dirty="0"/>
              <a:t>Санкт-Петербурга</a:t>
            </a:r>
          </a:p>
        </p:txBody>
      </p:sp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D3E8A01E-57D8-42E2-AD3B-E2E6677BB36F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24</a:t>
            </a:r>
            <a:endParaRPr lang="ru-RU" dirty="0"/>
          </a:p>
        </p:txBody>
      </p:sp>
      <p:sp>
        <p:nvSpPr>
          <p:cNvPr id="20" name="Управляющая кнопка: &quot;Вперед&quot; или &quot;Следующий&quot; 19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04A2A368-20C0-4320-9133-E028D3D45D5D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26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B71B6F2-DDFD-4644-BE6D-AD3B84A1633F}"/>
              </a:ext>
            </a:extLst>
          </p:cNvPr>
          <p:cNvSpPr txBox="1"/>
          <p:nvPr/>
        </p:nvSpPr>
        <p:spPr>
          <a:xfrm>
            <a:off x="10209402" y="352338"/>
            <a:ext cx="159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В оглавление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5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26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494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F174733-697B-42C5-9CB5-62FCE8615604}"/>
              </a:ext>
            </a:extLst>
          </p:cNvPr>
          <p:cNvSpPr txBox="1"/>
          <p:nvPr/>
        </p:nvSpPr>
        <p:spPr>
          <a:xfrm>
            <a:off x="1524001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С первых лет своей жизни Санкт-Петербург создавался как город, открытый для всех. Сюда приезжали люди различных национальностей. Так складывалось </a:t>
            </a:r>
            <a:r>
              <a:rPr lang="ru-RU" sz="3000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население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Санкт-Петербурга – города, в котором люди всегда жили в мире и ладили друг с другом. </a:t>
            </a:r>
          </a:p>
        </p:txBody>
      </p:sp>
      <p:pic>
        <p:nvPicPr>
          <p:cNvPr id="20" name="Picture 6" descr="Картинка 32 из 155626">
            <a:extLst>
              <a:ext uri="{FF2B5EF4-FFF2-40B4-BE49-F238E27FC236}">
                <a16:creationId xmlns="" xmlns:a16="http://schemas.microsoft.com/office/drawing/2014/main" id="{95B8F239-454A-4750-B684-A5B8DEAF9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1793" y="2758741"/>
            <a:ext cx="6191250" cy="4095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8" descr="Картинка 52 из 155625">
            <a:extLst>
              <a:ext uri="{FF2B5EF4-FFF2-40B4-BE49-F238E27FC236}">
                <a16:creationId xmlns="" xmlns:a16="http://schemas.microsoft.com/office/drawing/2014/main" id="{8F68E0CA-3A47-4763-B0B8-25009B1B2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1271" y="2513205"/>
            <a:ext cx="3851920" cy="4260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Управляющая кнопка: &quot;Назад&quot; или &quot;Предыдущий&quot; 21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3C6DEF54-ACDB-48F8-A717-EBD8186C96AC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25</a:t>
            </a:r>
            <a:endParaRPr lang="ru-RU" dirty="0"/>
          </a:p>
        </p:txBody>
      </p:sp>
      <p:sp>
        <p:nvSpPr>
          <p:cNvPr id="23" name="Управляющая кнопка: &quot;Вперед&quot; или &quot;Следующий&quot; 22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6EC67487-FA1E-4649-AF59-D44E56061520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9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27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494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DCF9B68-1486-4F92-8DB4-0BE10CA942BA}"/>
              </a:ext>
            </a:extLst>
          </p:cNvPr>
          <p:cNvSpPr txBox="1"/>
          <p:nvPr/>
        </p:nvSpPr>
        <p:spPr>
          <a:xfrm>
            <a:off x="1524001" y="1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Приезжая из разных мест, люди привозили свои обычаи и культуру, свой образ жизни и свою веру. Один за другим строились в Петербурге </a:t>
            </a:r>
            <a:r>
              <a:rPr lang="ru-RU" sz="3000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храмы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. Многие из них очень красивы. Это большие соборы, и маленькие церкви. </a:t>
            </a:r>
          </a:p>
        </p:txBody>
      </p:sp>
      <p:pic>
        <p:nvPicPr>
          <p:cNvPr id="25" name="Picture 4" descr="Картинка 98 из 155623">
            <a:extLst>
              <a:ext uri="{FF2B5EF4-FFF2-40B4-BE49-F238E27FC236}">
                <a16:creationId xmlns="" xmlns:a16="http://schemas.microsoft.com/office/drawing/2014/main" id="{13884AA0-B422-47D3-A917-C203D7734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009" y="2294003"/>
            <a:ext cx="433636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6" descr="Картинка 146 из 155622">
            <a:extLst>
              <a:ext uri="{FF2B5EF4-FFF2-40B4-BE49-F238E27FC236}">
                <a16:creationId xmlns="" xmlns:a16="http://schemas.microsoft.com/office/drawing/2014/main" id="{C878CDFE-BD4A-4445-A241-045421B5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4429" b="9200"/>
          <a:stretch>
            <a:fillRect/>
          </a:stretch>
        </p:blipFill>
        <p:spPr bwMode="auto">
          <a:xfrm>
            <a:off x="7836774" y="2304349"/>
            <a:ext cx="406794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8" descr="Картинка 226 из 155618">
            <a:extLst>
              <a:ext uri="{FF2B5EF4-FFF2-40B4-BE49-F238E27FC236}">
                <a16:creationId xmlns="" xmlns:a16="http://schemas.microsoft.com/office/drawing/2014/main" id="{ED6EFEE4-923F-4E67-BF13-73A6FEE9C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88110" y="3082356"/>
            <a:ext cx="2520280" cy="3367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Управляющая кнопка: &quot;Назад&quot; или &quot;Предыдущий&quot; 19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D35F824B-C44D-45A5-92B3-BFA7B3DE0501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26</a:t>
            </a:r>
            <a:endParaRPr lang="ru-RU" dirty="0"/>
          </a:p>
        </p:txBody>
      </p:sp>
      <p:sp>
        <p:nvSpPr>
          <p:cNvPr id="21" name="Управляющая кнопка: &quot;Вперед&quot; или &quot;Следующий&quot; 20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3173AFC6-EA7E-43F9-8EDC-ABF41DAC084D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667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28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494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68CA9ED-673F-488B-8C5E-6B0C284E4C48}"/>
              </a:ext>
            </a:extLst>
          </p:cNvPr>
          <p:cNvSpPr txBox="1"/>
          <p:nvPr/>
        </p:nvSpPr>
        <p:spPr>
          <a:xfrm>
            <a:off x="1524000" y="692696"/>
            <a:ext cx="41399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На Петроградской стороне есть</a:t>
            </a:r>
          </a:p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татарская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мечеть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. Издалека видны её стройные </a:t>
            </a:r>
          </a:p>
          <a:p>
            <a:pPr algn="ctr"/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башни-минареты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и яркий сине-голубой купол. </a:t>
            </a:r>
          </a:p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Портал храма украшают геометрические узоры.  </a:t>
            </a:r>
          </a:p>
        </p:txBody>
      </p:sp>
      <p:pic>
        <p:nvPicPr>
          <p:cNvPr id="21" name="Picture 4" descr="Картинка 24 из 5640">
            <a:extLst>
              <a:ext uri="{FF2B5EF4-FFF2-40B4-BE49-F238E27FC236}">
                <a16:creationId xmlns="" xmlns:a16="http://schemas.microsoft.com/office/drawing/2014/main" id="{6FB47826-A1A1-465B-A570-0569A0E15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4355" y="1"/>
            <a:ext cx="51336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Стрелка вправо 7">
            <a:extLst>
              <a:ext uri="{FF2B5EF4-FFF2-40B4-BE49-F238E27FC236}">
                <a16:creationId xmlns="" xmlns:a16="http://schemas.microsoft.com/office/drawing/2014/main" id="{73BC874F-650E-4EB7-9CAC-6E18604A61D4}"/>
              </a:ext>
            </a:extLst>
          </p:cNvPr>
          <p:cNvSpPr/>
          <p:nvPr/>
        </p:nvSpPr>
        <p:spPr>
          <a:xfrm rot="19807421">
            <a:off x="4754492" y="2410648"/>
            <a:ext cx="3043056" cy="51500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3" name="Стрелка вправо 8">
            <a:extLst>
              <a:ext uri="{FF2B5EF4-FFF2-40B4-BE49-F238E27FC236}">
                <a16:creationId xmlns="" xmlns:a16="http://schemas.microsoft.com/office/drawing/2014/main" id="{A9116620-ABE7-4E6D-8348-A75476B62F67}"/>
              </a:ext>
            </a:extLst>
          </p:cNvPr>
          <p:cNvSpPr/>
          <p:nvPr/>
        </p:nvSpPr>
        <p:spPr>
          <a:xfrm rot="19002856">
            <a:off x="4658261" y="2584744"/>
            <a:ext cx="1369960" cy="130559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Управляющая кнопка: &quot;Назад&quot; или &quot;Предыдущий&quot; 23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36055DB9-BF83-4410-AA60-D0BA724701A2}"/>
              </a:ext>
            </a:extLst>
          </p:cNvPr>
          <p:cNvSpPr/>
          <p:nvPr/>
        </p:nvSpPr>
        <p:spPr>
          <a:xfrm>
            <a:off x="268448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27</a:t>
            </a:r>
            <a:endParaRPr lang="ru-RU" dirty="0"/>
          </a:p>
        </p:txBody>
      </p:sp>
      <p:sp>
        <p:nvSpPr>
          <p:cNvPr id="25" name="Управляющая кнопка: &quot;Вперед&quot; или &quot;Следующий&quot; 24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D45174ED-2FD4-498A-8077-D30E23485601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97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29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494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pic>
        <p:nvPicPr>
          <p:cNvPr id="24" name="Picture 2" descr="http://img-fotki.yandex.ru/get/4408/ludka-ch.f/0_5e2f5_dda68512_XL.jpg">
            <a:extLst>
              <a:ext uri="{FF2B5EF4-FFF2-40B4-BE49-F238E27FC236}">
                <a16:creationId xmlns="" xmlns:a16="http://schemas.microsoft.com/office/drawing/2014/main" id="{E3544B8E-94E8-4EBC-96FC-AD0E061B4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5769" y="366472"/>
            <a:ext cx="4623978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6" descr="http://okno-v-piter.narod.ru/doma/pictures/me4et-04.jpg">
            <a:extLst>
              <a:ext uri="{FF2B5EF4-FFF2-40B4-BE49-F238E27FC236}">
                <a16:creationId xmlns="" xmlns:a16="http://schemas.microsoft.com/office/drawing/2014/main" id="{57F40B5A-DCEA-4855-9D40-B443E8A7B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932" y="498505"/>
            <a:ext cx="4649164" cy="6192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C99007F-FE69-4792-9791-57A7C6837E7D}"/>
              </a:ext>
            </a:extLst>
          </p:cNvPr>
          <p:cNvSpPr txBox="1"/>
          <p:nvPr/>
        </p:nvSpPr>
        <p:spPr>
          <a:xfrm>
            <a:off x="152400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Ниша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входного портала</a:t>
            </a:r>
          </a:p>
        </p:txBody>
      </p:sp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1F0CBC5C-DA9D-4923-8B79-4DEE000BCD5D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28</a:t>
            </a:r>
            <a:endParaRPr lang="ru-RU" dirty="0"/>
          </a:p>
        </p:txBody>
      </p:sp>
      <p:sp>
        <p:nvSpPr>
          <p:cNvPr id="20" name="Управляющая кнопка: &quot;Вперед&quot; или &quot;Следующий&quot; 19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9CE4DA69-99FC-46C9-B432-9F8DE292E670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2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Прямоугольник 45"/>
          <p:cNvSpPr/>
          <p:nvPr/>
        </p:nvSpPr>
        <p:spPr>
          <a:xfrm flipH="1">
            <a:off x="4563585" y="2748131"/>
            <a:ext cx="5266698" cy="1602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90000"/>
              </a:lnSpc>
            </a:pPr>
            <a:r>
              <a:rPr lang="ru-RU" sz="2800" noProof="1">
                <a:gradFill>
                  <a:gsLst>
                    <a:gs pos="0">
                      <a:srgbClr val="75D1FF">
                        <a:lumMod val="5000"/>
                        <a:lumOff val="9500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hlinkClick r:id="rId4" action="ppaction://hlinksldjump"/>
              </a:rPr>
              <a:t>Александринский театр</a:t>
            </a:r>
            <a:endParaRPr lang="ru-RU" sz="2800" noProof="1">
              <a:gradFill>
                <a:gsLst>
                  <a:gs pos="0">
                    <a:srgbClr val="75D1FF">
                      <a:lumMod val="5000"/>
                      <a:lumOff val="9500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3</a:t>
            </a:fld>
            <a:endParaRPr lang="ru-RU" noProof="1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1112CDBA-B9D7-445E-B466-491B762521D8}"/>
              </a:ext>
            </a:extLst>
          </p:cNvPr>
          <p:cNvSpPr/>
          <p:nvPr/>
        </p:nvSpPr>
        <p:spPr>
          <a:xfrm flipH="1">
            <a:off x="1823998" y="799370"/>
            <a:ext cx="3836432" cy="1602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90000"/>
              </a:lnSpc>
            </a:pPr>
            <a:r>
              <a:rPr lang="ru-RU" sz="2800" noProof="1">
                <a:gradFill>
                  <a:gsLst>
                    <a:gs pos="0">
                      <a:srgbClr val="75D1FF">
                        <a:lumMod val="5000"/>
                        <a:lumOff val="9500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hlinkClick r:id="rId5" action="ppaction://hlinksldjump"/>
              </a:rPr>
              <a:t>Эрмитажный теарт</a:t>
            </a:r>
            <a:endParaRPr lang="ru-RU" sz="2800" noProof="1">
              <a:gradFill>
                <a:gsLst>
                  <a:gs pos="0">
                    <a:srgbClr val="75D1FF">
                      <a:lumMod val="5000"/>
                      <a:lumOff val="9500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F2D884CE-CD05-49D4-AEA7-BA23C5CBFFFE}"/>
              </a:ext>
            </a:extLst>
          </p:cNvPr>
          <p:cNvSpPr/>
          <p:nvPr/>
        </p:nvSpPr>
        <p:spPr>
          <a:xfrm flipH="1">
            <a:off x="5942422" y="1683941"/>
            <a:ext cx="3836432" cy="1602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90000"/>
              </a:lnSpc>
            </a:pPr>
            <a:r>
              <a:rPr lang="ru-RU" sz="2800" noProof="1">
                <a:gradFill>
                  <a:gsLst>
                    <a:gs pos="0">
                      <a:srgbClr val="75D1FF">
                        <a:lumMod val="5000"/>
                        <a:lumOff val="9500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hlinkClick r:id="rId6" action="ppaction://hlinksldjump"/>
              </a:rPr>
              <a:t>Мариинский театр</a:t>
            </a:r>
            <a:endParaRPr lang="ru-RU" sz="2800" noProof="1">
              <a:gradFill>
                <a:gsLst>
                  <a:gs pos="0">
                    <a:srgbClr val="75D1FF">
                      <a:lumMod val="5000"/>
                      <a:lumOff val="9500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</a:endParaRPr>
          </a:p>
        </p:txBody>
      </p:sp>
      <p:sp>
        <p:nvSpPr>
          <p:cNvPr id="32" name="Заголовок 5">
            <a:extLst>
              <a:ext uri="{FF2B5EF4-FFF2-40B4-BE49-F238E27FC236}">
                <a16:creationId xmlns="" xmlns:a16="http://schemas.microsoft.com/office/drawing/2014/main" id="{B9D25D74-1AEA-4022-ADB8-39C1D00E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374" y="1854548"/>
            <a:ext cx="7699176" cy="3748719"/>
          </a:xfrm>
        </p:spPr>
        <p:txBody>
          <a:bodyPr/>
          <a:lstStyle/>
          <a:p>
            <a:r>
              <a:rPr lang="ru-RU" dirty="0">
                <a:hlinkClick r:id="rId5" action="ppaction://hlinksldjump"/>
              </a:rPr>
              <a:t>Театры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Санкт-Петербурга</a:t>
            </a:r>
          </a:p>
        </p:txBody>
      </p:sp>
      <p:sp>
        <p:nvSpPr>
          <p:cNvPr id="20" name="Управляющая кнопка: &quot;Назад&quot; или &quot;Предыдущий&quot; 19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ECEC1845-D68A-4A7B-9B6D-05EE6511E8CB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ru-RU" dirty="0"/>
          </a:p>
        </p:txBody>
      </p:sp>
      <p:sp>
        <p:nvSpPr>
          <p:cNvPr id="22" name="Управляющая кнопка: &quot;Вперед&quot; или &quot;Следующий&quot; 21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7D5E2C05-BE5F-4FCD-9E5B-2439E3BC6A10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47DE2F9-6F00-415C-8C19-212A71672797}"/>
              </a:ext>
            </a:extLst>
          </p:cNvPr>
          <p:cNvSpPr txBox="1"/>
          <p:nvPr/>
        </p:nvSpPr>
        <p:spPr>
          <a:xfrm>
            <a:off x="9778854" y="369116"/>
            <a:ext cx="1968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7" action="ppaction://hlinksldjump"/>
              </a:rPr>
              <a:t>В Оглавление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362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"/>
                            </p:stCondLst>
                            <p:childTnLst>
                              <p:par>
                                <p:cTn id="6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50"/>
                            </p:stCondLst>
                            <p:childTnLst>
                              <p:par>
                                <p:cTn id="6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6" grpId="0"/>
      <p:bldP spid="19" grpId="0" animBg="1"/>
      <p:bldP spid="21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30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494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9D654EF-7B1D-44C0-A554-304535260343}"/>
              </a:ext>
            </a:extLst>
          </p:cNvPr>
          <p:cNvSpPr txBox="1"/>
          <p:nvPr/>
        </p:nvSpPr>
        <p:spPr>
          <a:xfrm>
            <a:off x="1927659" y="1215064"/>
            <a:ext cx="38519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Авторы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проекта – Николай Васильевич Васильев, </a:t>
            </a:r>
          </a:p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Александр Иванович Гоген, </a:t>
            </a:r>
          </a:p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Степан Самойлович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Кричинский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" name="Picture 4" descr="Картинка 30 из 389">
            <a:extLst>
              <a:ext uri="{FF2B5EF4-FFF2-40B4-BE49-F238E27FC236}">
                <a16:creationId xmlns="" xmlns:a16="http://schemas.microsoft.com/office/drawing/2014/main" id="{A93459BC-EF9E-4DAD-A2D7-6EB4966AE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1547" y="3176759"/>
            <a:ext cx="2880320" cy="3483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6" descr="Картинка 3 из 135">
            <a:extLst>
              <a:ext uri="{FF2B5EF4-FFF2-40B4-BE49-F238E27FC236}">
                <a16:creationId xmlns="" xmlns:a16="http://schemas.microsoft.com/office/drawing/2014/main" id="{DDD04A4B-FAB9-414D-96D1-419F7E3A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14159" y="783016"/>
            <a:ext cx="2857500" cy="405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Управляющая кнопка: &quot;Назад&quot; или &quot;Предыдущий&quot; 21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9F806553-F0AB-4E96-9428-5F1AAD96EFB8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29</a:t>
            </a:r>
            <a:endParaRPr lang="ru-RU" dirty="0"/>
          </a:p>
        </p:txBody>
      </p:sp>
      <p:sp>
        <p:nvSpPr>
          <p:cNvPr id="23" name="Управляющая кнопка: &quot;Вперед&quot; или &quot;Следующий&quot; 22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7ABFC750-5F3A-44FB-984F-2744920BDC0C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03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31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494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CF2CABA-BFFF-4587-B7F0-46BC8B5D2D13}"/>
              </a:ext>
            </a:extLst>
          </p:cNvPr>
          <p:cNvSpPr txBox="1"/>
          <p:nvPr/>
        </p:nvSpPr>
        <p:spPr>
          <a:xfrm>
            <a:off x="1560773" y="1124744"/>
            <a:ext cx="39959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Рядом с Театральной площадью расположен 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Никольский Морской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собор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Это православный храм. Он назван в честь Святого Николая – покровителя моряков и путешественников. </a:t>
            </a:r>
          </a:p>
        </p:txBody>
      </p:sp>
      <p:pic>
        <p:nvPicPr>
          <p:cNvPr id="23" name="Picture 3" descr="http://s017.radikal.ru/i441/1110/62/60934d4b6d44.jpg">
            <a:extLst>
              <a:ext uri="{FF2B5EF4-FFF2-40B4-BE49-F238E27FC236}">
                <a16:creationId xmlns="" xmlns:a16="http://schemas.microsoft.com/office/drawing/2014/main" id="{43237ABD-3019-43BA-A47A-8CCB34B2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1254" y="-19651"/>
            <a:ext cx="4572000" cy="6877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CFA0A83D-38F3-443A-87D9-A2908811DB74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30</a:t>
            </a:r>
            <a:endParaRPr lang="ru-RU" dirty="0"/>
          </a:p>
        </p:txBody>
      </p:sp>
      <p:sp>
        <p:nvSpPr>
          <p:cNvPr id="20" name="Управляющая кнопка: &quot;Вперед&quot; или &quot;Следующий&quot; 19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0A4D8EBA-A524-4260-B181-5136B7B5333F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96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32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494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6969F47-726E-46F9-9C90-47B526B84B55}"/>
              </a:ext>
            </a:extLst>
          </p:cNvPr>
          <p:cNvSpPr txBox="1"/>
          <p:nvPr/>
        </p:nvSpPr>
        <p:spPr>
          <a:xfrm>
            <a:off x="7071456" y="123570"/>
            <a:ext cx="38519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Собор очень нарядный. </a:t>
            </a:r>
          </a:p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Его небесно-голубые стены украшены белыми колоннами, высокие окна – лепными наличниками. </a:t>
            </a:r>
            <a:r>
              <a:rPr lang="ru-RU" sz="3000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Храм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имеет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пять глав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. Каждая глава покрыта золочёным куполом. На каждом куполе – башенка, луковка и крест. </a:t>
            </a:r>
          </a:p>
        </p:txBody>
      </p:sp>
      <p:pic>
        <p:nvPicPr>
          <p:cNvPr id="20" name="Picture 4" descr="Картинка 24 из 5912">
            <a:extLst>
              <a:ext uri="{FF2B5EF4-FFF2-40B4-BE49-F238E27FC236}">
                <a16:creationId xmlns="" xmlns:a16="http://schemas.microsoft.com/office/drawing/2014/main" id="{C6364307-8341-4911-B03D-E45747784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2285" t="3600" r="8336" b="9144"/>
          <a:stretch>
            <a:fillRect/>
          </a:stretch>
        </p:blipFill>
        <p:spPr bwMode="auto">
          <a:xfrm>
            <a:off x="1779376" y="1248314"/>
            <a:ext cx="5328592" cy="4612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Управляющая кнопка: &quot;Назад&quot; или &quot;Предыдущий&quot; 20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338106F1-9172-45EC-96E0-D4F50295CA6F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31</a:t>
            </a:r>
            <a:endParaRPr lang="ru-RU" dirty="0"/>
          </a:p>
        </p:txBody>
      </p:sp>
      <p:sp>
        <p:nvSpPr>
          <p:cNvPr id="22" name="Управляющая кнопка: &quot;Вперед&quot; или &quot;Следующий&quot; 21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72FF0D0C-1D97-4FEB-8263-E4B4986D08AA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50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33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494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pic>
        <p:nvPicPr>
          <p:cNvPr id="21" name="Picture 4" descr="http://img-fotki.yandex.ru/get/52/simona8658.7/0_10f45_a3c5f0bc_-1-L">
            <a:extLst>
              <a:ext uri="{FF2B5EF4-FFF2-40B4-BE49-F238E27FC236}">
                <a16:creationId xmlns="" xmlns:a16="http://schemas.microsoft.com/office/drawing/2014/main" id="{F4E4506A-6ED5-4160-BF2C-FD6D8C157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4316" y="3286125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96C1EBB5-E76D-4B88-A7D8-0B5E95845347}"/>
              </a:ext>
            </a:extLst>
          </p:cNvPr>
          <p:cNvSpPr/>
          <p:nvPr/>
        </p:nvSpPr>
        <p:spPr>
          <a:xfrm>
            <a:off x="5910800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Морской </a:t>
            </a:r>
            <a:r>
              <a:rPr lang="ru-RU" b="1" dirty="0">
                <a:hlinkClick r:id="rId5" action="ppaction://hlinksldjump"/>
              </a:rPr>
              <a:t>якорь</a:t>
            </a:r>
            <a:r>
              <a:rPr lang="ru-RU" b="1" dirty="0"/>
              <a:t>. Фрагмент ворот Никольского собора</a:t>
            </a:r>
          </a:p>
        </p:txBody>
      </p:sp>
      <p:pic>
        <p:nvPicPr>
          <p:cNvPr id="23" name="Picture 6" descr="http://img-fotki.yandex.ru/get/3/simona8658.7/0_10f44_36449d66_-1-L">
            <a:extLst>
              <a:ext uri="{FF2B5EF4-FFF2-40B4-BE49-F238E27FC236}">
                <a16:creationId xmlns="" xmlns:a16="http://schemas.microsoft.com/office/drawing/2014/main" id="{1E892542-6D9D-4559-AEB9-062FA8D1E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82816" y="188640"/>
            <a:ext cx="4788024" cy="6384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8" descr="Картинка 56 из 4091">
            <a:extLst>
              <a:ext uri="{FF2B5EF4-FFF2-40B4-BE49-F238E27FC236}">
                <a16:creationId xmlns="" xmlns:a16="http://schemas.microsoft.com/office/drawing/2014/main" id="{EFD724E5-0BFC-477B-9519-F8DF7DC1D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42848" y="188640"/>
            <a:ext cx="4094317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Управляющая кнопка: &quot;Назад&quot; или &quot;Предыдущий&quot; 19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1161D440-319A-4A52-B795-55455E567B1F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32</a:t>
            </a:r>
            <a:endParaRPr lang="ru-RU" dirty="0"/>
          </a:p>
        </p:txBody>
      </p:sp>
      <p:sp>
        <p:nvSpPr>
          <p:cNvPr id="25" name="Управляющая кнопка: &quot;Вперед&quot; или &quot;Следующий&quot; 24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BE63F666-6B01-4944-B805-0087233B1D40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21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34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494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8163A293-0B2C-47AE-B4FB-4A23466CC342}"/>
              </a:ext>
            </a:extLst>
          </p:cNvPr>
          <p:cNvSpPr/>
          <p:nvPr/>
        </p:nvSpPr>
        <p:spPr>
          <a:xfrm>
            <a:off x="1754664" y="1867404"/>
            <a:ext cx="3995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Проект церкви создал архитектор</a:t>
            </a:r>
          </a:p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Александр Павлович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Брюллов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3000" b="1" dirty="0"/>
          </a:p>
        </p:txBody>
      </p:sp>
      <p:pic>
        <p:nvPicPr>
          <p:cNvPr id="25" name="Picture 2" descr="Картинка 2 из 3469">
            <a:extLst>
              <a:ext uri="{FF2B5EF4-FFF2-40B4-BE49-F238E27FC236}">
                <a16:creationId xmlns="" xmlns:a16="http://schemas.microsoft.com/office/drawing/2014/main" id="{83298CC6-9DD0-424A-A83E-D1DAF606C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6114" y="160122"/>
            <a:ext cx="5162550" cy="664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E1D9B253-FFD8-46EE-9DD9-6083C57AF41C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</a:t>
            </a:r>
            <a:endParaRPr lang="ru-RU" dirty="0"/>
          </a:p>
        </p:txBody>
      </p:sp>
      <p:sp>
        <p:nvSpPr>
          <p:cNvPr id="21" name="Управляющая кнопка: &quot;Вперед&quot; или &quot;Следующий&quot; 20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6E4761CA-F9DD-44F4-B45A-DB90B803CFBC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49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35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494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82DB680-C96E-4B38-9B38-D06F3C33D7DE}"/>
              </a:ext>
            </a:extLst>
          </p:cNvPr>
          <p:cNvSpPr txBox="1"/>
          <p:nvPr/>
        </p:nvSpPr>
        <p:spPr>
          <a:xfrm>
            <a:off x="1507527" y="123570"/>
            <a:ext cx="9144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Храм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Будды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на Приморском проспекте – такой же, какие строили монахи на Тибете – высоких горах Азии.</a:t>
            </a:r>
          </a:p>
        </p:txBody>
      </p:sp>
      <p:pic>
        <p:nvPicPr>
          <p:cNvPr id="21" name="Picture 7" descr="Картинка 44 из 5446">
            <a:extLst>
              <a:ext uri="{FF2B5EF4-FFF2-40B4-BE49-F238E27FC236}">
                <a16:creationId xmlns="" xmlns:a16="http://schemas.microsoft.com/office/drawing/2014/main" id="{78E83808-25A8-4C27-9E7B-E9B94AC52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5111" y="1608354"/>
            <a:ext cx="7675619" cy="5092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Управляющая кнопка: &quot;Назад&quot; или &quot;Предыдущий&quot; 19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0EC016BB-BA8E-4EAB-8646-DBC29A3E823A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</a:t>
            </a:r>
            <a:endParaRPr lang="ru-RU" dirty="0"/>
          </a:p>
        </p:txBody>
      </p:sp>
      <p:sp>
        <p:nvSpPr>
          <p:cNvPr id="22" name="Управляющая кнопка: &quot;Вперед&quot; или &quot;Следующий&quot; 21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1AC0F47F-0987-4B31-BC89-27E43F16AE0C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0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36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494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48482CC-2C54-4B25-A4E7-0096FEE8C679}"/>
              </a:ext>
            </a:extLst>
          </p:cNvPr>
          <p:cNvSpPr txBox="1"/>
          <p:nvPr/>
        </p:nvSpPr>
        <p:spPr>
          <a:xfrm>
            <a:off x="1359249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На главном </a:t>
            </a:r>
            <a:r>
              <a:rPr lang="ru-RU" sz="3000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фасаде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храма – портик из четырёх бронзовых колонн. Каждая колонна имеет 4 грани. </a:t>
            </a:r>
          </a:p>
        </p:txBody>
      </p:sp>
      <p:pic>
        <p:nvPicPr>
          <p:cNvPr id="22" name="Picture 2" descr="http://www.union-travel.ru/assets/files/russia/excursion/sankt-peterburg/buddiiskii-hram1.jpg">
            <a:extLst>
              <a:ext uri="{FF2B5EF4-FFF2-40B4-BE49-F238E27FC236}">
                <a16:creationId xmlns="" xmlns:a16="http://schemas.microsoft.com/office/drawing/2014/main" id="{EED24501-37DF-4181-B3D2-F77F857AC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7000" t="30000" r="23501" b="7001"/>
          <a:stretch>
            <a:fillRect/>
          </a:stretch>
        </p:blipFill>
        <p:spPr bwMode="auto">
          <a:xfrm>
            <a:off x="2880739" y="980728"/>
            <a:ext cx="6157140" cy="587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DD41C071-B28F-41BF-AB52-F46CA3B5BCB2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35</a:t>
            </a:r>
            <a:endParaRPr lang="ru-RU" dirty="0"/>
          </a:p>
        </p:txBody>
      </p:sp>
      <p:sp>
        <p:nvSpPr>
          <p:cNvPr id="21" name="Управляющая кнопка: &quot;Вперед&quot; или &quot;Следующий&quot; 20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D68993B9-6235-4243-B11C-27D61879C19D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3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37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494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68E99E1-4763-405F-AD0E-837703E66AE6}"/>
              </a:ext>
            </a:extLst>
          </p:cNvPr>
          <p:cNvSpPr txBox="1"/>
          <p:nvPr/>
        </p:nvSpPr>
        <p:spPr>
          <a:xfrm>
            <a:off x="1585033" y="498433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Над </a:t>
            </a:r>
            <a:r>
              <a:rPr lang="ru-RU" sz="3000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портиком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разделённый на части круг – символ буддизма. По сторонам от него укреплены фигурки медных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газелей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– быстроногих антилоп. </a:t>
            </a:r>
          </a:p>
        </p:txBody>
      </p:sp>
      <p:pic>
        <p:nvPicPr>
          <p:cNvPr id="21" name="Picture 2" descr="http://img-fotki.yandex.ru/get/3202/merily.c/0_1dbef_11290857_L">
            <a:extLst>
              <a:ext uri="{FF2B5EF4-FFF2-40B4-BE49-F238E27FC236}">
                <a16:creationId xmlns="" xmlns:a16="http://schemas.microsoft.com/office/drawing/2014/main" id="{456126C9-6C76-4D50-AD85-7951FBD2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r="-799" b="63713"/>
          <a:stretch>
            <a:fillRect/>
          </a:stretch>
        </p:blipFill>
        <p:spPr bwMode="auto">
          <a:xfrm>
            <a:off x="1980568" y="2271249"/>
            <a:ext cx="8346926" cy="4006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Управляющая кнопка: &quot;Назад&quot; или &quot;Предыдущий&quot; 19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E3D6E379-EA93-45B9-89D5-549C47900AB6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36</a:t>
            </a:r>
            <a:endParaRPr lang="ru-RU" dirty="0"/>
          </a:p>
        </p:txBody>
      </p:sp>
      <p:sp>
        <p:nvSpPr>
          <p:cNvPr id="22" name="Управляющая кнопка: &quot;Вперед&quot; или &quot;Следующий&quot; 21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9147B09F-A5AB-44C6-B704-71BB01F0DEA4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4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38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494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23" name="Заголовок 5">
            <a:extLst>
              <a:ext uri="{FF2B5EF4-FFF2-40B4-BE49-F238E27FC236}">
                <a16:creationId xmlns="" xmlns:a16="http://schemas.microsoft.com/office/drawing/2014/main" id="{7B289546-0B27-4D71-85D1-3B45EB25F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52" y="1504927"/>
            <a:ext cx="8804365" cy="3748719"/>
          </a:xfrm>
        </p:spPr>
        <p:txBody>
          <a:bodyPr/>
          <a:lstStyle/>
          <a:p>
            <a:r>
              <a:rPr lang="ru-RU" dirty="0">
                <a:hlinkClick r:id="rId4" action="ppaction://hlinksldjump"/>
              </a:rPr>
              <a:t>Панорамы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Санкт-Петербурга</a:t>
            </a:r>
          </a:p>
        </p:txBody>
      </p:sp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0BC409DF-5CFD-4996-8006-D888BA6187C9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37</a:t>
            </a:r>
            <a:endParaRPr lang="ru-RU" dirty="0"/>
          </a:p>
        </p:txBody>
      </p:sp>
      <p:sp>
        <p:nvSpPr>
          <p:cNvPr id="20" name="Управляющая кнопка: &quot;Вперед&quot; или &quot;Следующий&quot; 19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E959F2BB-68FC-49D3-9087-F32B9F9BF137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39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9F5DA31-6DD6-4453-ACA7-002E84E00527}"/>
              </a:ext>
            </a:extLst>
          </p:cNvPr>
          <p:cNvSpPr txBox="1"/>
          <p:nvPr/>
        </p:nvSpPr>
        <p:spPr>
          <a:xfrm>
            <a:off x="10444529" y="310393"/>
            <a:ext cx="176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В оглавление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922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E10688B-D93E-46EA-91D6-A4F0AABC226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9" r="10089"/>
          <a:stretch>
            <a:fillRect/>
          </a:stretch>
        </p:blipFill>
        <p:spPr/>
      </p:pic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39</a:t>
            </a:fld>
            <a:endParaRPr lang="ru-RU" noProof="1"/>
          </a:p>
        </p:txBody>
      </p:sp>
      <p:sp>
        <p:nvSpPr>
          <p:cNvPr id="13" name="Управляющая кнопка: &quot;Назад&quot; или &quot;Предыдущий&quot; 12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777080D8-F422-48E0-BC67-82491C9A94D3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38</a:t>
            </a:r>
            <a:endParaRPr lang="ru-RU" dirty="0"/>
          </a:p>
        </p:txBody>
      </p:sp>
      <p:sp>
        <p:nvSpPr>
          <p:cNvPr id="17" name="Управляющая кнопка: &quot;Вперед&quot; или &quot;Следующий&quot; 1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2ACEE8DD-728D-46BA-92F0-E5FDE7839EA6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40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A7D566-F4B4-4AD8-AFEC-E8DC43481072}"/>
              </a:ext>
            </a:extLst>
          </p:cNvPr>
          <p:cNvSpPr txBox="1"/>
          <p:nvPr/>
        </p:nvSpPr>
        <p:spPr>
          <a:xfrm>
            <a:off x="10427516" y="318782"/>
            <a:ext cx="859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41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804B6A6-2D0C-417D-A6A3-870E22551F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878"/>
          <a:stretch/>
        </p:blipFill>
        <p:spPr>
          <a:xfrm>
            <a:off x="1671909" y="1640506"/>
            <a:ext cx="9006967" cy="5142213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4</a:t>
            </a:fld>
            <a:endParaRPr lang="ru-RU" noProof="1"/>
          </a:p>
        </p:txBody>
      </p:sp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979A264E-99CA-487B-A7E5-16918E15F62B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ru-RU" dirty="0"/>
          </a:p>
        </p:txBody>
      </p:sp>
      <p:sp>
        <p:nvSpPr>
          <p:cNvPr id="20" name="Управляющая кнопка: &quot;Вперед&quot; или &quot;Следующий&quot; 19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637913E2-8D8A-4354-AFA8-4BB8683D3D81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ru-RU" dirty="0"/>
          </a:p>
        </p:txBody>
      </p:sp>
      <p:sp>
        <p:nvSpPr>
          <p:cNvPr id="21" name="Rectangle 2">
            <a:extLst>
              <a:ext uri="{FF2B5EF4-FFF2-40B4-BE49-F238E27FC236}">
                <a16:creationId xmlns="" xmlns:a16="http://schemas.microsoft.com/office/drawing/2014/main" id="{0D2F5C44-62CD-4949-8D0C-41216034F6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5844" y="419100"/>
            <a:ext cx="9107556" cy="757130"/>
          </a:xfrm>
          <a:noFill/>
        </p:spPr>
        <p:txBody>
          <a:bodyPr/>
          <a:lstStyle/>
          <a:p>
            <a:r>
              <a:rPr lang="ru-RU" altLang="ru-RU" sz="4800" dirty="0">
                <a:hlinkClick r:id="rId5" action="ppaction://hlinksldjump"/>
              </a:rPr>
              <a:t>Эрмитажный</a:t>
            </a:r>
            <a:r>
              <a:rPr lang="ru-RU" altLang="ru-RU" sz="4800" dirty="0"/>
              <a:t> театр</a:t>
            </a:r>
          </a:p>
        </p:txBody>
      </p:sp>
    </p:spTree>
    <p:extLst>
      <p:ext uri="{BB962C8B-B14F-4D97-AF65-F5344CB8AC3E}">
        <p14:creationId xmlns:p14="http://schemas.microsoft.com/office/powerpoint/2010/main" val="235153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95AAD4A-9A2E-4D29-830E-AAA2E1E3B36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r="10444"/>
          <a:stretch>
            <a:fillRect/>
          </a:stretch>
        </p:blipFill>
        <p:spPr/>
      </p:pic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40</a:t>
            </a:fld>
            <a:endParaRPr lang="ru-RU" noProof="1"/>
          </a:p>
        </p:txBody>
      </p:sp>
      <p:sp>
        <p:nvSpPr>
          <p:cNvPr id="13" name="Управляющая кнопка: &quot;Назад&quot; или &quot;Предыдущий&quot; 12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F47A4719-0E83-43B4-A942-2071AE74858E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39</a:t>
            </a:r>
            <a:endParaRPr lang="ru-RU" dirty="0"/>
          </a:p>
        </p:txBody>
      </p:sp>
      <p:sp>
        <p:nvSpPr>
          <p:cNvPr id="17" name="Управляющая кнопка: &quot;Вперед&quot; или &quot;Следующий&quot; 1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E0FFB649-1662-41A8-9599-87E254F06C27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41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98332D7-2751-44B4-9E5A-A30D6D8D9801}"/>
              </a:ext>
            </a:extLst>
          </p:cNvPr>
          <p:cNvSpPr txBox="1"/>
          <p:nvPr/>
        </p:nvSpPr>
        <p:spPr>
          <a:xfrm>
            <a:off x="10511406" y="276837"/>
            <a:ext cx="68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83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151FAC7-2BB4-4F6C-BB6E-E473C5B00B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r="9704"/>
          <a:stretch>
            <a:fillRect/>
          </a:stretch>
        </p:blipFill>
        <p:spPr/>
      </p:pic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41</a:t>
            </a:fld>
            <a:endParaRPr lang="ru-RU" noProof="1"/>
          </a:p>
        </p:txBody>
      </p:sp>
      <p:sp>
        <p:nvSpPr>
          <p:cNvPr id="13" name="Управляющая кнопка: &quot;Назад&quot; или &quot;Предыдущий&quot; 12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61DE02C0-F78B-47A4-8D4D-46E78D7C2814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40</a:t>
            </a:r>
            <a:endParaRPr lang="ru-RU" dirty="0"/>
          </a:p>
        </p:txBody>
      </p:sp>
      <p:sp>
        <p:nvSpPr>
          <p:cNvPr id="17" name="Управляющая кнопка: &quot;Вперед&quot; или &quot;Следующий&quot; 1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7B621767-0E07-4148-ADF9-729539046B4D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42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0499BE3-6222-429A-9949-8B5DE0970D65}"/>
              </a:ext>
            </a:extLst>
          </p:cNvPr>
          <p:cNvSpPr txBox="1"/>
          <p:nvPr/>
        </p:nvSpPr>
        <p:spPr>
          <a:xfrm>
            <a:off x="11026770" y="385894"/>
            <a:ext cx="52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84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4D26563-C617-4DDC-A429-A8A8E93F99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>
            <a:fillRect/>
          </a:stretch>
        </p:blipFill>
        <p:spPr/>
      </p:pic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42</a:t>
            </a:fld>
            <a:endParaRPr lang="ru-RU" noProof="1"/>
          </a:p>
        </p:txBody>
      </p:sp>
      <p:sp>
        <p:nvSpPr>
          <p:cNvPr id="13" name="Управляющая кнопка: &quot;Назад&quot; или &quot;Предыдущий&quot; 12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FABD5077-1B98-41AA-95C6-265930483AB5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41</a:t>
            </a:r>
            <a:endParaRPr lang="ru-RU" dirty="0"/>
          </a:p>
        </p:txBody>
      </p:sp>
      <p:sp>
        <p:nvSpPr>
          <p:cNvPr id="17" name="Управляющая кнопка: &quot;Вперед&quot; или &quot;Следующий&quot; 1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F06EBD1A-B524-4F33-9BD1-E1B2997B29FC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43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0839B3B-70EF-417B-B9B6-06DAA31162AA}"/>
              </a:ext>
            </a:extLst>
          </p:cNvPr>
          <p:cNvSpPr txBox="1"/>
          <p:nvPr/>
        </p:nvSpPr>
        <p:spPr>
          <a:xfrm>
            <a:off x="10570128" y="327171"/>
            <a:ext cx="830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1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1300698-A7EA-492A-9AFC-1E5092E9D7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>
            <a:fillRect/>
          </a:stretch>
        </p:blipFill>
        <p:spPr/>
      </p:pic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43</a:t>
            </a:fld>
            <a:endParaRPr lang="ru-RU" noProof="1"/>
          </a:p>
        </p:txBody>
      </p:sp>
      <p:sp>
        <p:nvSpPr>
          <p:cNvPr id="13" name="Управляющая кнопка: &quot;Назад&quot; или &quot;Предыдущий&quot; 12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955C7A4D-D677-4A9A-B1A2-5E2E12CB4746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42</a:t>
            </a:r>
            <a:endParaRPr lang="ru-RU" dirty="0"/>
          </a:p>
        </p:txBody>
      </p:sp>
      <p:sp>
        <p:nvSpPr>
          <p:cNvPr id="17" name="Управляющая кнопка: &quot;Вперед&quot; или &quot;Следующий&quot; 1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20C8DB05-8542-41FF-9158-55CA4CF02617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44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C32CA1C-09EE-4DA2-ABC7-F35182974353}"/>
              </a:ext>
            </a:extLst>
          </p:cNvPr>
          <p:cNvSpPr txBox="1"/>
          <p:nvPr/>
        </p:nvSpPr>
        <p:spPr>
          <a:xfrm>
            <a:off x="10766166" y="352338"/>
            <a:ext cx="65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499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6DFD821-CF87-443D-A830-70674B86E7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r="11926"/>
          <a:stretch>
            <a:fillRect/>
          </a:stretch>
        </p:blipFill>
        <p:spPr/>
      </p:pic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44</a:t>
            </a:fld>
            <a:endParaRPr lang="ru-RU" noProof="1"/>
          </a:p>
        </p:txBody>
      </p:sp>
      <p:sp>
        <p:nvSpPr>
          <p:cNvPr id="13" name="Управляющая кнопка: &quot;Назад&quot; или &quot;Предыдущий&quot; 12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7EFB1E6A-908A-4331-9945-7D843CEDA770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43</a:t>
            </a:r>
            <a:endParaRPr lang="ru-RU" dirty="0"/>
          </a:p>
        </p:txBody>
      </p:sp>
      <p:sp>
        <p:nvSpPr>
          <p:cNvPr id="17" name="Управляющая кнопка: &quot;Вперед&quot; или &quot;Следующий&quot; 1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67C831B4-0BDC-4620-B3CB-0EA419C47838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45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EDA1B92-21AA-4087-A443-B38CAE939BDE}"/>
              </a:ext>
            </a:extLst>
          </p:cNvPr>
          <p:cNvSpPr txBox="1"/>
          <p:nvPr/>
        </p:nvSpPr>
        <p:spPr>
          <a:xfrm>
            <a:off x="10766166" y="335560"/>
            <a:ext cx="52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20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0880646-4500-40B8-9EF1-F40F45181F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45</a:t>
            </a:fld>
            <a:endParaRPr lang="ru-RU" noProof="1"/>
          </a:p>
        </p:txBody>
      </p:sp>
      <p:sp>
        <p:nvSpPr>
          <p:cNvPr id="13" name="Управляющая кнопка: &quot;Назад&quot; или &quot;Предыдущий&quot; 12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E2A5E64A-580B-4319-8A05-8DC3ADCCC30B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44</a:t>
            </a:r>
            <a:endParaRPr lang="ru-RU" dirty="0"/>
          </a:p>
        </p:txBody>
      </p:sp>
      <p:sp>
        <p:nvSpPr>
          <p:cNvPr id="17" name="Управляющая кнопка: &quot;Вперед&quot; или &quot;Следующий&quot; 1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5CD5D23A-3E0F-47F1-AFCA-4FBC951C5064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46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7D78831-0BD3-4639-99BE-0663F1359BA7}"/>
              </a:ext>
            </a:extLst>
          </p:cNvPr>
          <p:cNvSpPr txBox="1"/>
          <p:nvPr/>
        </p:nvSpPr>
        <p:spPr>
          <a:xfrm>
            <a:off x="11039912" y="302004"/>
            <a:ext cx="50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1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6259D19-D8E0-46B4-A9B9-00ECCF61004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4" r="15764"/>
          <a:stretch>
            <a:fillRect/>
          </a:stretch>
        </p:blipFill>
        <p:spPr/>
      </p:pic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46</a:t>
            </a:fld>
            <a:endParaRPr lang="ru-RU" noProof="1"/>
          </a:p>
        </p:txBody>
      </p:sp>
      <p:sp>
        <p:nvSpPr>
          <p:cNvPr id="13" name="Управляющая кнопка: &quot;Назад&quot; или &quot;Предыдущий&quot; 12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1E7063B2-98DF-4115-A4CB-1964E04EB8AB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45</a:t>
            </a:r>
            <a:endParaRPr lang="ru-RU" dirty="0"/>
          </a:p>
        </p:txBody>
      </p:sp>
      <p:sp>
        <p:nvSpPr>
          <p:cNvPr id="17" name="Управляющая кнопка: &quot;Вперед&quot; или &quot;Следующий&quot; 1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7EE7BB1D-2AB5-4EDA-A386-42DD464784AD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47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4F1D33E-912E-490E-908E-06BCBA7FE3F9}"/>
              </a:ext>
            </a:extLst>
          </p:cNvPr>
          <p:cNvSpPr txBox="1"/>
          <p:nvPr/>
        </p:nvSpPr>
        <p:spPr>
          <a:xfrm>
            <a:off x="10536572" y="478172"/>
            <a:ext cx="52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83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DF8529E-ADCA-4A56-88FC-78AFF4DE88E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r="785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47</a:t>
            </a:fld>
            <a:endParaRPr lang="ru-RU" noProof="1"/>
          </a:p>
        </p:txBody>
      </p:sp>
      <p:sp>
        <p:nvSpPr>
          <p:cNvPr id="13" name="Управляющая кнопка: &quot;Назад&quot; или &quot;Предыдущий&quot; 12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74CF8C73-6FBC-4F65-B185-A7A6C1948213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46</a:t>
            </a:r>
            <a:endParaRPr lang="ru-RU" dirty="0"/>
          </a:p>
        </p:txBody>
      </p:sp>
      <p:sp>
        <p:nvSpPr>
          <p:cNvPr id="17" name="Управляющая кнопка: &quot;Вперед&quot; или &quot;Следующий&quot; 1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FBBA749E-4B36-4732-AD96-9033D69609F8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48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2975029-B132-48ED-B1EF-21EDD8C47614}"/>
              </a:ext>
            </a:extLst>
          </p:cNvPr>
          <p:cNvSpPr txBox="1"/>
          <p:nvPr/>
        </p:nvSpPr>
        <p:spPr>
          <a:xfrm>
            <a:off x="11020661" y="411061"/>
            <a:ext cx="478172" cy="377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64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562C7A8-4D1A-451B-923C-FBEF50B42CC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r="16258"/>
          <a:stretch>
            <a:fillRect/>
          </a:stretch>
        </p:blipFill>
        <p:spPr/>
      </p:pic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48</a:t>
            </a:fld>
            <a:endParaRPr lang="ru-RU" noProof="1"/>
          </a:p>
        </p:txBody>
      </p:sp>
      <p:sp>
        <p:nvSpPr>
          <p:cNvPr id="13" name="Управляющая кнопка: &quot;Назад&quot; или &quot;Предыдущий&quot; 12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103A3835-44DF-403C-ADEE-89243641E64F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47</a:t>
            </a:r>
            <a:endParaRPr lang="ru-RU" dirty="0"/>
          </a:p>
        </p:txBody>
      </p:sp>
      <p:sp>
        <p:nvSpPr>
          <p:cNvPr id="17" name="Управляющая кнопка: &quot;Вперед&quot; или &quot;Следующий&quot; 1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11238CEE-A6FD-4566-BFD2-17A5EB518B7C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49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6DD96F-C7FA-4764-89F7-031E09C6AB1B}"/>
              </a:ext>
            </a:extLst>
          </p:cNvPr>
          <p:cNvSpPr txBox="1"/>
          <p:nvPr/>
        </p:nvSpPr>
        <p:spPr>
          <a:xfrm>
            <a:off x="10905688" y="360727"/>
            <a:ext cx="56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7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49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494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2600" dirty="0"/>
          </a:p>
        </p:txBody>
      </p:sp>
      <p:sp>
        <p:nvSpPr>
          <p:cNvPr id="17" name="Заголовок 5">
            <a:extLst>
              <a:ext uri="{FF2B5EF4-FFF2-40B4-BE49-F238E27FC236}">
                <a16:creationId xmlns="" xmlns:a16="http://schemas.microsoft.com/office/drawing/2014/main" id="{6852AA0A-4B5D-4C24-8D27-1218FAF61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52" y="1504927"/>
            <a:ext cx="8804365" cy="2529923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20" name="Управляющая кнопка: &quot;Назад&quot; или &quot;Предыдущий&quot; 19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1D039673-AF07-4788-8B01-32D000D4E4F2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48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08A1715-0724-48EA-97CF-29897C028C5C}"/>
              </a:ext>
            </a:extLst>
          </p:cNvPr>
          <p:cNvSpPr txBox="1"/>
          <p:nvPr/>
        </p:nvSpPr>
        <p:spPr>
          <a:xfrm>
            <a:off x="10159068" y="343949"/>
            <a:ext cx="150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4" action="ppaction://hlinksldjump"/>
              </a:rPr>
              <a:t>В начало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82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E8F03AF-E889-45DC-A3BC-2C0E6F014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020" y="55937"/>
            <a:ext cx="9019855" cy="6764891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5</a:t>
            </a:fld>
            <a:endParaRPr lang="ru-RU" noProof="1"/>
          </a:p>
        </p:txBody>
      </p:sp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AE494D25-8527-41B6-9BBD-3D229914EFCC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ru-RU" dirty="0"/>
          </a:p>
        </p:txBody>
      </p:sp>
      <p:sp>
        <p:nvSpPr>
          <p:cNvPr id="20" name="Управляющая кнопка: &quot;Вперед&quot; или &quot;Следующий&quot; 19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C44C496F-5CAA-4D37-82B8-C520333E62DB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8FDD0C1-D3A5-4D04-8FA5-50091129D2B0}"/>
              </a:ext>
            </a:extLst>
          </p:cNvPr>
          <p:cNvSpPr txBox="1"/>
          <p:nvPr/>
        </p:nvSpPr>
        <p:spPr>
          <a:xfrm>
            <a:off x="10905688" y="453006"/>
            <a:ext cx="964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Вид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37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Прямоугольник 3"/>
          <p:cNvSpPr/>
          <p:nvPr/>
        </p:nvSpPr>
        <p:spPr>
          <a:xfrm>
            <a:off x="0" y="-109058"/>
            <a:ext cx="12192000" cy="6967057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ru-RU" altLang="ru-RU" sz="3000" b="1" dirty="0">
                <a:hlinkClick r:id="rId4" action="ppaction://hlinksldjump"/>
              </a:rPr>
              <a:t>Эрмитажный</a:t>
            </a:r>
            <a:r>
              <a:rPr lang="ru-RU" altLang="ru-RU" sz="3000" b="1" dirty="0"/>
              <a:t> театр - самое старое из сохранившихся к нашему времени зданий комплекса Зимнего Дворца. Он построен на месте бывшего Зимнего Дворца Петра 1. Здание театра функционально самостоятельное, выходит фасадом на Дворцовую набережную Невы и примыкает к основному дворцовому корпусу аркой-переходом через канал, соединяющий реку Мойка с Невой - "Зимнюю канавку". Это здание, которое иногда именуется как четвертый Зимний дворец, было построено в период 1711-1723 гг., а сам театр несколько позднее в 1783-1785 гг. по проекту архитектора </a:t>
            </a:r>
            <a:r>
              <a:rPr lang="ru-RU" altLang="ru-RU" sz="3000" b="1" dirty="0" err="1"/>
              <a:t>Джакомо</a:t>
            </a:r>
            <a:r>
              <a:rPr lang="ru-RU" altLang="ru-RU" sz="3000" b="1" dirty="0"/>
              <a:t> Кваренги и завершен строительством в 1802 году. </a:t>
            </a:r>
          </a:p>
        </p:txBody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6</a:t>
            </a:fld>
            <a:endParaRPr lang="ru-RU" noProof="1"/>
          </a:p>
        </p:txBody>
      </p:sp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F994F2BA-8FBF-44B1-A2B2-88753D428051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ru-RU" dirty="0"/>
          </a:p>
        </p:txBody>
      </p:sp>
      <p:sp>
        <p:nvSpPr>
          <p:cNvPr id="20" name="Управляющая кнопка: &quot;Вперед&quot; или &quot;Следующий&quot; 19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A2C3780F-8D92-45E3-BD1F-E1FC5C1C0847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endParaRPr lang="ru-RU" altLang="ru-RU" sz="3200" b="1" dirty="0"/>
          </a:p>
        </p:txBody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7</a:t>
            </a:fld>
            <a:endParaRPr lang="ru-RU" noProof="1"/>
          </a:p>
        </p:txBody>
      </p:sp>
      <p:pic>
        <p:nvPicPr>
          <p:cNvPr id="20" name="Picture 4" descr="мариинский 3">
            <a:extLst>
              <a:ext uri="{FF2B5EF4-FFF2-40B4-BE49-F238E27FC236}">
                <a16:creationId xmlns="" xmlns:a16="http://schemas.microsoft.com/office/drawing/2014/main" id="{5A8F5C27-7702-48DB-A7CA-0DC43810C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503" y="1301528"/>
            <a:ext cx="9006967" cy="51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">
            <a:extLst>
              <a:ext uri="{FF2B5EF4-FFF2-40B4-BE49-F238E27FC236}">
                <a16:creationId xmlns="" xmlns:a16="http://schemas.microsoft.com/office/drawing/2014/main" id="{FF29CF5F-826B-4F1C-861F-0AC113BE41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5844" y="419100"/>
            <a:ext cx="9107556" cy="757130"/>
          </a:xfrm>
          <a:noFill/>
        </p:spPr>
        <p:txBody>
          <a:bodyPr/>
          <a:lstStyle/>
          <a:p>
            <a:r>
              <a:rPr lang="ru-RU" altLang="ru-RU" sz="4800" dirty="0">
                <a:hlinkClick r:id="rId5" action="ppaction://hlinksldjump"/>
              </a:rPr>
              <a:t>Мариинский</a:t>
            </a:r>
            <a:r>
              <a:rPr lang="ru-RU" altLang="ru-RU" sz="4800" dirty="0"/>
              <a:t> театр</a:t>
            </a:r>
          </a:p>
        </p:txBody>
      </p:sp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8D3D53FE-5A38-4475-B6E5-41419599A69B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ru-RU" dirty="0"/>
          </a:p>
        </p:txBody>
      </p:sp>
      <p:sp>
        <p:nvSpPr>
          <p:cNvPr id="21" name="Управляющая кнопка: &quot;Вперед&quot; или &quot;Следующий&quot; 20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59DDAAEB-12CA-4F92-9C04-0407CC14B2D4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60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305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endParaRPr lang="ru-RU" altLang="ru-RU" sz="3200" b="1" dirty="0"/>
          </a:p>
        </p:txBody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8</a:t>
            </a:fld>
            <a:endParaRPr lang="ru-RU" noProof="1"/>
          </a:p>
        </p:txBody>
      </p:sp>
      <p:pic>
        <p:nvPicPr>
          <p:cNvPr id="21" name="Picture 4" descr="мариинский т">
            <a:extLst>
              <a:ext uri="{FF2B5EF4-FFF2-40B4-BE49-F238E27FC236}">
                <a16:creationId xmlns="" xmlns:a16="http://schemas.microsoft.com/office/drawing/2014/main" id="{9264A600-B351-4779-862A-0F2A9AE3B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22CF43EF-F92D-4604-BFEE-A12C5FF81324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ru-RU" dirty="0"/>
          </a:p>
        </p:txBody>
      </p:sp>
      <p:sp>
        <p:nvSpPr>
          <p:cNvPr id="20" name="Управляющая кнопка: &quot;Вперед&quot; или &quot;Следующий&quot; 19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34AE77D0-FC36-4C77-BA65-5F71A1CBF034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7101CA-2E90-441C-ADAB-E4D17AFFB404}"/>
              </a:ext>
            </a:extLst>
          </p:cNvPr>
          <p:cNvSpPr txBox="1"/>
          <p:nvPr/>
        </p:nvSpPr>
        <p:spPr>
          <a:xfrm>
            <a:off x="10972061" y="418344"/>
            <a:ext cx="64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Вид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931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27ED4A-8870-4C6E-A5EC-C2046CC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0506"/>
          </a:xfrm>
          <a:prstGeom prst="rect">
            <a:avLst/>
          </a:prstGeom>
        </p:spPr>
      </p:pic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F942814F-7368-4A42-A817-481D6F6F7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118602" y="370824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767355" y="4343289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8277504" y="4855822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9</a:t>
            </a:fld>
            <a:endParaRPr lang="ru-RU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0" y="-731055"/>
            <a:ext cx="12192000" cy="756995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altLang="ru-RU" sz="2900" b="1" dirty="0" err="1"/>
              <a:t>Марии́нский</a:t>
            </a:r>
            <a:r>
              <a:rPr lang="ru-RU" altLang="ru-RU" sz="2900" b="1" dirty="0"/>
              <a:t> </a:t>
            </a:r>
            <a:r>
              <a:rPr lang="ru-RU" altLang="ru-RU" sz="2900" b="1" dirty="0">
                <a:hlinkClick r:id="rId4" action="ppaction://hlinksldjump"/>
              </a:rPr>
              <a:t>театр</a:t>
            </a:r>
            <a:r>
              <a:rPr lang="ru-RU" altLang="ru-RU" sz="2900" dirty="0"/>
              <a:t> (с 1934 по 1992 год — </a:t>
            </a:r>
            <a:r>
              <a:rPr lang="ru-RU" altLang="ru-RU" sz="2900" b="1" dirty="0"/>
              <a:t>Ленинградский государственный академический театр оперы и балета имени С. М. Кирова</a:t>
            </a:r>
            <a:r>
              <a:rPr lang="ru-RU" altLang="ru-RU" sz="2900" dirty="0"/>
              <a:t>) отсчитывает свою историю от основанного в 1783 по приказу императрицы Екатерины Великой Большого театра, который располагался в здании, позднее перестроенном под Санкт-Петербургскую консерваторию. Основное здание Мариинского театра (Театральная площадь, дом 1) было построено архитектором А. К. </a:t>
            </a:r>
            <a:r>
              <a:rPr lang="ru-RU" altLang="ru-RU" sz="2900" dirty="0" err="1"/>
              <a:t>Кавосом</a:t>
            </a:r>
            <a:r>
              <a:rPr lang="ru-RU" altLang="ru-RU" sz="2900" dirty="0"/>
              <a:t> под театр-цирк в 1847—1848 годах и затем восстановлено после пожара в 1860 году. Фасад здания театра был перестроен после пожара в 1880-х гг. по проекту В. А. </a:t>
            </a:r>
            <a:r>
              <a:rPr lang="ru-RU" altLang="ru-RU" sz="2900" dirty="0" err="1"/>
              <a:t>Шрётера</a:t>
            </a:r>
            <a:r>
              <a:rPr lang="ru-RU" altLang="ru-RU" sz="2900" dirty="0"/>
              <a:t>.</a:t>
            </a:r>
          </a:p>
          <a:p>
            <a:pPr>
              <a:lnSpc>
                <a:spcPct val="80000"/>
              </a:lnSpc>
            </a:pPr>
            <a:r>
              <a:rPr lang="ru-RU" altLang="ru-RU" sz="2900" dirty="0"/>
              <a:t>Собственно Мариинский театр, названный так по имени супруги Александра II императрицы Марии Александровны, открылся 2 октября 1860 года оперой Михаила Глинки «Жизнь за царя».</a:t>
            </a:r>
          </a:p>
        </p:txBody>
      </p:sp>
      <p:sp>
        <p:nvSpPr>
          <p:cNvPr id="17" name="Управляющая кнопка: &quot;Назад&quot; или &quot;Предыдущий&quot; 16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B6FC9EBE-E850-4D99-ABF7-1C6FBEBAF87C}"/>
              </a:ext>
            </a:extLst>
          </p:cNvPr>
          <p:cNvSpPr/>
          <p:nvPr/>
        </p:nvSpPr>
        <p:spPr>
          <a:xfrm>
            <a:off x="260059" y="56055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  <a:endParaRPr lang="ru-RU" dirty="0"/>
          </a:p>
        </p:txBody>
      </p:sp>
      <p:sp>
        <p:nvSpPr>
          <p:cNvPr id="20" name="Управляющая кнопка: &quot;Вперед&quot; или &quot;Следующий&quot; 19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E3AD84AA-43FA-4AAB-83B3-A12152F64E77}"/>
              </a:ext>
            </a:extLst>
          </p:cNvPr>
          <p:cNvSpPr/>
          <p:nvPr/>
        </p:nvSpPr>
        <p:spPr>
          <a:xfrm>
            <a:off x="10766166" y="5605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794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theme/theme1.xml><?xml version="1.0" encoding="utf-8"?>
<a:theme xmlns:a="http://schemas.openxmlformats.org/drawingml/2006/main" name="Создание истории Neal Creative">
  <a:themeElements>
    <a:clrScheme name="Neal Analytics 2">
      <a:dk1>
        <a:srgbClr val="000000"/>
      </a:dk1>
      <a:lt1>
        <a:srgbClr val="FFFFFF"/>
      </a:lt1>
      <a:dk2>
        <a:srgbClr val="0074AF"/>
      </a:dk2>
      <a:lt2>
        <a:srgbClr val="00B0F0"/>
      </a:lt2>
      <a:accent1>
        <a:srgbClr val="75D1FF"/>
      </a:accent1>
      <a:accent2>
        <a:srgbClr val="004568"/>
      </a:accent2>
      <a:accent3>
        <a:srgbClr val="92D050"/>
      </a:accent3>
      <a:accent4>
        <a:srgbClr val="FFC000"/>
      </a:accent4>
      <a:accent5>
        <a:srgbClr val="004568"/>
      </a:accent5>
      <a:accent6>
        <a:srgbClr val="0074AF"/>
      </a:accent6>
      <a:hlink>
        <a:srgbClr val="43C0FF"/>
      </a:hlink>
      <a:folHlink>
        <a:srgbClr val="75D1FF"/>
      </a:folHlink>
    </a:clrScheme>
    <a:fontScheme name="MICROSOFT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38384585_TF16401425" id="{4FFF853C-F0E9-4B05-9CA1-10297EE6468B}" vid="{02125B37-770C-4DA6-8E58-EF00A86C7FC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480f6609812271f56e53f2aff71704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b48d77c16982ba2890c3fe2b4c067b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2E6351-E64A-42DD-A554-7DF752222129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30CA71C-6B24-463C-853F-076A02E27C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C2FF92-1ACE-4D23-9586-85906FF02F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Эффективные презентации</Template>
  <TotalTime>0</TotalTime>
  <Words>3452</Words>
  <Application>Microsoft Office PowerPoint</Application>
  <PresentationFormat>Произвольный</PresentationFormat>
  <Paragraphs>351</Paragraphs>
  <Slides>49</Slides>
  <Notes>49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Создание истории Neal Creative</vt:lpstr>
      <vt:lpstr>САНКТ- ПЕТЕРБУРГ</vt:lpstr>
      <vt:lpstr>Презентация PowerPoint</vt:lpstr>
      <vt:lpstr>Театры  Санкт-Петербурга</vt:lpstr>
      <vt:lpstr>Эрмитажный театр</vt:lpstr>
      <vt:lpstr>Презентация PowerPoint</vt:lpstr>
      <vt:lpstr>Презентация PowerPoint</vt:lpstr>
      <vt:lpstr>Мариинский театр</vt:lpstr>
      <vt:lpstr>Презентация PowerPoint</vt:lpstr>
      <vt:lpstr>Презентация PowerPoint</vt:lpstr>
      <vt:lpstr>Александринский театр</vt:lpstr>
      <vt:lpstr>Презентация PowerPoint</vt:lpstr>
      <vt:lpstr>Презентация PowerPoint</vt:lpstr>
      <vt:lpstr>Презентация PowerPoint</vt:lpstr>
      <vt:lpstr>Музеи  Санкт-Петербурга</vt:lpstr>
      <vt:lpstr>Презентация PowerPoint</vt:lpstr>
      <vt:lpstr>Презентация PowerPoint</vt:lpstr>
      <vt:lpstr>Первым музеем Петербурга и России является Кунсткамера, которая  была основана императором Петром I. Музей знаменит уникальной коллекцией из более миллиона экспонатов</vt:lpstr>
      <vt:lpstr> Самый известный музей в Санкт-Петербурге – Эрмитаж, который входит в число самых крупных музеев мира. Собрание Эрмитажа насчитывает порядка 3 миллионов экспонатов, размещенных в 365 залах шести зданий. Чтобы осмотреть всю коллекцию, задерживаясь у каждого экспоната всего 1 минуту, Вам придётся потратить почти 6 лет жизни и пройти около 25 километров. </vt:lpstr>
      <vt:lpstr>В Горном музее города выставлен самый большой кусок малахита в мире. Он был привезен с Урала еще в 1787 году. Масса камня — 1504 килограмма.</vt:lpstr>
      <vt:lpstr>Памятники  Санкт-Петербурга</vt:lpstr>
      <vt:lpstr>Презентация PowerPoint</vt:lpstr>
      <vt:lpstr>Презентация PowerPoint</vt:lpstr>
      <vt:lpstr>Презентация PowerPoint</vt:lpstr>
      <vt:lpstr>Презентация PowerPoint</vt:lpstr>
      <vt:lpstr>Религиозные сооружения  Санкт-Петербурга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Панорамы Санкт-Петербурга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2020-03-24T05:52:14Z</dcterms:created>
  <dcterms:modified xsi:type="dcterms:W3CDTF">2024-03-23T11:41:18Z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