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86" r:id="rId7"/>
    <p:sldId id="289" r:id="rId8"/>
    <p:sldId id="288" r:id="rId9"/>
    <p:sldId id="297" r:id="rId10"/>
    <p:sldId id="290" r:id="rId11"/>
    <p:sldId id="292" r:id="rId12"/>
    <p:sldId id="295" r:id="rId13"/>
    <p:sldId id="29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46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866D74C-B42B-421F-991B-DC8138906F81}" type="datetime1">
              <a:rPr lang="ru-RU" smtClean="0"/>
              <a:t>09.04.2024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AFF3A6F-DEFA-45E0-9496-BEE7C2C6F3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3D963EC9-D16A-42AB-8B8A-8FDEF0583346}" type="datetime1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F97DC217-DF71-1A49-B3EA-559F1F43B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94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9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74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15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8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5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77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9692640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45E425B-455F-127B-1647-045FD094F15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67493" y="2087561"/>
            <a:ext cx="2693306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0" y="2087563"/>
            <a:ext cx="6730274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9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ru-RU" sz="2800"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rtlCol="0" anchor="ctr" anchorCtr="0">
            <a:noAutofit/>
          </a:bodyPr>
          <a:lstStyle>
            <a:lvl1pPr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57200"/>
            <a:ext cx="5120640" cy="3200400"/>
          </a:xfrm>
        </p:spPr>
        <p:txBody>
          <a:bodyPr rtlCol="0" anchor="b" anchorCtr="0">
            <a:noAutofit/>
          </a:bodyPr>
          <a:lstStyle>
            <a:lvl1pPr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63DBBF-E63D-81E5-E7CE-32F6F2C2F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3598" y="3657600"/>
            <a:ext cx="5120640" cy="1828800"/>
          </a:xfrm>
        </p:spPr>
        <p:txBody>
          <a:bodyPr rtlCol="0" anchor="t" anchorCtr="0">
            <a:noAutofit/>
          </a:bodyPr>
          <a:lstStyle>
            <a:lvl1pPr marL="0" indent="0" algn="l">
              <a:buNone/>
              <a:defRPr lang="ru-RU" sz="3200"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Подзаголовок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64033732-ADA1-C540-7276-3FF5CDEF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ru-RU" sz="6000" b="1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32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столбца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ru-RU" sz="4200" b="1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одержимое и изображение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08822" cy="6858002"/>
            <a:chOff x="0" y="0"/>
            <a:chExt cx="12208822" cy="685800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10643508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07A1CF7-9B3B-E43E-830E-DAB65B60824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166088" y="2652713"/>
            <a:ext cx="5394959" cy="343693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8" name="Рисунок 14">
            <a:extLst>
              <a:ext uri="{FF2B5EF4-FFF2-40B4-BE49-F238E27FC236}">
                <a16:creationId xmlns:a16="http://schemas.microsoft.com/office/drawing/2014/main" id="{D976D8D6-3BDC-1908-3425-FEE3EEF51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7920" y="1447800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0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1" r:id="rId5"/>
    <p:sldLayoutId id="2147483659" r:id="rId6"/>
    <p:sldLayoutId id="2147483668" r:id="rId7"/>
    <p:sldLayoutId id="2147483669" r:id="rId8"/>
    <p:sldLayoutId id="2147483675" r:id="rId9"/>
    <p:sldLayoutId id="2147483677" r:id="rId10"/>
    <p:sldLayoutId id="2147483661" r:id="rId11"/>
    <p:sldLayoutId id="2147483666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312273" cy="383013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требования на предприятиях переработки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326281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7BB04B7-47A4-741B-59E0-F0E6F2126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85939"/>
            <a:ext cx="6220277" cy="291951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Стрижакова Екатерина</a:t>
            </a:r>
          </a:p>
          <a:p>
            <a:pPr rtl="0"/>
            <a:r>
              <a:rPr lang="ru-RU" dirty="0"/>
              <a:t>Группа ТМП-2-1</a:t>
            </a:r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22644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гигиены персонала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87" y="1699404"/>
            <a:ext cx="10713760" cy="4735901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на предприятия допускаются сотрудники: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Имеющие личную медицинскую книжку установленного образца.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Имеющие в личной медицинской книжке все требуемые медицинские обследования и лабораторные исследования, а также прошедшие гигиеническую подготовку и аттестацию в установленном порядке.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Обеспеченные санитарной одеждой и сменной обувью.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Ежедневно, до начала работы ответственным лицом производится осмотр открытых поверхностей на наличие гнойничковых заболеваний.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обязаны соблюдать следующие правила: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Оставлять верхнюю одежду, обувь, головной убор, уличную обувь, личные вещи в гардеробной.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Перед началом работы тщательно мыть руки с использованием мыла и антисептического средства.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Работать в чистой санитарной одежде, убирать волосы под колпак, шапочку или косынку.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Работать в сменной обуви.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Не застегивать спецодежду булавками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При посещении туалета снимать санитарную одежду, после посещения туалета тщательно мыть руки с использованием мыла и антисептического средства.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При появлении признаков простудного заболевания или кишечной дисфункции сообщать управляющему и обращаться в медицинские учреждения для лечения.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Сообщать обо всех случаях заболеваний кишечными инфекциями в семье работника.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Перед началом работы снимать ювелирные украшения, часы и другие бьющиеся предметы.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Коротко стричь ногти и не покрывать их лаком.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Не курить и не принимать пищу на рабочих местах (прием пищи и курение осуществлять в специально отведенных для этого местах).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48DD4-4828-CE87-0C5C-42BE175E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112" y="100467"/>
            <a:ext cx="5120640" cy="1921164"/>
          </a:xfrm>
        </p:spPr>
        <p:txBody>
          <a:bodyPr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Санитарная одежда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9929C69-999D-CFB1-FFA6-17FCB201D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5843" y="2165231"/>
            <a:ext cx="7976558" cy="38991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Комплектация одежды для работников должна быть адаптирована к условиям, необходимым на индивидуальном рабочем месте, а также к типам пищевой продукции и процессам их переработки. Должна быть возможность идентифицировать пользователей в соответствии с их рабочим местом. Конструкция и цвет должны соответствовать выполняемой функции.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Одежда для работников производства пищевой продукции и общественного питания должна соответствовать предполагаемому применению, включая эргономические аспекты.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Особые санитарно-гигиенические требования также должны применяться к одежде для работников в зависимости от производимой, обрабатываемой или выпускаемой в обращение на рынок пищевой продукции и от выполняемой работы.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Принимая во внимание любое потенциально неблагоприятное воздействие на пищевую продукцию, следует также учитывать одежду для работников собственного технического персонала организации и технического персонала подрядчика, который несет ответственность за работы по техническому обслуживанию и ремонту на производственных объектах, а также других лиц, не являющихся работниками организации.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Одежда для работников производства пищевой продукции и общественного питания должна применяться исключительно по назначению в соответствующей рабочей зоне и должна храниться или собираться в местах, специально предусмотренных для этой цели. Следует избегать перекрестного загрязнения через одежду.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одежда, пальто, человек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FA17D2A3-0C32-0ADA-4F3B-612EEEC647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456"/>
          <a:stretch/>
        </p:blipFill>
        <p:spPr>
          <a:xfrm>
            <a:off x="240004" y="1885514"/>
            <a:ext cx="3072881" cy="3086972"/>
          </a:xfrm>
          <a:noFill/>
        </p:spPr>
      </p:pic>
    </p:spTree>
    <p:extLst>
      <p:ext uri="{BB962C8B-B14F-4D97-AF65-F5344CB8AC3E}">
        <p14:creationId xmlns:p14="http://schemas.microsoft.com/office/powerpoint/2010/main" val="36626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193963"/>
            <a:ext cx="9779183" cy="99669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Санитарная одежда нужна: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409" y="1444813"/>
            <a:ext cx="9779182" cy="3366815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1800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защиты пищевых продуктов от загрязнений работникам должна выдаваться санитарная одежда: халат, куртка, фартук, нарукавники, колпак, косынка. При необходимости предусмотрена выдача специальной одежды.</a:t>
            </a:r>
          </a:p>
          <a:p>
            <a:pPr marL="1800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Санитарную одежду обычно шьют из белой мягкой и легкой хлопчатобумажной ткани, легко поддающейся стирке. Для уборщиц и вспомогательных рабочих разрешена санитарная одежда темных цветов (серый, синий).</a:t>
            </a:r>
          </a:p>
          <a:p>
            <a:pPr marL="1800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одежда должна быть всегда чистой, полностью прикрывать домашнюю одежду и волосы, хорошо застегиваться. Санитарную одежду после стирки необходимо прогладить, т.к. при этом погибает большая часть вегетативной микрофлоры, находящейся на поверхности. Санитарную одежду меняют по мере ее загрязнения, но не реже 1 раза в два дня.</a:t>
            </a:r>
          </a:p>
          <a:p>
            <a:pPr marL="1800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санитарной одежды выделяют специальные места или индивидуальные шкафы. Ее следует хранить отдельно от домашней одежды. Индивидуальные шкафы по мере загрязнения моют горячей водой с моющими средствами и периодически дезинфицируют.</a:t>
            </a:r>
          </a:p>
          <a:p>
            <a:pPr marL="1800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Надевать санитарную одежду необходимо перед началом работы после принятия душа или мытья рук, а снимать ее при выходе с предприятия на территорию и перед посещением туалета. При посещении туалета ее оставляют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предтуалетной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надевают только после тщательного мытья рук.</a:t>
            </a:r>
          </a:p>
          <a:p>
            <a:pPr marL="1800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пищевых предприятий запрещается закалывать санитарную одежду булавками, иголками и хранить в карманах халатов, курток предметы личного туалета, сигареты и другие посторонние предметы, использовать санитарную одежду не по назначению.</a:t>
            </a:r>
          </a:p>
          <a:p>
            <a:pPr marL="1800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Слесари, электромонтеры, подсобные и другие работники также обязаны выполнять правила личной гигиены, работать в спецодежде, инструменты переносить в специальных ящиках с ручками.</a:t>
            </a:r>
          </a:p>
          <a:p>
            <a:pPr marL="1800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предприятия обязана обеспечить каждого работника санитарной одеждой (в соответствии с действующими нормами) и регулярную стирку и починку. Категорически запрещается стирка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санодежды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индивидуальном порядке в домашних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5293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EE190-899A-46D2-989D-C4BC6A46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57200"/>
            <a:ext cx="5344162" cy="32004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 на производстве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BC9DE8-A5CC-4BE1-0DE5-CB15D01A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8" y="3657600"/>
            <a:ext cx="5120640" cy="18288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 – это сохранение и укрепление здоровья соблюдением норм и правил гигиены как в личной жизни, так и на производстве. Работник на производстве должен соблюдать правила личной гигиены для поддержания компенсаторных возможностей организма к воздействию вредных и опасных производственных факторов.</a:t>
            </a:r>
          </a:p>
        </p:txBody>
      </p:sp>
      <p:pic>
        <p:nvPicPr>
          <p:cNvPr id="7" name="Рисунок 6" descr="Изображение выглядит как человек, раковина, женщина, гидрант">
            <a:extLst>
              <a:ext uri="{FF2B5EF4-FFF2-40B4-BE49-F238E27FC236}">
                <a16:creationId xmlns:a16="http://schemas.microsoft.com/office/drawing/2014/main" id="{EF64256C-7F6E-D9E6-0BBC-B836025EB7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4173" r="24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97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AA093-E00B-31E9-0A13-71142E30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требования к бытовым помещениям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288D5-E4E1-4532-D467-5DBD4CFC2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3" y="1759789"/>
            <a:ext cx="10610244" cy="42183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Хозяйствующие субъекты в качестве источника информации о наличии на рабочих местах вредных производственных факторов, уровни которых требуют контроля на предмет соответствия гигиеническим нормативам, применяют результаты специальной оценки условий труда, результаты лабораторных исследований, полученные в рамках федерального государственного контроля, производственного лабораторного контроля, документацию изготовителя (производителя), эксплуатационную, технологическую и иную документацию на машины, механизмы, оборудование, сырье и материалы, применяемые работодателем при осуществлении производственной деятельности.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Номенклатура, объем и периодичность мероприятий производственного контроля1 за условиями труда определяются в локальном акте хозяйствующего субъекта (далее - программа производственного контроля) с учетом характеристик производственных процессов и технологического оборудования, наличия вредных производственных факторов, степени их влияния на здоровье работника и среду его обитания.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Объектами производственного контроля за условиями труда являются рабочие места.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Производственный контроль за условиями труда осуществляется посредством проведения (организации) лабораторных исследований (испытаний) и измерений факторов производственной среды.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исследования и испытания организуются хозяйствующим субъектом и проводятся испытательной лабораторией (центром), принадлежащей хозяйствующему субъекту, или иной лабораторией (центром), аккредитованной в соответствии с законодательством Российской Федерации об аккредитации в национальной системе аккредитации2.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Хозяйствующий субъект устанавливает программу производственного контроля за условиями труда, которая включает: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должностных лиц (работников), на которых возложены функции по осуществлению производственного контроля;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химических веществ, биологических, физических и иных факторов, а также объектов производственного контроля, представляющих потенциальную опасность для работника, в отношении которых необходима организация лабораторных исследований, с указанием точек (мест), в которых осуществляется отбор проб, и периодичность проведения лабораторных исследований.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помещениях, где в воздухе рабочей зоны существует риск формирования загрязнения веществами с остронаправленным механизмом действия, уровень которого превышает гигиенические нормативы, производственный контроль таких веществ должен осуществляться постоянно в автоматическом режиме и в случаях превышения их допустимого уровня должен сопровождаться подачей звукового и светового сигнала. Допускается осуществление контроля воздуха рабочей зоны перед входом в такие помещения.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Номенклатура, объем и периодичность контроля за соблюдением гигиенических нормативов по уровням микроклимата, освещенности, шума, вибрации (общей и локальной), инфразвука, ультразвука, электромагнитного излучения, лазерного излучения, ультрафиолетового излучения, тяжести и напряжённости трудового процесса на рабочих местах устанавливается хозяйствующими субъектами с учетом степени их влияния на здоровье работника и среду его обитания в случаях, если указанные факторы идентифицированы на рабочих местах в ходе проведения специальной оценки условий труда и/или ранее проведённого производственного лабораторного контроля, а их фактические уровни не соответствуют установленным гигиеническим нормативам, а также после проведения реконструкции, модернизации производства, технического перевооружения и капитального ремонта, проведения мероприятий по улучшению условий труда. Контроль параметров микроклимата должен осуществляться не реже 1 раза в год.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 за биологическим фактором при использовании биологических агентов в производственных процессах осуществляется хозяйствующими субъектами в зависимости от классов чистоты помещений, определенных гигиеническими нормативами, но не реже 1 раза в год.</a:t>
            </a:r>
          </a:p>
        </p:txBody>
      </p:sp>
    </p:spTree>
    <p:extLst>
      <p:ext uri="{BB962C8B-B14F-4D97-AF65-F5344CB8AC3E}">
        <p14:creationId xmlns:p14="http://schemas.microsoft.com/office/powerpoint/2010/main" val="411715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DF9E134-98AA-3ECE-E40A-180C85AC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Санитарно-бытовые помещения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55C0B-19FB-954B-532A-0A68CAC4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0" y="1923691"/>
            <a:ext cx="10282687" cy="391639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Предназначенные для приема пищи и обеспечения личной гигиены работников, должны быть оборудованы устройствами питьевого водоснабжения, водопроводом, канализацией и отоплением.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санитарно-бытовых помещений не по назначению не допускается.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Гардеробные для переодевания и хранения домашней и рабочей одежды, санузлы, душевые, умывальные оборудуются отдельно для мужчин и женщин. Для предприятий, цехов, участков, площадок и иных обособленных объектов с численностью до 15 работников на объекте допускаются совмещенные гардеробные, санузлы, душевые, умывальные.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гардеробных шкафчики для хранения одежды должны предусматривать раздельное хранение рабочей и личной одежды.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рабочие обеспечиваются питьевой водой, соответствующей требованиям гигиенических нормативов.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допускать пересечение потоков рабочих в чистой и загрязненной одежде.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мест в гардеробных спецодежды, независимо от способа хранения, должно соответствовать количеству работников в наибольшей смене, занятых на работах, сопровождающихся загрязнением одежды и тела.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гардеробных для рабочей и личной одежды при открытом способе хранения, количество мест должно соответствовать числу работников в двух смежных наиболее многочисленных сменах; а при закрытом способе хранения - количеству работников во всех сменах.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помещений для сушки и обеспыливания спецодежды и обуви, их пропускная способность и применяемые способы сушки и обеспыливания должны обеспечивать полное просушивание и удаление пыли со спецодежды и обуви к началу следующей рабочей смены.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гардеробных для специальной одежды, загрязненной веществами I-го и II-го класса опасности, указанными в гигиенических нормативах, а также патогенными микроорганизмами, хранение одежды осуществляется после обеззараживания (дезактивации, дезинфекции, дегазации). Для выдачи работникам чистой одежды должна быть предусмотрена раздаточная спецодежды. Прием (сбор) и временное хранение загрязненной спецодежды должно осуществляться в изолированном помещении, расположенном рядом с гардеробной спецодежды.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9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EF58C-138C-55F4-DA77-4C3F06C8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57200"/>
            <a:ext cx="5120640" cy="3200400"/>
          </a:xfrm>
        </p:spPr>
        <p:txBody>
          <a:bodyPr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4700"/>
              <a:t>ДЕЗИНФЕКЦИЯ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5DDE7C-335B-FD23-E1E6-CDCB99B78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8" y="3657600"/>
            <a:ext cx="5120640" cy="1828800"/>
          </a:xfrm>
        </p:spPr>
        <p:txBody>
          <a:bodyPr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000"/>
              <a:t>– это комплекс мероприятий, направленных на уничтожение возбудителей инфекционных заболеваний (патогенных и условно-патогенных микроорганизмов) на объектах внешней среды.</a:t>
            </a:r>
          </a:p>
        </p:txBody>
      </p:sp>
      <p:pic>
        <p:nvPicPr>
          <p:cNvPr id="7" name="Рисунок 6" descr="Изображение выглядит как строительство, одежда, земля, в помещении">
            <a:extLst>
              <a:ext uri="{FF2B5EF4-FFF2-40B4-BE49-F238E27FC236}">
                <a16:creationId xmlns:a16="http://schemas.microsoft.com/office/drawing/2014/main" id="{E0B2D4CB-0599-38CE-1FA4-D55EA0BA03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18373" b="-1"/>
          <a:stretch/>
        </p:blipFill>
        <p:spPr>
          <a:xfrm>
            <a:off x="904238" y="1157224"/>
            <a:ext cx="4500562" cy="4521200"/>
          </a:xfrm>
          <a:noFill/>
        </p:spPr>
      </p:pic>
    </p:spTree>
    <p:extLst>
      <p:ext uri="{BB962C8B-B14F-4D97-AF65-F5344CB8AC3E}">
        <p14:creationId xmlns:p14="http://schemas.microsoft.com/office/powerpoint/2010/main" val="3626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02FA0-5805-E9D5-E5A1-5B4B485C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5" y="350982"/>
            <a:ext cx="9779183" cy="117218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обработка производственных помещений и оборудования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E9A705-E123-1C6C-EC93-CEE377B7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607127"/>
            <a:ext cx="9779182" cy="4331855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обработка включает в себя механическую очистку, мойку моющими растворами, ополаскивание, профилактическую дезинфекцию и промывку для удаления остатков дезинфицирующих растворов.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требованием к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моюще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-дезинфицирующим средствам должно быть антимикробное действие, которое направленно, прежде всего против микроорганизмов, являющихся причиной пищевых отравлений у людей, а также против бактерий, вызывающих порчу мяса и мясных продуктов. Вторым основным свойством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моюще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-дезинфицирующих средств должно быть их сильные моющие свойства.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 мясной промышленности к загрязнениям главным образом относятся жир и животный белок, которые должны быть растворимы в применяемых растворах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моюще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-дезинфицирующих средств.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Моюще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-дезинфицирующие средства должны одновременно быть нетоксичны для организма человека, а их остаточные признаки в пищевых продуктах не должны вызывать аллергии у человека.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Моюще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-дезинфицирующие средства не должны отрицательно воздействовать на качество получаемых продуктов, особенно на их аромат. Эти средства не только не должны передавать посторонние запахи мясным продуктам, но и должны оказывать определенное дезодорирующее действие, и отличаться наиболее слабыми разрушающими свойствами по отношению к тем материалам, из которых изготовлены машины и инвентарь.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Профилактическую дезинфекцию производственных цехов, оборудования, инвентаря производят осветленным раствором хлорной извести (0,5 - 1% активного хлора) или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трихлоризоциануровой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кислотой (раствор 0,05 - 0,07% концентрации из расчета на активный хлор).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дезинфекции оборудования и инвентаря применяют также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аммарген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(технический) в разведении 1:10000 - 1:20000 и раствор хлорамина (монохлорамин) 0,8 - 1,0% концентрации при обработке металлических предметов и 1,2 - 1,5% концентрации при обработке деревянных предметов или покрытий столов из мраморной крошки.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Мелкий инвентарь (тазики, противни, ведра, лотки, мелкие детали машин) дезинфицируют, погружая их на 3 - 5 мин в ванны с дезинфицирующим раствором. Для дезинфекции неразборных машин этот раствор наливают в машину, которую затем приводят в действие. Спустя 20 - 30 мин после обработки дезинфицирующим раствором помещения, оборудование и инвентарь тщательно промывают теплой водой</a:t>
            </a:r>
          </a:p>
        </p:txBody>
      </p:sp>
    </p:spTree>
    <p:extLst>
      <p:ext uri="{BB962C8B-B14F-4D97-AF65-F5344CB8AC3E}">
        <p14:creationId xmlns:p14="http://schemas.microsoft.com/office/powerpoint/2010/main" val="9079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ользовательская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Arial"/>
      </a:majorFont>
      <a:minorFont>
        <a:latin typeface="Tenorit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419_TF45331398_Win32" id="{1985D359-9A42-449B-9FEF-EE73ED6449AE}" vid="{2CEC5633-45B8-4D07-A961-F20A3F04FFE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Универсальная презентация</Template>
  <TotalTime>86</TotalTime>
  <Words>1952</Words>
  <Application>Microsoft Office PowerPoint</Application>
  <PresentationFormat>Широкоэкранный</PresentationFormat>
  <Paragraphs>84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Пользовательская</vt:lpstr>
      <vt:lpstr>Санитарно-гигиенические требования на предприятиях переработки промышленности</vt:lpstr>
      <vt:lpstr>Правила личной гигиены персонала</vt:lpstr>
      <vt:lpstr>Санитарная одежда</vt:lpstr>
      <vt:lpstr>Санитарная одежда нужна:</vt:lpstr>
      <vt:lpstr>Личная гигиена на производстве</vt:lpstr>
      <vt:lpstr>Санитарные требования к бытовым помещениям</vt:lpstr>
      <vt:lpstr>Санитарно-бытовые помещения</vt:lpstr>
      <vt:lpstr>ДЕЗИНФЕКЦИЯ</vt:lpstr>
      <vt:lpstr>Санитарная обработка производственных помещений и оборудования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санитарный режим производства</dc:title>
  <dc:creator>Плашкарев Кирилл</dc:creator>
  <cp:lastModifiedBy>Плашкарев Кирилл</cp:lastModifiedBy>
  <cp:revision>4</cp:revision>
  <dcterms:created xsi:type="dcterms:W3CDTF">2024-03-27T13:06:05Z</dcterms:created>
  <dcterms:modified xsi:type="dcterms:W3CDTF">2024-04-09T15:54:28Z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