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7" r:id="rId2"/>
    <p:sldId id="279" r:id="rId3"/>
    <p:sldId id="269" r:id="rId4"/>
    <p:sldId id="280" r:id="rId5"/>
    <p:sldId id="336" r:id="rId6"/>
    <p:sldId id="282" r:id="rId7"/>
    <p:sldId id="286" r:id="rId8"/>
    <p:sldId id="297" r:id="rId9"/>
    <p:sldId id="288" r:id="rId10"/>
    <p:sldId id="289" r:id="rId11"/>
    <p:sldId id="291" r:id="rId12"/>
    <p:sldId id="296" r:id="rId13"/>
    <p:sldId id="338" r:id="rId1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91C-3A63-4B8E-9453-A8AECEEEE0D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9495-CDE7-4A9A-9564-367EEFECA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91C-3A63-4B8E-9453-A8AECEEEE0D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9495-CDE7-4A9A-9564-367EEFECA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91C-3A63-4B8E-9453-A8AECEEEE0D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9495-CDE7-4A9A-9564-367EEFECA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91C-3A63-4B8E-9453-A8AECEEEE0D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9495-CDE7-4A9A-9564-367EEFECA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91C-3A63-4B8E-9453-A8AECEEEE0D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9495-CDE7-4A9A-9564-367EEFECA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91C-3A63-4B8E-9453-A8AECEEEE0D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9495-CDE7-4A9A-9564-367EEFECA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91C-3A63-4B8E-9453-A8AECEEEE0D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9495-CDE7-4A9A-9564-367EEFECA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91C-3A63-4B8E-9453-A8AECEEEE0D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9495-CDE7-4A9A-9564-367EEFECA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91C-3A63-4B8E-9453-A8AECEEEE0D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9495-CDE7-4A9A-9564-367EEFECA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91C-3A63-4B8E-9453-A8AECEEEE0D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9495-CDE7-4A9A-9564-367EEFECA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91C-3A63-4B8E-9453-A8AECEEEE0D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9495-CDE7-4A9A-9564-367EEFECA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3AC91C-3A63-4B8E-9453-A8AECEEEE0D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EC9495-CDE7-4A9A-9564-367EEFECA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0627" y="2629023"/>
            <a:ext cx="5339454" cy="355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0" name="4-конечная звезда 49"/>
          <p:cNvSpPr/>
          <p:nvPr/>
        </p:nvSpPr>
        <p:spPr>
          <a:xfrm>
            <a:off x="270083" y="4579948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4-конечная звезда 52"/>
          <p:cNvSpPr/>
          <p:nvPr/>
        </p:nvSpPr>
        <p:spPr>
          <a:xfrm>
            <a:off x="270083" y="2982467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4-конечная звезда 53"/>
          <p:cNvSpPr/>
          <p:nvPr/>
        </p:nvSpPr>
        <p:spPr>
          <a:xfrm>
            <a:off x="507557" y="5987860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4-конечная звезда 54"/>
          <p:cNvSpPr/>
          <p:nvPr/>
        </p:nvSpPr>
        <p:spPr>
          <a:xfrm>
            <a:off x="1298129" y="3830216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7" name="4-конечная звезда 56"/>
          <p:cNvSpPr/>
          <p:nvPr/>
        </p:nvSpPr>
        <p:spPr>
          <a:xfrm>
            <a:off x="1333752" y="5321224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922" y="2049461"/>
            <a:ext cx="9540552" cy="713720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908374"/>
              </a:avLst>
            </a:prstTxWarp>
            <a:spAutoFit/>
          </a:bodyPr>
          <a:lstStyle/>
          <a:p>
            <a:pPr algn="ctr"/>
            <a:r>
              <a:rPr lang="ru-RU" sz="44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Первый искусственный спутник </a:t>
            </a:r>
            <a:endParaRPr lang="ru-RU" sz="44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Земли</a:t>
            </a:r>
            <a:endParaRPr lang="ru-RU" sz="44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4-конечная звезда 15"/>
          <p:cNvSpPr/>
          <p:nvPr/>
        </p:nvSpPr>
        <p:spPr>
          <a:xfrm>
            <a:off x="1333752" y="2431691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21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-конечная звезда 47"/>
          <p:cNvSpPr/>
          <p:nvPr/>
        </p:nvSpPr>
        <p:spPr>
          <a:xfrm>
            <a:off x="5652120" y="5671985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4-конечная звезда 49"/>
          <p:cNvSpPr/>
          <p:nvPr/>
        </p:nvSpPr>
        <p:spPr>
          <a:xfrm>
            <a:off x="4071044" y="6204505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4-конечная звезда 50"/>
          <p:cNvSpPr/>
          <p:nvPr/>
        </p:nvSpPr>
        <p:spPr>
          <a:xfrm>
            <a:off x="8422282" y="5638318"/>
            <a:ext cx="576064" cy="494184"/>
          </a:xfrm>
          <a:prstGeom prst="star4">
            <a:avLst>
              <a:gd name="adj" fmla="val 1250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4-конечная звезда 52"/>
          <p:cNvSpPr/>
          <p:nvPr/>
        </p:nvSpPr>
        <p:spPr>
          <a:xfrm>
            <a:off x="388268" y="6093296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4-конечная звезда 53"/>
          <p:cNvSpPr/>
          <p:nvPr/>
        </p:nvSpPr>
        <p:spPr>
          <a:xfrm>
            <a:off x="3203848" y="5463229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4-конечная звезда 54"/>
          <p:cNvSpPr/>
          <p:nvPr/>
        </p:nvSpPr>
        <p:spPr>
          <a:xfrm>
            <a:off x="1167136" y="5315830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7" name="4-конечная звезда 56"/>
          <p:cNvSpPr/>
          <p:nvPr/>
        </p:nvSpPr>
        <p:spPr>
          <a:xfrm>
            <a:off x="2294441" y="6093296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61012" y="447342"/>
            <a:ext cx="4392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полтора часа – кругосветное путешествие, 15 оборотов в сутки, и всякий раз по новой трассе, потому что плоскость орбиты спутника в пространстве неподвижна, а Земля вращается вокруг своей оси внутри этой орбиты. Тысячи глаз и радиоприемников следили за его полетом. И каждый час его жизни интересовал ученых.</a:t>
            </a:r>
            <a:endParaRPr lang="ru-RU" sz="2400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2" descr="C:\Users\Ивашка\Desktop\астрономия\19739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620688"/>
            <a:ext cx="3941827" cy="4173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4-конечная звезда 15"/>
          <p:cNvSpPr/>
          <p:nvPr/>
        </p:nvSpPr>
        <p:spPr>
          <a:xfrm>
            <a:off x="6957256" y="6119805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40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-конечная звезда 47"/>
          <p:cNvSpPr/>
          <p:nvPr/>
        </p:nvSpPr>
        <p:spPr>
          <a:xfrm>
            <a:off x="105766" y="2765604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4-конечная звезда 49"/>
          <p:cNvSpPr/>
          <p:nvPr/>
        </p:nvSpPr>
        <p:spPr>
          <a:xfrm>
            <a:off x="8522445" y="6200335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4-конечная звезда 50"/>
          <p:cNvSpPr/>
          <p:nvPr/>
        </p:nvSpPr>
        <p:spPr>
          <a:xfrm>
            <a:off x="89842" y="4388478"/>
            <a:ext cx="576064" cy="494184"/>
          </a:xfrm>
          <a:prstGeom prst="star4">
            <a:avLst>
              <a:gd name="adj" fmla="val 96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4-конечная звезда 51"/>
          <p:cNvSpPr/>
          <p:nvPr/>
        </p:nvSpPr>
        <p:spPr>
          <a:xfrm>
            <a:off x="2483768" y="6291637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4-конечная звезда 52"/>
          <p:cNvSpPr/>
          <p:nvPr/>
        </p:nvSpPr>
        <p:spPr>
          <a:xfrm>
            <a:off x="8443272" y="4141386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4-конечная звезда 53"/>
          <p:cNvSpPr/>
          <p:nvPr/>
        </p:nvSpPr>
        <p:spPr>
          <a:xfrm>
            <a:off x="8529391" y="2492484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4-конечная звезда 54"/>
          <p:cNvSpPr/>
          <p:nvPr/>
        </p:nvSpPr>
        <p:spPr>
          <a:xfrm>
            <a:off x="152586" y="6153945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7" name="4-конечная звезда 56"/>
          <p:cNvSpPr/>
          <p:nvPr/>
        </p:nvSpPr>
        <p:spPr>
          <a:xfrm>
            <a:off x="5540517" y="6349345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450" y="100980"/>
            <a:ext cx="89105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Благодаря   этим  полетам  люди начали осознавать, что у человечества- один единый дом, одна планета, и есть цель, которая может сплотить все народы - изучение Земли на благо всех людей. Космическое пространство становилось ареной научного сотрудничества, и мировая наука обогащалась новыми бесценными данными.  </a:t>
            </a:r>
          </a:p>
          <a:p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2400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65604"/>
            <a:ext cx="7178857" cy="3421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340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4-конечная звезда 49"/>
          <p:cNvSpPr/>
          <p:nvPr/>
        </p:nvSpPr>
        <p:spPr>
          <a:xfrm>
            <a:off x="8259968" y="6020504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4-конечная звезда 51"/>
          <p:cNvSpPr/>
          <p:nvPr/>
        </p:nvSpPr>
        <p:spPr>
          <a:xfrm>
            <a:off x="5616772" y="4622587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4-конечная звезда 52"/>
          <p:cNvSpPr/>
          <p:nvPr/>
        </p:nvSpPr>
        <p:spPr>
          <a:xfrm>
            <a:off x="5616772" y="5773412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4-конечная звезда 54"/>
          <p:cNvSpPr/>
          <p:nvPr/>
        </p:nvSpPr>
        <p:spPr>
          <a:xfrm>
            <a:off x="6878645" y="5526320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4-конечная звезда 55"/>
          <p:cNvSpPr/>
          <p:nvPr/>
        </p:nvSpPr>
        <p:spPr>
          <a:xfrm>
            <a:off x="3871423" y="3889358"/>
            <a:ext cx="576064" cy="494184"/>
          </a:xfrm>
          <a:prstGeom prst="star4">
            <a:avLst>
              <a:gd name="adj" fmla="val 140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7" name="4-конечная звезда 56"/>
          <p:cNvSpPr/>
          <p:nvPr/>
        </p:nvSpPr>
        <p:spPr>
          <a:xfrm>
            <a:off x="3871423" y="5764899"/>
            <a:ext cx="576064" cy="494184"/>
          </a:xfrm>
          <a:prstGeom prst="star4">
            <a:avLst>
              <a:gd name="adj" fmla="val 153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704" y="206976"/>
            <a:ext cx="58072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прошедшие </a:t>
            </a:r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60 </a:t>
            </a:r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лет на околоземные орбиты была запущена не одна тысяча космических аппаратов. Их орбиты опоясывают Землю плотной сеткой, они «видят» все, что происходит на Земле. В совокупности они представляют собой гигантскую информационную систему.</a:t>
            </a:r>
            <a:endParaRPr lang="ru-RU" sz="2400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337" y="3849337"/>
            <a:ext cx="2663825" cy="2663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9916" y="206976"/>
            <a:ext cx="2949587" cy="3682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340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шка\Desktop\24234a6159c6746452aa216837fbca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296" y="437101"/>
            <a:ext cx="3145855" cy="2359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вашка\Desktop\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94" y="4509120"/>
            <a:ext cx="3257254" cy="2148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Ивашка\Desktop\spacecraft_prof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54073"/>
            <a:ext cx="3534798" cy="2768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0632" y="228085"/>
            <a:ext cx="53119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Можно сделать вывод, что Космонавтика </a:t>
            </a:r>
            <a:r>
              <a:rPr lang="ru-RU" sz="2400" b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нужна науке - она грандиозный и могучий инструмент изучения Вселенной, Земли, самого человека.</a:t>
            </a:r>
          </a:p>
          <a:p>
            <a:r>
              <a:rPr lang="ru-RU" sz="2400" b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Космонавтика жизненно необходима всему человечеству!</a:t>
            </a:r>
          </a:p>
          <a:p>
            <a:r>
              <a:rPr lang="ru-RU" sz="2400" b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каждым годом спутниковые системы </a:t>
            </a:r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будут </a:t>
            </a:r>
            <a:r>
              <a:rPr lang="ru-RU" sz="2400" b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становиться </a:t>
            </a:r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 более существенной частью Единой системы связи. </a:t>
            </a:r>
            <a:endParaRPr lang="ru-RU" sz="2400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4-конечная звезда 12"/>
          <p:cNvSpPr/>
          <p:nvPr/>
        </p:nvSpPr>
        <p:spPr>
          <a:xfrm>
            <a:off x="4355976" y="3799017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4139952" y="5661248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>
            <a:off x="7740352" y="3068960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4-конечная звезда 15"/>
          <p:cNvSpPr/>
          <p:nvPr/>
        </p:nvSpPr>
        <p:spPr>
          <a:xfrm>
            <a:off x="5482596" y="3101485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-конечная звезда 47"/>
          <p:cNvSpPr/>
          <p:nvPr/>
        </p:nvSpPr>
        <p:spPr>
          <a:xfrm>
            <a:off x="323528" y="2492896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4-конечная звезда 49"/>
          <p:cNvSpPr/>
          <p:nvPr/>
        </p:nvSpPr>
        <p:spPr>
          <a:xfrm>
            <a:off x="519452" y="4332856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4-конечная звезда 50"/>
          <p:cNvSpPr/>
          <p:nvPr/>
        </p:nvSpPr>
        <p:spPr>
          <a:xfrm>
            <a:off x="2200341" y="2159229"/>
            <a:ext cx="576064" cy="494184"/>
          </a:xfrm>
          <a:prstGeom prst="star4">
            <a:avLst>
              <a:gd name="adj" fmla="val 96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4-конечная звезда 51"/>
          <p:cNvSpPr/>
          <p:nvPr/>
        </p:nvSpPr>
        <p:spPr>
          <a:xfrm>
            <a:off x="426390" y="278127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4-конечная звезда 52"/>
          <p:cNvSpPr/>
          <p:nvPr/>
        </p:nvSpPr>
        <p:spPr>
          <a:xfrm>
            <a:off x="1083621" y="1803590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4-конечная звезда 53"/>
          <p:cNvSpPr/>
          <p:nvPr/>
        </p:nvSpPr>
        <p:spPr>
          <a:xfrm>
            <a:off x="507557" y="5589240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4-конечная звезда 54"/>
          <p:cNvSpPr/>
          <p:nvPr/>
        </p:nvSpPr>
        <p:spPr>
          <a:xfrm>
            <a:off x="1334063" y="3325924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4-конечная звезда 55"/>
          <p:cNvSpPr/>
          <p:nvPr/>
        </p:nvSpPr>
        <p:spPr>
          <a:xfrm>
            <a:off x="1979712" y="311962"/>
            <a:ext cx="576064" cy="494184"/>
          </a:xfrm>
          <a:prstGeom prst="star4">
            <a:avLst>
              <a:gd name="adj" fmla="val 140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7" name="4-конечная звезда 56"/>
          <p:cNvSpPr/>
          <p:nvPr/>
        </p:nvSpPr>
        <p:spPr>
          <a:xfrm>
            <a:off x="1382335" y="5067753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Ивашка\Desktop\foto_r293296d04t80659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013"/>
            <a:ext cx="9143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95589" y="559054"/>
            <a:ext cx="730480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Преодолев земное притяженье,</a:t>
            </a:r>
            <a:b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Ракета от Земли оторвалась…</a:t>
            </a:r>
            <a:b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не было счастливее мгновенья –</a:t>
            </a:r>
            <a:b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Здесь новая эпоха началась.</a:t>
            </a:r>
          </a:p>
          <a:p>
            <a: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Ступень… вторая… Третья отделилась,</a:t>
            </a:r>
            <a:b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Сгорая в атмосфере без следа…</a:t>
            </a:r>
            <a:b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над Землей внезапно появилась</a:t>
            </a:r>
            <a:b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Стремительно летящая звезда.</a:t>
            </a:r>
          </a:p>
          <a:p>
            <a: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Человечество застыло в изумленье:</a:t>
            </a:r>
            <a:b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Летящий в небе серебристый шар -</a:t>
            </a:r>
            <a:b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Рук человеческих великое творенье -</a:t>
            </a:r>
            <a:b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Был послан от Земли Вселенной в дар!</a:t>
            </a:r>
          </a:p>
          <a:p>
            <a:endParaRPr lang="ru-RU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6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504" y="-14627"/>
            <a:ext cx="9163504" cy="687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722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-конечная звезда 47"/>
          <p:cNvSpPr/>
          <p:nvPr/>
        </p:nvSpPr>
        <p:spPr>
          <a:xfrm>
            <a:off x="494709" y="2783168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4-конечная звезда 49"/>
          <p:cNvSpPr/>
          <p:nvPr/>
        </p:nvSpPr>
        <p:spPr>
          <a:xfrm>
            <a:off x="5796136" y="6045028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4-конечная звезда 50"/>
          <p:cNvSpPr/>
          <p:nvPr/>
        </p:nvSpPr>
        <p:spPr>
          <a:xfrm>
            <a:off x="2515925" y="2502768"/>
            <a:ext cx="576064" cy="494184"/>
          </a:xfrm>
          <a:prstGeom prst="star4">
            <a:avLst>
              <a:gd name="adj" fmla="val 96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4-конечная звезда 51"/>
          <p:cNvSpPr/>
          <p:nvPr/>
        </p:nvSpPr>
        <p:spPr>
          <a:xfrm>
            <a:off x="519452" y="121324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4-конечная звезда 52"/>
          <p:cNvSpPr/>
          <p:nvPr/>
        </p:nvSpPr>
        <p:spPr>
          <a:xfrm>
            <a:off x="3491880" y="1466995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4-конечная звезда 53"/>
          <p:cNvSpPr/>
          <p:nvPr/>
        </p:nvSpPr>
        <p:spPr>
          <a:xfrm>
            <a:off x="4283968" y="5550844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4-конечная звезда 54"/>
          <p:cNvSpPr/>
          <p:nvPr/>
        </p:nvSpPr>
        <p:spPr>
          <a:xfrm>
            <a:off x="1789238" y="3277352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4-конечная звезда 55"/>
          <p:cNvSpPr/>
          <p:nvPr/>
        </p:nvSpPr>
        <p:spPr>
          <a:xfrm>
            <a:off x="2112812" y="64870"/>
            <a:ext cx="576064" cy="494184"/>
          </a:xfrm>
          <a:prstGeom prst="star4">
            <a:avLst>
              <a:gd name="adj" fmla="val 140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7" name="4-конечная звезда 56"/>
          <p:cNvSpPr/>
          <p:nvPr/>
        </p:nvSpPr>
        <p:spPr>
          <a:xfrm>
            <a:off x="7524328" y="5607140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452" y="4047247"/>
            <a:ext cx="3318015" cy="2436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5543" y="615508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 этом году все прогрессивное человечество отмечает </a:t>
            </a:r>
            <a:r>
              <a:rPr lang="ru-RU" sz="2800" dirty="0" smtClean="0">
                <a:solidFill>
                  <a:srgbClr val="FFFF00"/>
                </a:solidFill>
              </a:rPr>
              <a:t>60-летие </a:t>
            </a:r>
            <a:r>
              <a:rPr lang="ru-RU" sz="2800" dirty="0" smtClean="0">
                <a:solidFill>
                  <a:srgbClr val="FFFF00"/>
                </a:solidFill>
              </a:rPr>
              <a:t>запуска Первого искусственного спутника Земли.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Это было первым шагом на пути освоения космоса.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578" y="2785822"/>
            <a:ext cx="4032448" cy="2394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164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-конечная звезда 47"/>
          <p:cNvSpPr/>
          <p:nvPr/>
        </p:nvSpPr>
        <p:spPr>
          <a:xfrm>
            <a:off x="540980" y="3084833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4-конечная звезда 49"/>
          <p:cNvSpPr/>
          <p:nvPr/>
        </p:nvSpPr>
        <p:spPr>
          <a:xfrm>
            <a:off x="1506046" y="5141858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4-конечная звезда 50"/>
          <p:cNvSpPr/>
          <p:nvPr/>
        </p:nvSpPr>
        <p:spPr>
          <a:xfrm>
            <a:off x="8171458" y="188640"/>
            <a:ext cx="576064" cy="494184"/>
          </a:xfrm>
          <a:prstGeom prst="star4">
            <a:avLst>
              <a:gd name="adj" fmla="val 96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4-конечная звезда 51"/>
          <p:cNvSpPr/>
          <p:nvPr/>
        </p:nvSpPr>
        <p:spPr>
          <a:xfrm>
            <a:off x="379236" y="4423112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4-конечная звезда 52"/>
          <p:cNvSpPr/>
          <p:nvPr/>
        </p:nvSpPr>
        <p:spPr>
          <a:xfrm>
            <a:off x="1791248" y="3579017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4-конечная звезда 53"/>
          <p:cNvSpPr/>
          <p:nvPr/>
        </p:nvSpPr>
        <p:spPr>
          <a:xfrm>
            <a:off x="2311730" y="5949121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4-конечная звезда 54"/>
          <p:cNvSpPr/>
          <p:nvPr/>
        </p:nvSpPr>
        <p:spPr>
          <a:xfrm>
            <a:off x="621618" y="6053933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4-конечная звезда 55"/>
          <p:cNvSpPr/>
          <p:nvPr/>
        </p:nvSpPr>
        <p:spPr>
          <a:xfrm>
            <a:off x="7883426" y="1358072"/>
            <a:ext cx="576064" cy="494184"/>
          </a:xfrm>
          <a:prstGeom prst="star4">
            <a:avLst>
              <a:gd name="adj" fmla="val 140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7" name="4-конечная звезда 56"/>
          <p:cNvSpPr/>
          <p:nvPr/>
        </p:nvSpPr>
        <p:spPr>
          <a:xfrm>
            <a:off x="2529800" y="4364238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96" y="188640"/>
            <a:ext cx="88722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Целью данной работы является:</a:t>
            </a:r>
          </a:p>
          <a:p>
            <a: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Ознакомление с историей создания Первого  искусственного спутника Земли (ИСЗ);</a:t>
            </a:r>
          </a:p>
          <a:p>
            <a:r>
              <a:rPr lang="ru-RU" sz="2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Значение запуска ИСЗ для науки и всего  человечества.</a:t>
            </a:r>
            <a:endParaRPr lang="ru-RU" sz="2800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Users\Ивашка\Desktop\астрономия\Космос_П._И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79355"/>
            <a:ext cx="5327650" cy="3663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340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-конечная звезда 47"/>
          <p:cNvSpPr/>
          <p:nvPr/>
        </p:nvSpPr>
        <p:spPr>
          <a:xfrm>
            <a:off x="3838972" y="6293044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4-конечная звезда 49"/>
          <p:cNvSpPr/>
          <p:nvPr/>
        </p:nvSpPr>
        <p:spPr>
          <a:xfrm>
            <a:off x="6228184" y="6368197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4-конечная звезда 50"/>
          <p:cNvSpPr/>
          <p:nvPr/>
        </p:nvSpPr>
        <p:spPr>
          <a:xfrm>
            <a:off x="8265980" y="6204023"/>
            <a:ext cx="576064" cy="494184"/>
          </a:xfrm>
          <a:prstGeom prst="star4">
            <a:avLst>
              <a:gd name="adj" fmla="val 153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4-конечная звезда 51"/>
          <p:cNvSpPr/>
          <p:nvPr/>
        </p:nvSpPr>
        <p:spPr>
          <a:xfrm>
            <a:off x="2750146" y="5834797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4-конечная звезда 52"/>
          <p:cNvSpPr/>
          <p:nvPr/>
        </p:nvSpPr>
        <p:spPr>
          <a:xfrm>
            <a:off x="7081214" y="5454262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4-конечная звезда 54"/>
          <p:cNvSpPr/>
          <p:nvPr/>
        </p:nvSpPr>
        <p:spPr>
          <a:xfrm>
            <a:off x="259954" y="5968370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4-конечная звезда 55"/>
          <p:cNvSpPr/>
          <p:nvPr/>
        </p:nvSpPr>
        <p:spPr>
          <a:xfrm>
            <a:off x="1547664" y="6274355"/>
            <a:ext cx="576064" cy="494184"/>
          </a:xfrm>
          <a:prstGeom prst="star4">
            <a:avLst>
              <a:gd name="adj" fmla="val 140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7" name="4-конечная звезда 56"/>
          <p:cNvSpPr/>
          <p:nvPr/>
        </p:nvSpPr>
        <p:spPr>
          <a:xfrm>
            <a:off x="4907260" y="5638484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2" descr="C:\Users\Ивашка\Desktop\астрономия\4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9452"/>
            <a:ext cx="3168352" cy="5196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34192" y="375505"/>
            <a:ext cx="5387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Сергей Павлович Королев</a:t>
            </a:r>
          </a:p>
          <a:p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</a:t>
            </a:r>
          </a:p>
          <a:p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12.01.1907- 14.01.1966</a:t>
            </a:r>
          </a:p>
          <a:p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Королёв Сергей Павлович — главный конструктор первых ракет-носителей, искусственных спутников Земли, пилотируемых космических кораблей, основоположник практической космонавтики, академик АН СССР (1958), Герой Социалистического Труда (1956, 1961), лауреат Ленинской премии (1957), член КПСС с 1953.</a:t>
            </a:r>
            <a:endParaRPr lang="ru-RU" sz="2400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40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4-конечная звезда 51"/>
          <p:cNvSpPr/>
          <p:nvPr/>
        </p:nvSpPr>
        <p:spPr>
          <a:xfrm>
            <a:off x="2994144" y="6140542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4-конечная звезда 52"/>
          <p:cNvSpPr/>
          <p:nvPr/>
        </p:nvSpPr>
        <p:spPr>
          <a:xfrm>
            <a:off x="2149039" y="4893285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4-конечная звезда 53"/>
          <p:cNvSpPr/>
          <p:nvPr/>
        </p:nvSpPr>
        <p:spPr>
          <a:xfrm>
            <a:off x="1325508" y="6093960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4-конечная звезда 54"/>
          <p:cNvSpPr/>
          <p:nvPr/>
        </p:nvSpPr>
        <p:spPr>
          <a:xfrm>
            <a:off x="3779912" y="5387469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7" name="4-конечная звезда 56"/>
          <p:cNvSpPr/>
          <p:nvPr/>
        </p:nvSpPr>
        <p:spPr>
          <a:xfrm>
            <a:off x="407040" y="5042561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230738"/>
            <a:ext cx="48385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Внутри спутника решили разместить два радиопередатчика с частотой излучения 20,005 и 40,002 МГц. Прием их сигналов позволил бы ученым изучить условия прохождения радиоволн из космоса на Землю. Кроме того, надо было передавать и информацию о давлении и температуре внутри спутника. </a:t>
            </a:r>
            <a:endParaRPr lang="ru-RU" sz="2400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2" descr="C:\Users\Ивашка\Desktop\астрономия\s90671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602" y="4842382"/>
            <a:ext cx="3457604" cy="1832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796" y="380824"/>
            <a:ext cx="3138486" cy="4224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340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-конечная звезда 47"/>
          <p:cNvSpPr/>
          <p:nvPr/>
        </p:nvSpPr>
        <p:spPr>
          <a:xfrm>
            <a:off x="5269936" y="152587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4-конечная звезда 49"/>
          <p:cNvSpPr/>
          <p:nvPr/>
        </p:nvSpPr>
        <p:spPr>
          <a:xfrm>
            <a:off x="4129661" y="620688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4-конечная звезда 50"/>
          <p:cNvSpPr/>
          <p:nvPr/>
        </p:nvSpPr>
        <p:spPr>
          <a:xfrm>
            <a:off x="7822042" y="6059619"/>
            <a:ext cx="576064" cy="494184"/>
          </a:xfrm>
          <a:prstGeom prst="star4">
            <a:avLst>
              <a:gd name="adj" fmla="val 96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4-конечная звезда 51"/>
          <p:cNvSpPr/>
          <p:nvPr/>
        </p:nvSpPr>
        <p:spPr>
          <a:xfrm>
            <a:off x="6478207" y="664171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4-конечная звезда 52"/>
          <p:cNvSpPr/>
          <p:nvPr/>
        </p:nvSpPr>
        <p:spPr>
          <a:xfrm>
            <a:off x="3325976" y="6088824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4-конечная звезда 53"/>
          <p:cNvSpPr/>
          <p:nvPr/>
        </p:nvSpPr>
        <p:spPr>
          <a:xfrm>
            <a:off x="532124" y="6182913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4-конечная звезда 54"/>
          <p:cNvSpPr/>
          <p:nvPr/>
        </p:nvSpPr>
        <p:spPr>
          <a:xfrm>
            <a:off x="5823493" y="6059619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4-конечная звезда 55"/>
          <p:cNvSpPr/>
          <p:nvPr/>
        </p:nvSpPr>
        <p:spPr>
          <a:xfrm>
            <a:off x="7812360" y="169987"/>
            <a:ext cx="576064" cy="494184"/>
          </a:xfrm>
          <a:prstGeom prst="star4">
            <a:avLst>
              <a:gd name="adj" fmla="val 140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7" name="4-конечная звезда 56"/>
          <p:cNvSpPr/>
          <p:nvPr/>
        </p:nvSpPr>
        <p:spPr>
          <a:xfrm>
            <a:off x="1920732" y="5688729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78982" y="1267884"/>
            <a:ext cx="43984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 октября 1957 года в 22 ч 28 мин по московскому времени ярчайший всплеск света осветил ночную степь, и ракета с гулом ушла вверх. Ее факел постепенно слабел и скоро стал неразличим на фоне небесных светил</a:t>
            </a:r>
            <a:r>
              <a:rPr lang="ru-RU" b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481" y="329983"/>
            <a:ext cx="3196148" cy="5069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4-конечная звезда 12"/>
          <p:cNvSpPr/>
          <p:nvPr/>
        </p:nvSpPr>
        <p:spPr>
          <a:xfrm>
            <a:off x="6424546" y="4893616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8027441" y="4684204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>
            <a:off x="4693872" y="5198177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40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-конечная звезда 47"/>
          <p:cNvSpPr/>
          <p:nvPr/>
        </p:nvSpPr>
        <p:spPr>
          <a:xfrm>
            <a:off x="7463432" y="606949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4-конечная звезда 49"/>
          <p:cNvSpPr/>
          <p:nvPr/>
        </p:nvSpPr>
        <p:spPr>
          <a:xfrm>
            <a:off x="2520051" y="6129882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4-конечная звезда 51"/>
          <p:cNvSpPr/>
          <p:nvPr/>
        </p:nvSpPr>
        <p:spPr>
          <a:xfrm>
            <a:off x="5337174" y="47501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4-конечная звезда 52"/>
          <p:cNvSpPr/>
          <p:nvPr/>
        </p:nvSpPr>
        <p:spPr>
          <a:xfrm>
            <a:off x="3212010" y="670666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4-конечная звезда 53"/>
          <p:cNvSpPr/>
          <p:nvPr/>
        </p:nvSpPr>
        <p:spPr>
          <a:xfrm>
            <a:off x="1331640" y="5158640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09398" y="128210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"Он был мал, этот самый первый искусственный спутник нашей старой планеты, но его звонкие позывные разнеслись по всем материкам и среди всех народов как воплощение дерзновенной мечты человечества." </a:t>
            </a:r>
          </a:p>
          <a:p>
            <a:r>
              <a:rPr lang="ru-RU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</a:t>
            </a:r>
            <a:endParaRPr lang="ru-RU" sz="2400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2" descr="C:\Users\Ивашка\Desktop\астрономия\732px-Sputnik_a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127" y="1435646"/>
            <a:ext cx="3854621" cy="3160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9968" y="477659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C. Королев </a:t>
            </a:r>
          </a:p>
          <a:p>
            <a:endParaRPr lang="ru-RU" sz="2400" dirty="0"/>
          </a:p>
        </p:txBody>
      </p:sp>
      <p:sp>
        <p:nvSpPr>
          <p:cNvPr id="14" name="4-конечная звезда 13"/>
          <p:cNvSpPr/>
          <p:nvPr/>
        </p:nvSpPr>
        <p:spPr>
          <a:xfrm>
            <a:off x="891017" y="104480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>
            <a:off x="314953" y="6062296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4-конечная звезда 16"/>
          <p:cNvSpPr/>
          <p:nvPr/>
        </p:nvSpPr>
        <p:spPr>
          <a:xfrm>
            <a:off x="4761110" y="6026142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4-конечная звезда 17"/>
          <p:cNvSpPr/>
          <p:nvPr/>
        </p:nvSpPr>
        <p:spPr>
          <a:xfrm>
            <a:off x="3487540" y="5206920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4-конечная звезда 19"/>
          <p:cNvSpPr/>
          <p:nvPr/>
        </p:nvSpPr>
        <p:spPr>
          <a:xfrm>
            <a:off x="6109411" y="5430008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4-конечная звезда 20"/>
          <p:cNvSpPr/>
          <p:nvPr/>
        </p:nvSpPr>
        <p:spPr>
          <a:xfrm>
            <a:off x="7673498" y="6026142"/>
            <a:ext cx="576064" cy="494184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40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3">
      <a:dk1>
        <a:srgbClr val="262626"/>
      </a:dk1>
      <a:lt1>
        <a:srgbClr val="243C75"/>
      </a:lt1>
      <a:dk2>
        <a:srgbClr val="262626"/>
      </a:dk2>
      <a:lt2>
        <a:srgbClr val="20004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890</TotalTime>
  <Words>420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Ивашка</dc:creator>
  <cp:lastModifiedBy>1</cp:lastModifiedBy>
  <cp:revision>62</cp:revision>
  <cp:lastPrinted>2012-04-24T18:41:34Z</cp:lastPrinted>
  <dcterms:created xsi:type="dcterms:W3CDTF">2012-04-10T15:13:23Z</dcterms:created>
  <dcterms:modified xsi:type="dcterms:W3CDTF">2017-04-11T14:51:05Z</dcterms:modified>
</cp:coreProperties>
</file>