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1" r:id="rId2"/>
    <p:sldId id="339" r:id="rId3"/>
    <p:sldId id="341" r:id="rId4"/>
    <p:sldId id="335" r:id="rId5"/>
    <p:sldId id="327" r:id="rId6"/>
    <p:sldId id="331" r:id="rId7"/>
    <p:sldId id="328" r:id="rId8"/>
    <p:sldId id="329" r:id="rId9"/>
    <p:sldId id="330" r:id="rId10"/>
    <p:sldId id="319" r:id="rId11"/>
    <p:sldId id="321" r:id="rId12"/>
    <p:sldId id="322" r:id="rId13"/>
    <p:sldId id="323" r:id="rId14"/>
    <p:sldId id="324" r:id="rId15"/>
    <p:sldId id="325" r:id="rId16"/>
    <p:sldId id="332" r:id="rId17"/>
    <p:sldId id="336" r:id="rId18"/>
    <p:sldId id="342" r:id="rId19"/>
    <p:sldId id="316" r:id="rId20"/>
    <p:sldId id="337" r:id="rId21"/>
    <p:sldId id="348" r:id="rId22"/>
    <p:sldId id="344" r:id="rId23"/>
    <p:sldId id="354" r:id="rId24"/>
    <p:sldId id="353" r:id="rId25"/>
    <p:sldId id="355" r:id="rId26"/>
    <p:sldId id="305" r:id="rId27"/>
    <p:sldId id="306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1" autoAdjust="0"/>
    <p:restoredTop sz="92427" autoAdjust="0"/>
  </p:normalViewPr>
  <p:slideViewPr>
    <p:cSldViewPr>
      <p:cViewPr>
        <p:scale>
          <a:sx n="100" d="100"/>
          <a:sy n="100" d="100"/>
        </p:scale>
        <p:origin x="46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8E6C8-9DC6-4970-B3F4-F3997C9F6D55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DCFE5-2584-4E89-9E73-106CA3D72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0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DCFE5-2584-4E89-9E73-106CA3D720F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hyperlink" Target="http://odvin.ru/zakatnye_znachki/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irint.ru/books/153252/" TargetMode="External"/><Relationship Id="rId2" Type="http://schemas.openxmlformats.org/officeDocument/2006/relationships/hyperlink" Target="http://www.labirint.ru/news/3490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y-company.ru/vidyi-znachkov" TargetMode="External"/><Relationship Id="rId4" Type="http://schemas.openxmlformats.org/officeDocument/2006/relationships/hyperlink" Target="http://ay-company.ru/material-znachkov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y-company.ru/znachki-gto/" TargetMode="External"/><Relationship Id="rId2" Type="http://schemas.openxmlformats.org/officeDocument/2006/relationships/hyperlink" Target="http://ay-company.ru/znachok-oktyabrenka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7809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latin typeface="Segoe Print" pitchFamily="2" charset="0"/>
                <a:ea typeface="GungsuhChe" pitchFamily="49" charset="-127"/>
              </a:rPr>
              <a:t> </a:t>
            </a:r>
            <a:r>
              <a:rPr lang="ru-RU" sz="4800" b="1" i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egoe Print" pitchFamily="2" charset="0"/>
                <a:ea typeface="GungsuhChe" pitchFamily="49" charset="-127"/>
              </a:rPr>
              <a:t>История нагрудных значков</a:t>
            </a:r>
            <a:endParaRPr lang="ru-RU" sz="4800" dirty="0">
              <a:ln w="1778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accent1"/>
              </a:solidFill>
            </a:endParaRPr>
          </a:p>
        </p:txBody>
      </p:sp>
      <p:sp>
        <p:nvSpPr>
          <p:cNvPr id="5" name="Содержимое 5"/>
          <p:cNvSpPr>
            <a:spLocks noGrp="1"/>
          </p:cNvSpPr>
          <p:nvPr>
            <p:ph sz="half" idx="4294967295"/>
          </p:nvPr>
        </p:nvSpPr>
        <p:spPr>
          <a:xfrm>
            <a:off x="6012160" y="1700808"/>
            <a:ext cx="2880320" cy="35283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19050">
              <a:buNone/>
            </a:pPr>
            <a:r>
              <a:rPr lang="ru-RU" sz="2200" b="1" dirty="0" smtClean="0"/>
              <a:t>Выполнила</a:t>
            </a:r>
            <a:r>
              <a:rPr lang="en-US" sz="2200" b="1" dirty="0" smtClean="0">
                <a:latin typeface="Swis721 BlkCn BT" pitchFamily="34" charset="0"/>
              </a:rPr>
              <a:t>:</a:t>
            </a:r>
            <a:endParaRPr lang="ru-RU" sz="2200" b="1" dirty="0" smtClean="0"/>
          </a:p>
          <a:p>
            <a:pPr marL="0" indent="19050">
              <a:buFont typeface="Arial" charset="0"/>
              <a:buNone/>
            </a:pPr>
            <a:r>
              <a:rPr lang="ru-RU" sz="2200" dirty="0" smtClean="0"/>
              <a:t>ученица 2</a:t>
            </a:r>
            <a:r>
              <a:rPr lang="en-US" sz="2200" dirty="0" smtClean="0">
                <a:latin typeface="Swis721 BlkCn BT" pitchFamily="34" charset="0"/>
              </a:rPr>
              <a:t>“</a:t>
            </a:r>
            <a:r>
              <a:rPr lang="ru-RU" sz="2200" dirty="0" smtClean="0"/>
              <a:t>г</a:t>
            </a:r>
            <a:r>
              <a:rPr lang="en-US" sz="2200" dirty="0" smtClean="0">
                <a:latin typeface="Swis721 BlkCn BT" pitchFamily="34" charset="0"/>
              </a:rPr>
              <a:t>”</a:t>
            </a:r>
            <a:r>
              <a:rPr lang="ru-RU" sz="2200" dirty="0" smtClean="0"/>
              <a:t> класса  гимназии № 12</a:t>
            </a:r>
          </a:p>
          <a:p>
            <a:pPr marL="0" indent="19050">
              <a:buFont typeface="Arial" charset="0"/>
              <a:buNone/>
            </a:pPr>
            <a:r>
              <a:rPr lang="ru-RU" sz="2200" dirty="0" err="1" smtClean="0"/>
              <a:t>Ребгун</a:t>
            </a:r>
            <a:r>
              <a:rPr lang="ru-RU" sz="2200" dirty="0" smtClean="0"/>
              <a:t> Вика</a:t>
            </a:r>
          </a:p>
          <a:p>
            <a:pPr marL="0" indent="19050">
              <a:buNone/>
            </a:pPr>
            <a:endParaRPr lang="ru-RU" sz="2200" dirty="0" smtClean="0"/>
          </a:p>
          <a:p>
            <a:pPr marL="0" indent="19050">
              <a:buNone/>
            </a:pPr>
            <a:r>
              <a:rPr lang="ru-RU" sz="2200" b="1" dirty="0" smtClean="0"/>
              <a:t>Руководитель</a:t>
            </a:r>
            <a:r>
              <a:rPr lang="en-US" sz="2200" b="1" dirty="0" smtClean="0">
                <a:latin typeface="Swis721 BlkCn BT" pitchFamily="34" charset="0"/>
              </a:rPr>
              <a:t>:</a:t>
            </a:r>
            <a:r>
              <a:rPr lang="ru-RU" sz="2200" b="1" dirty="0" smtClean="0"/>
              <a:t> </a:t>
            </a:r>
            <a:r>
              <a:rPr lang="ru-RU" sz="2200" dirty="0" smtClean="0"/>
              <a:t>Ткаченко Наталья Игоревна</a:t>
            </a:r>
          </a:p>
        </p:txBody>
      </p:sp>
      <p:pic>
        <p:nvPicPr>
          <p:cNvPr id="6" name="Рисунок 5" descr="symbolshaman_symbo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1944216" cy="13019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46" name="Picture 6" descr="http://mtdata.ru/u26/photoB09D/20345387753-0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060848"/>
            <a:ext cx="1478284" cy="14826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44" name="Picture 4" descr="http://s019.radikal.ru/i602/1503/87/40604620eae1.jpg"/>
          <p:cNvPicPr>
            <a:picLocks noChangeAspect="1" noChangeArrowheads="1"/>
          </p:cNvPicPr>
          <p:nvPr/>
        </p:nvPicPr>
        <p:blipFill>
          <a:blip r:embed="rId5" cstate="print"/>
          <a:srcRect l="18242" t="9461" r="8791" b="14847"/>
          <a:stretch>
            <a:fillRect/>
          </a:stretch>
        </p:blipFill>
        <p:spPr bwMode="auto">
          <a:xfrm>
            <a:off x="2987824" y="3284984"/>
            <a:ext cx="864096" cy="11521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48" name="Picture 8" descr="https://newsland.com/static/u/comment_image_from_text/29092016/83411815-8237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284984"/>
            <a:ext cx="1224136" cy="11901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50" name="Picture 10" descr="http://artoy.info/upload/iblock/d0e/d0e163ceb35141a2ed88737f7b60d044.png"/>
          <p:cNvPicPr>
            <a:picLocks noChangeAspect="1" noChangeArrowheads="1"/>
          </p:cNvPicPr>
          <p:nvPr/>
        </p:nvPicPr>
        <p:blipFill>
          <a:blip r:embed="rId7" cstate="print"/>
          <a:srcRect l="15111" r="16889"/>
          <a:stretch>
            <a:fillRect/>
          </a:stretch>
        </p:blipFill>
        <p:spPr bwMode="auto">
          <a:xfrm>
            <a:off x="4572000" y="4437112"/>
            <a:ext cx="1296144" cy="12817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52" name="Picture 12" descr="https://im0-tub-ru.yandex.net/i?id=820d58be3d88f3890f2cb8484924123b-l&amp;n=13"/>
          <p:cNvPicPr>
            <a:picLocks noChangeAspect="1" noChangeArrowheads="1"/>
          </p:cNvPicPr>
          <p:nvPr/>
        </p:nvPicPr>
        <p:blipFill>
          <a:blip r:embed="rId8" cstate="print"/>
          <a:srcRect r="776" b="1301"/>
          <a:stretch>
            <a:fillRect/>
          </a:stretch>
        </p:blipFill>
        <p:spPr bwMode="auto">
          <a:xfrm>
            <a:off x="251521" y="3933056"/>
            <a:ext cx="2992162" cy="2232248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Значки по назначению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9"/>
            <a:ext cx="8219256" cy="3312367"/>
          </a:xfrm>
        </p:spPr>
        <p:txBody>
          <a:bodyPr>
            <a:normAutofit fontScale="62500" lnSpcReduction="20000"/>
          </a:bodyPr>
          <a:lstStyle/>
          <a:p>
            <a:pPr lvl="0" algn="just">
              <a:buNone/>
            </a:pPr>
            <a:r>
              <a:rPr lang="ru-RU" b="1" dirty="0" smtClean="0"/>
              <a:t>Академические</a:t>
            </a:r>
            <a:r>
              <a:rPr lang="ru-RU" dirty="0" smtClean="0"/>
              <a:t> — выдаются окончившим высшее или среднее учебное заведение, либо тем, кто имеет ученую степень. Они появились еще во времена Российской империи, но более широкое распространение получили в Советском Союзе. В настоящее время менее распространены, но по своему оформлению очень схожи с советскими. Могут быть как цельными (штампованными), так и с использованием накладных элементов (чаще всего это герб страны и другая символика). Значки вузов имеют форму ромба, а средних учебных заведений — шестиугольника (так называемый «поплавок»). Основное поле академического нагрудного знака заливают цветной эмалью в зависимости от направленности вуза, а кант по краю — белой. Только у военных учебных заведений кант металлический (само поле — белое).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акаде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437112"/>
            <a:ext cx="5136500" cy="1765672"/>
          </a:xfrm>
          <a:prstGeom prst="rect">
            <a:avLst/>
          </a:prstGeom>
        </p:spPr>
      </p:pic>
      <p:pic>
        <p:nvPicPr>
          <p:cNvPr id="7" name="Рисунок 6" descr="академ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365104"/>
            <a:ext cx="3025447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32657"/>
            <a:ext cx="8147248" cy="3096344"/>
          </a:xfrm>
        </p:spPr>
        <p:txBody>
          <a:bodyPr>
            <a:normAutofit fontScale="70000" lnSpcReduction="20000"/>
          </a:bodyPr>
          <a:lstStyle/>
          <a:p>
            <a:pPr lvl="0" algn="just">
              <a:buNone/>
            </a:pPr>
            <a:r>
              <a:rPr lang="ru-RU" b="1" dirty="0" smtClean="0"/>
              <a:t>Значки организаций</a:t>
            </a:r>
            <a:r>
              <a:rPr lang="ru-RU" dirty="0" smtClean="0"/>
              <a:t> — они появились еще в Российской империи (например, у благотворительных общественных организаций), а в советское время стали повсеместно распространенными. Все мы помним, конечно же, значки общественных организаций (например, ДОСААФ), октябрятские, пионерские и комсомольские значки. Это все знаки принадлежности к организациям. В современной России также существуют значки подобного типа, в том числе корпоративные.</a:t>
            </a:r>
          </a:p>
          <a:p>
            <a:endParaRPr lang="ru-RU" dirty="0"/>
          </a:p>
        </p:txBody>
      </p:sp>
      <p:pic>
        <p:nvPicPr>
          <p:cNvPr id="8" name="Рисунок 7" descr="орг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924944"/>
            <a:ext cx="2702479" cy="1800200"/>
          </a:xfrm>
          <a:prstGeom prst="rect">
            <a:avLst/>
          </a:prstGeom>
        </p:spPr>
      </p:pic>
      <p:pic>
        <p:nvPicPr>
          <p:cNvPr id="9" name="Рисунок 8" descr="орг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068960"/>
            <a:ext cx="2880320" cy="1920213"/>
          </a:xfrm>
          <a:prstGeom prst="rect">
            <a:avLst/>
          </a:prstGeom>
        </p:spPr>
      </p:pic>
      <p:pic>
        <p:nvPicPr>
          <p:cNvPr id="23556" name="Picture 4" descr="http://www.trud.ru/userfiles/gallery/92/b_9250ba4b4989653a0f03727d30399bd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365104"/>
            <a:ext cx="2304256" cy="1536171"/>
          </a:xfrm>
          <a:prstGeom prst="rect">
            <a:avLst/>
          </a:prstGeom>
          <a:noFill/>
        </p:spPr>
      </p:pic>
      <p:pic>
        <p:nvPicPr>
          <p:cNvPr id="23558" name="Picture 6" descr="http://pics2.pokazuha.ru/p441/n/z/8028174jz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7894" y="4653136"/>
            <a:ext cx="3456106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2304255"/>
          </a:xfrm>
        </p:spPr>
        <p:txBody>
          <a:bodyPr/>
          <a:lstStyle/>
          <a:p>
            <a:pPr lvl="0" algn="just">
              <a:buNone/>
            </a:pPr>
            <a:r>
              <a:rPr lang="ru-RU" sz="2400" b="1" dirty="0" smtClean="0"/>
              <a:t>Значки, которые обозначают принадлежность обладателя к группе лиц</a:t>
            </a:r>
            <a:r>
              <a:rPr lang="ru-RU" sz="2400" dirty="0" smtClean="0"/>
              <a:t>, совершивших определенное действие. Например, значок «Капля крови» выдавался тем, кто впервые стал донором. А тем, кто совершил сотню прыжков с парашютом выдавался соответствующий нагрудный знак.</a:t>
            </a:r>
          </a:p>
          <a:p>
            <a:endParaRPr lang="ru-RU" dirty="0"/>
          </a:p>
        </p:txBody>
      </p:sp>
      <p:pic>
        <p:nvPicPr>
          <p:cNvPr id="4" name="Рисунок 3" descr="ulhowke1545244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564904"/>
            <a:ext cx="2058425" cy="2232248"/>
          </a:xfrm>
          <a:prstGeom prst="rect">
            <a:avLst/>
          </a:prstGeom>
        </p:spPr>
      </p:pic>
      <p:pic>
        <p:nvPicPr>
          <p:cNvPr id="7" name="Рисунок 6" descr="698408_007876f326c4800091ff412fc87c75d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780928"/>
            <a:ext cx="3779872" cy="201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3"/>
            <a:ext cx="8229600" cy="19442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dirty="0" smtClean="0"/>
              <a:t>Знаки отличия</a:t>
            </a:r>
            <a:r>
              <a:rPr lang="ru-RU" sz="2800" dirty="0" smtClean="0"/>
              <a:t> — это наградные нагрудные знаки, не являющиеся медалями или орденами. Например, значок почетного донора или почетного лауреата Ленинской премии.</a:t>
            </a:r>
          </a:p>
          <a:p>
            <a:pPr lvl="0" algn="just">
              <a:buNone/>
            </a:pP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mg_2575_auto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645024"/>
            <a:ext cx="1977821" cy="2880320"/>
          </a:xfrm>
          <a:prstGeom prst="rect">
            <a:avLst/>
          </a:prstGeom>
        </p:spPr>
      </p:pic>
      <p:pic>
        <p:nvPicPr>
          <p:cNvPr id="6" name="Рисунок 5" descr="Otl_gos_tryd_rezervov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916832"/>
            <a:ext cx="2170004" cy="2520280"/>
          </a:xfrm>
          <a:prstGeom prst="rect">
            <a:avLst/>
          </a:prstGeom>
        </p:spPr>
      </p:pic>
      <p:pic>
        <p:nvPicPr>
          <p:cNvPr id="7" name="Рисунок 6" descr="otl_slyz_vomf_sss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988840"/>
            <a:ext cx="2297553" cy="2736304"/>
          </a:xfrm>
          <a:prstGeom prst="rect">
            <a:avLst/>
          </a:prstGeom>
        </p:spPr>
      </p:pic>
      <p:pic>
        <p:nvPicPr>
          <p:cNvPr id="8" name="Рисунок 7" descr="znachok-pochetnii-donor-ross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17032"/>
            <a:ext cx="2268252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1944215"/>
          </a:xfrm>
        </p:spPr>
        <p:txBody>
          <a:bodyPr>
            <a:normAutofit fontScale="85000" lnSpcReduction="10000"/>
          </a:bodyPr>
          <a:lstStyle/>
          <a:p>
            <a:pPr lvl="0" algn="just">
              <a:buNone/>
            </a:pPr>
            <a:r>
              <a:rPr lang="ru-RU" b="1" dirty="0" smtClean="0"/>
              <a:t>Должностные знаки</a:t>
            </a:r>
            <a:r>
              <a:rPr lang="ru-RU" dirty="0" smtClean="0"/>
              <a:t> — во времена Российской империи они являлись атрибутикой в основном лиц на выборных государственных должностях. Сейчас к ним можно отнести, например, значок депутата Государственной Думы.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2710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564904"/>
            <a:ext cx="1512168" cy="1183838"/>
          </a:xfrm>
          <a:prstGeom prst="rect">
            <a:avLst/>
          </a:prstGeom>
        </p:spPr>
      </p:pic>
      <p:pic>
        <p:nvPicPr>
          <p:cNvPr id="5" name="Рисунок 4" descr="1413818451b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924944"/>
            <a:ext cx="1833563" cy="2171701"/>
          </a:xfrm>
          <a:prstGeom prst="rect">
            <a:avLst/>
          </a:prstGeom>
        </p:spPr>
      </p:pic>
      <p:pic>
        <p:nvPicPr>
          <p:cNvPr id="7" name="Рисунок 6" descr="14193927324c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916036"/>
            <a:ext cx="1656184" cy="2571602"/>
          </a:xfrm>
          <a:prstGeom prst="rect">
            <a:avLst/>
          </a:prstGeom>
        </p:spPr>
      </p:pic>
      <p:pic>
        <p:nvPicPr>
          <p:cNvPr id="8" name="Рисунок 7" descr="g20130329101107175324t3n1-850x1300-800x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149080"/>
            <a:ext cx="2232248" cy="2232248"/>
          </a:xfrm>
          <a:prstGeom prst="rect">
            <a:avLst/>
          </a:prstGeom>
        </p:spPr>
      </p:pic>
      <p:pic>
        <p:nvPicPr>
          <p:cNvPr id="9" name="Рисунок 8" descr="ulhowke1545244-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221088"/>
            <a:ext cx="1440160" cy="2120784"/>
          </a:xfrm>
          <a:prstGeom prst="rect">
            <a:avLst/>
          </a:prstGeom>
        </p:spPr>
      </p:pic>
      <p:pic>
        <p:nvPicPr>
          <p:cNvPr id="10" name="Рисунок 9" descr="i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2348880"/>
            <a:ext cx="2164594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3"/>
            <a:ext cx="8229600" cy="2304256"/>
          </a:xfrm>
        </p:spPr>
        <p:txBody>
          <a:bodyPr/>
          <a:lstStyle/>
          <a:p>
            <a:pPr lvl="0">
              <a:buNone/>
            </a:pPr>
            <a:r>
              <a:rPr lang="ru-RU" b="1" dirty="0" smtClean="0"/>
              <a:t>Воинские значки</a:t>
            </a:r>
            <a:r>
              <a:rPr lang="ru-RU" dirty="0" smtClean="0"/>
              <a:t> — могут быть наградными или обозначающими воинское звание. К ним можно отнести, например, знаки классности, отличник ВВС и т. д.</a:t>
            </a:r>
          </a:p>
          <a:p>
            <a:endParaRPr lang="ru-RU" dirty="0"/>
          </a:p>
        </p:txBody>
      </p:sp>
      <p:pic>
        <p:nvPicPr>
          <p:cNvPr id="4" name="Рисунок 3" descr="1-jpg-6babe51d03d6d1b1e14f5c7da377352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7435" y="2348880"/>
            <a:ext cx="3610749" cy="2297120"/>
          </a:xfrm>
          <a:prstGeom prst="rect">
            <a:avLst/>
          </a:prstGeom>
        </p:spPr>
      </p:pic>
      <p:pic>
        <p:nvPicPr>
          <p:cNvPr id="5" name="Рисунок 4" descr="_________________50783b9642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2546270"/>
            <a:ext cx="1656184" cy="2146905"/>
          </a:xfrm>
          <a:prstGeom prst="rect">
            <a:avLst/>
          </a:prstGeom>
        </p:spPr>
      </p:pic>
      <p:pic>
        <p:nvPicPr>
          <p:cNvPr id="6" name="Рисунок 5" descr="bfea3555ad38fe476532c5b54f218c09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564904"/>
            <a:ext cx="1800200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lvl="0">
              <a:buNone/>
            </a:pPr>
            <a:r>
              <a:rPr lang="ru-RU" b="1" dirty="0" smtClean="0"/>
              <a:t>    Юбилейные</a:t>
            </a:r>
            <a:r>
              <a:rPr lang="ru-RU" dirty="0" smtClean="0"/>
              <a:t> — посвящены годовщине какого-либо события, например, значок «50 лет КПСС» или «40 лет Победы».</a:t>
            </a:r>
          </a:p>
          <a:p>
            <a:endParaRPr lang="ru-RU" dirty="0"/>
          </a:p>
        </p:txBody>
      </p:sp>
      <p:pic>
        <p:nvPicPr>
          <p:cNvPr id="3" name="Рисунок 2" descr="2d_medal_s_emalyam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4221088"/>
            <a:ext cx="2016224" cy="2016224"/>
          </a:xfrm>
          <a:prstGeom prst="rect">
            <a:avLst/>
          </a:prstGeom>
        </p:spPr>
      </p:pic>
      <p:pic>
        <p:nvPicPr>
          <p:cNvPr id="5" name="Рисунок 4" descr="44.3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988840"/>
            <a:ext cx="2038497" cy="1944216"/>
          </a:xfrm>
          <a:prstGeom prst="rect">
            <a:avLst/>
          </a:prstGeom>
        </p:spPr>
      </p:pic>
      <p:pic>
        <p:nvPicPr>
          <p:cNvPr id="6" name="Рисунок 5" descr="65_let_pobed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2060848"/>
            <a:ext cx="2003311" cy="1909936"/>
          </a:xfrm>
          <a:prstGeom prst="rect">
            <a:avLst/>
          </a:prstGeom>
        </p:spPr>
      </p:pic>
      <p:pic>
        <p:nvPicPr>
          <p:cNvPr id="7" name="Рисунок 6" descr="100_7680.jpg"/>
          <p:cNvPicPr>
            <a:picLocks noChangeAspect="1"/>
          </p:cNvPicPr>
          <p:nvPr/>
        </p:nvPicPr>
        <p:blipFill>
          <a:blip r:embed="rId5" cstate="print"/>
          <a:srcRect l="20370" t="20370" r="22222" b="25926"/>
          <a:stretch>
            <a:fillRect/>
          </a:stretch>
        </p:blipFill>
        <p:spPr>
          <a:xfrm>
            <a:off x="971600" y="4293096"/>
            <a:ext cx="2232248" cy="2088232"/>
          </a:xfrm>
          <a:prstGeom prst="rect">
            <a:avLst/>
          </a:prstGeom>
        </p:spPr>
      </p:pic>
      <p:pic>
        <p:nvPicPr>
          <p:cNvPr id="8" name="Рисунок 7" descr="ca03fe2s-9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988840"/>
            <a:ext cx="1872208" cy="1872208"/>
          </a:xfrm>
          <a:prstGeom prst="rect">
            <a:avLst/>
          </a:prstGeom>
        </p:spPr>
      </p:pic>
      <p:pic>
        <p:nvPicPr>
          <p:cNvPr id="9" name="Рисунок 8" descr="img_big_14548603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4149080"/>
            <a:ext cx="2204864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Значки по материалам и способам изготовления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2808311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		Наиболее распространены металлические нагрудные знаки, которые изготавливаются различными способами (литье, штамповка, фототравление и др.). Могут быть из тяжелых металлов и сплавов (медь, латунь), легких (алюминий) и драгоценных (серебро, золота и даже платина). На втором месте по популярности стоит пластик. Кроме того, они изготавливаются из дерева и других необычных материалов. Некоторые умельцы даже интересуются, как сплести из резинок значок, чтобы изготовить своими руками нагрудный знак нестандартным способом. Подумав о том, как сплести значок, можно сделать, например, его из цветной проволоки или бисера.</a:t>
            </a:r>
          </a:p>
          <a:p>
            <a:endParaRPr lang="ru-RU" dirty="0"/>
          </a:p>
        </p:txBody>
      </p:sp>
      <p:pic>
        <p:nvPicPr>
          <p:cNvPr id="5" name="Рисунок 4" descr="461d868c6556519100ebd97db9d9bb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717032"/>
            <a:ext cx="1296144" cy="1353134"/>
          </a:xfrm>
          <a:prstGeom prst="rect">
            <a:avLst/>
          </a:prstGeom>
        </p:spPr>
      </p:pic>
      <p:pic>
        <p:nvPicPr>
          <p:cNvPr id="6" name="Рисунок 5" descr="show_image_in_imgt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717032"/>
            <a:ext cx="1133475" cy="1285875"/>
          </a:xfrm>
          <a:prstGeom prst="rect">
            <a:avLst/>
          </a:prstGeom>
        </p:spPr>
      </p:pic>
      <p:pic>
        <p:nvPicPr>
          <p:cNvPr id="7" name="Рисунок 6" descr="201422000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717032"/>
            <a:ext cx="1623214" cy="1231404"/>
          </a:xfrm>
          <a:prstGeom prst="rect">
            <a:avLst/>
          </a:prstGeom>
        </p:spPr>
      </p:pic>
      <p:pic>
        <p:nvPicPr>
          <p:cNvPr id="8" name="Рисунок 7" descr="logotip_steklo_yabloko_ap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5085184"/>
            <a:ext cx="1152128" cy="1152128"/>
          </a:xfrm>
          <a:prstGeom prst="rect">
            <a:avLst/>
          </a:prstGeom>
        </p:spPr>
      </p:pic>
      <p:pic>
        <p:nvPicPr>
          <p:cNvPr id="9" name="Рисунок 8" descr="znachok_shn-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3573016"/>
            <a:ext cx="2143125" cy="1428750"/>
          </a:xfrm>
          <a:prstGeom prst="rect">
            <a:avLst/>
          </a:prstGeom>
        </p:spPr>
      </p:pic>
      <p:pic>
        <p:nvPicPr>
          <p:cNvPr id="10" name="Рисунок 9" descr="b764db8589425ce1fb5e38a89d83fbf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3728" y="5085184"/>
            <a:ext cx="1373138" cy="1373138"/>
          </a:xfrm>
          <a:prstGeom prst="rect">
            <a:avLst/>
          </a:prstGeom>
        </p:spPr>
      </p:pic>
      <p:pic>
        <p:nvPicPr>
          <p:cNvPr id="11" name="Рисунок 10" descr="значок 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5085184"/>
            <a:ext cx="1472952" cy="147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1882552" cy="244624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49154" name="Picture 2" descr="http://new.digital-print.ru/sites/default/files/zna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1208454" cy="1152128"/>
          </a:xfrm>
          <a:prstGeom prst="rect">
            <a:avLst/>
          </a:prstGeom>
          <a:noFill/>
        </p:spPr>
      </p:pic>
      <p:pic>
        <p:nvPicPr>
          <p:cNvPr id="49156" name="Picture 4" descr="http://new.digital-print.ru/sites/default/files/zn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16832"/>
            <a:ext cx="1206586" cy="1152128"/>
          </a:xfrm>
          <a:prstGeom prst="rect">
            <a:avLst/>
          </a:prstGeom>
          <a:noFill/>
        </p:spPr>
      </p:pic>
      <p:pic>
        <p:nvPicPr>
          <p:cNvPr id="49158" name="Picture 6" descr="http://new.digital-print.ru/sites/default/files/zna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988840"/>
            <a:ext cx="1213757" cy="1152128"/>
          </a:xfrm>
          <a:prstGeom prst="rect">
            <a:avLst/>
          </a:prstGeom>
          <a:noFill/>
        </p:spPr>
      </p:pic>
      <p:pic>
        <p:nvPicPr>
          <p:cNvPr id="49160" name="Picture 8" descr="http://new.digital-print.ru/sites/default/files/zna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988840"/>
            <a:ext cx="1152128" cy="1093628"/>
          </a:xfrm>
          <a:prstGeom prst="rect">
            <a:avLst/>
          </a:prstGeom>
          <a:noFill/>
        </p:spPr>
      </p:pic>
      <p:pic>
        <p:nvPicPr>
          <p:cNvPr id="49162" name="Picture 10" descr="http://new.digital-print.ru/sites/default/files/zna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395536" y="3140968"/>
            <a:ext cx="3635896" cy="794871"/>
          </a:xfrm>
          <a:prstGeom prst="rect">
            <a:avLst/>
          </a:prstGeom>
          <a:noFill/>
        </p:spPr>
      </p:pic>
      <p:pic>
        <p:nvPicPr>
          <p:cNvPr id="49164" name="Picture 12" descr="http://new.digital-print.ru/sites/default/files/zna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789040"/>
            <a:ext cx="3618054" cy="792088"/>
          </a:xfrm>
          <a:prstGeom prst="rect">
            <a:avLst/>
          </a:prstGeom>
          <a:noFill/>
        </p:spPr>
      </p:pic>
      <p:pic>
        <p:nvPicPr>
          <p:cNvPr id="49166" name="Picture 14" descr="http://new.digital-print.ru/sites/default/files/zna%20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4221088"/>
            <a:ext cx="3599935" cy="792088"/>
          </a:xfrm>
          <a:prstGeom prst="rect">
            <a:avLst/>
          </a:prstGeom>
          <a:noFill/>
        </p:spPr>
      </p:pic>
      <p:pic>
        <p:nvPicPr>
          <p:cNvPr id="49168" name="Picture 16" descr="http://new.digital-print.ru/sites/default/files/zna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1988840"/>
            <a:ext cx="1278222" cy="122413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779912" y="1124744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Закатные значки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404664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настоящее время различная графическая атрибутика в виде значков повсеместно применяется в рекламном бизнесе, туризме, политике. Эти элементы представлены как действенное средство для распространения необходимой информации, повышения рейтинга или дают информацию о носителе и его принадлежности к какой-либо социальной группе.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508518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Юбилей или памятное событие, культурная выставка, тренинг, производственная или научная конференция – далеко не весь перечень проводимых мероприятий, на которых вручают </a:t>
            </a:r>
            <a:r>
              <a:rPr lang="ru-RU" dirty="0" smtClean="0">
                <a:hlinkClick r:id="rId10"/>
              </a:rPr>
              <a:t>закатные значки</a:t>
            </a:r>
            <a:r>
              <a:rPr lang="ru-RU" dirty="0" smtClean="0"/>
              <a:t>. Небольшие, недорогие и красивые значки будут вам напоминать о значимом событии.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err="1" smtClean="0">
                <a:solidFill>
                  <a:srgbClr val="00B050"/>
                </a:solidFill>
              </a:rPr>
              <a:t>Варио</a:t>
            </a:r>
            <a:r>
              <a:rPr lang="ru-RU" dirty="0" smtClean="0">
                <a:solidFill>
                  <a:srgbClr val="00B050"/>
                </a:solidFill>
              </a:rPr>
              <a:t> значки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sz="1800" dirty="0" err="1" smtClean="0">
                <a:solidFill>
                  <a:srgbClr val="0070C0"/>
                </a:solidFill>
              </a:rPr>
              <a:t>Вариоизображения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smtClean="0"/>
              <a:t>- несколько изображений, последовательно сменяющих друг </a:t>
            </a:r>
            <a:r>
              <a:rPr lang="ru-RU" sz="1800" dirty="0" err="1" smtClean="0"/>
              <a:t>дру</a:t>
            </a:r>
            <a:r>
              <a:rPr lang="ru-RU" sz="1800" dirty="0" smtClean="0"/>
              <a:t> га в зависимости от угла наблюдения.</a:t>
            </a:r>
            <a:br>
              <a:rPr lang="ru-RU" sz="1800" dirty="0" smtClean="0"/>
            </a:br>
            <a:r>
              <a:rPr lang="ru-RU" sz="1800" dirty="0" smtClean="0"/>
              <a:t>Мне бы хотелось </a:t>
            </a:r>
            <a:r>
              <a:rPr lang="ru-RU" sz="1800" dirty="0" err="1" smtClean="0"/>
              <a:t>пободробнее</a:t>
            </a:r>
            <a:r>
              <a:rPr lang="ru-RU" sz="1800" dirty="0" smtClean="0"/>
              <a:t> познакомить с данным видом значков и показать значки из домашней коллекции.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JgjIx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04864"/>
            <a:ext cx="1656184" cy="1537584"/>
          </a:xfrm>
        </p:spPr>
      </p:pic>
      <p:pic>
        <p:nvPicPr>
          <p:cNvPr id="5" name="Содержимое 3" descr="0_64274_f113b787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2276872"/>
            <a:ext cx="1440160" cy="14734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9752" y="2060848"/>
            <a:ext cx="4572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Забавные </a:t>
            </a:r>
            <a:r>
              <a:rPr lang="ru-RU" sz="1400" dirty="0" err="1" smtClean="0"/>
              <a:t>значки,календарики</a:t>
            </a:r>
            <a:r>
              <a:rPr lang="ru-RU" sz="1400" dirty="0" smtClean="0"/>
              <a:t> и открытки с изображением подмигивающих девушек или «</a:t>
            </a:r>
            <a:r>
              <a:rPr lang="ru-RU" sz="1400" dirty="0" err="1" smtClean="0"/>
              <a:t>мультяшных</a:t>
            </a:r>
            <a:r>
              <a:rPr lang="ru-RU" sz="1400" dirty="0" smtClean="0"/>
              <a:t>» героев помнят многие. Они пользовались спросом в 60–70-х годах. </a:t>
            </a:r>
            <a:br>
              <a:rPr lang="ru-RU" sz="1400" dirty="0" smtClean="0"/>
            </a:br>
            <a:r>
              <a:rPr lang="ru-RU" sz="1400" dirty="0" smtClean="0"/>
              <a:t>В детстве наши мамы их ещё называли -"ВОЛШЕБНЫЕ" и просто "ПЕРЕЛИВАШКИ"...иногда и "СТЕРЕО ЗНАЧКИ"Потом пошла мода на "СТЕРЕО"-</a:t>
            </a:r>
            <a:r>
              <a:rPr lang="ru-RU" sz="1400" dirty="0" err="1" smtClean="0"/>
              <a:t>фото.Ну</a:t>
            </a:r>
            <a:r>
              <a:rPr lang="ru-RU" sz="1400" dirty="0" smtClean="0"/>
              <a:t> а если совсем правильно применить термин к таким значкам -то это значки с "</a:t>
            </a:r>
            <a:r>
              <a:rPr lang="ru-RU" sz="1400" dirty="0" smtClean="0">
                <a:solidFill>
                  <a:srgbClr val="0070C0"/>
                </a:solidFill>
              </a:rPr>
              <a:t>ВАРИО ИЗОБРАЖЕНИЕМ" -</a:t>
            </a:r>
            <a:r>
              <a:rPr lang="ru-RU" sz="1400" dirty="0" err="1" smtClean="0">
                <a:solidFill>
                  <a:srgbClr val="0070C0"/>
                </a:solidFill>
              </a:rPr>
              <a:t>Флип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endParaRPr lang="ru-RU" sz="1200" i="1" dirty="0" smtClean="0"/>
          </a:p>
          <a:p>
            <a:pPr algn="just"/>
            <a:endParaRPr lang="ru-RU" sz="1200" dirty="0"/>
          </a:p>
        </p:txBody>
      </p:sp>
      <p:pic>
        <p:nvPicPr>
          <p:cNvPr id="7" name="Содержимое 3" descr="flip   ВАРИО эффект (1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61048"/>
            <a:ext cx="1872208" cy="1408614"/>
          </a:xfrm>
          <a:prstGeom prst="rect">
            <a:avLst/>
          </a:prstGeom>
        </p:spPr>
      </p:pic>
      <p:pic>
        <p:nvPicPr>
          <p:cNvPr id="8" name="Содержимое 3" descr="zoom_Эффект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3933056"/>
            <a:ext cx="1656184" cy="1246081"/>
          </a:xfrm>
          <a:prstGeom prst="rect">
            <a:avLst/>
          </a:prstGeom>
        </p:spPr>
      </p:pic>
      <p:pic>
        <p:nvPicPr>
          <p:cNvPr id="9" name="Содержимое 3" descr="morph МОРФИНГ эффект.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5373216"/>
            <a:ext cx="1731838" cy="1303002"/>
          </a:xfrm>
          <a:prstGeom prst="rect">
            <a:avLst/>
          </a:prstGeom>
        </p:spPr>
      </p:pic>
      <p:pic>
        <p:nvPicPr>
          <p:cNvPr id="10" name="Содержимое 3" descr="СТЕРЕО -эффект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5373216"/>
            <a:ext cx="1697068" cy="12687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83768" y="4509120"/>
            <a:ext cx="457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</a:rPr>
              <a:t>МОРФИНГ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- анимационный эффект плавного превращения одного объекта в другой (например, девушки - в кошку, или обезьяны - в человека). Эффект достигается при смене угла обзора.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4005064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B0F0"/>
                </a:solidFill>
              </a:rPr>
              <a:t>ZOOM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- анимационный эффект увеличения/уменьшения объекта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5517232"/>
            <a:ext cx="457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</a:rPr>
              <a:t>СТЕРЕО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- ярко выраженный эффект объема композиции или объекта. Этот эффект основан на том, что при просмотре полученного </a:t>
            </a:r>
            <a:r>
              <a:rPr lang="ru-RU" sz="1400" dirty="0" err="1" smtClean="0"/>
              <a:t>стерео-изображения</a:t>
            </a:r>
            <a:r>
              <a:rPr lang="ru-RU" sz="1400" dirty="0" smtClean="0"/>
              <a:t> один глаз видит объект с одного ракурса, другой глаз - с другого.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200" b="1" cap="al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b="1" cap="al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cap="al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b="1" cap="al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cap="all" dirty="0" smtClean="0">
                <a:solidFill>
                  <a:schemeClr val="accent1">
                    <a:lumMod val="75000"/>
                  </a:schemeClr>
                </a:solidFill>
              </a:rPr>
              <a:t>ЗНАЧЕНИЕ ТЕРМИНА «НАГРУДНЫЙ ЗНАК»</a:t>
            </a:r>
            <a:r>
              <a:rPr lang="ru-RU" b="1" cap="all" dirty="0" smtClean="0"/>
              <a:t/>
            </a:r>
            <a:br>
              <a:rPr lang="ru-RU" b="1" cap="all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1"/>
            <a:ext cx="8291264" cy="432047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400" dirty="0" smtClean="0">
                <a:latin typeface="Calibri" pitchFamily="34" charset="0"/>
                <a:cs typeface="Times New Roman" pitchFamily="18" charset="0"/>
              </a:rPr>
              <a:t>		Значком принято называть плоскую фигурную пластину с надписью и/или изображением. Форма пластины может быть любой: круглой, квадратной, овальной, треугольной, ромбовидной, прямоугольной и так далее. Носится значок, как правило, на груди и изготовляется из металла и его сплавов, силумина, керамики, стекла, фарфора, пластика и иных материалов. Изготовителями значков могут являться государство, частные компании и физические лица.</a:t>
            </a:r>
            <a:endParaRPr lang="ru-RU" sz="2400" b="1" dirty="0" smtClean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chemeClr val="accent2"/>
                </a:solidFill>
              </a:rPr>
              <a:t>		Нагрудный знак</a:t>
            </a:r>
            <a:r>
              <a:rPr lang="ru-RU" sz="2400" dirty="0" smtClean="0"/>
              <a:t> (значок) – это небольшой знак из металла, пластика, ПВХ, стекла и других материалов с нанесенным на ним изображением (логотипом) и (или) надписью, предназначенный для ношения на груди. Значки обозначают принадлежность к какой-либо группе людей или посвящены какому-либо событию или месту</a:t>
            </a:r>
            <a:r>
              <a:rPr lang="ru-RU" dirty="0" smtClean="0"/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2400" b="1" dirty="0" smtClean="0">
              <a:solidFill>
                <a:schemeClr val="accent4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chemeClr val="accent4"/>
                </a:solidFill>
              </a:rPr>
              <a:t>		Нагрудные знаки</a:t>
            </a:r>
            <a:r>
              <a:rPr lang="ru-RU" sz="2400" dirty="0" smtClean="0"/>
              <a:t> могут создаваться как государством, так и частными предприятиями или физическими лицами.</a:t>
            </a:r>
          </a:p>
        </p:txBody>
      </p:sp>
      <p:pic>
        <p:nvPicPr>
          <p:cNvPr id="30722" name="Picture 2" descr="https://im2-tub-ru.yandex.net/i?id=d7f2c992220535b81181763a298ea05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780928"/>
            <a:ext cx="2376264" cy="147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://www.kremlinrus.ru.opt-images.1c-bitrix-cdn.ru/upload/iblock/514/1_8.jpg?1476389470692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653136"/>
            <a:ext cx="3743822" cy="181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анкета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4800" b="1" dirty="0" smtClean="0"/>
              <a:t>1.Мне бы хотелось, чтобы значок класса был ……</a:t>
            </a:r>
          </a:p>
          <a:p>
            <a:pPr lvl="0" algn="just"/>
            <a:r>
              <a:rPr lang="ru-RU" sz="4800" dirty="0" smtClean="0">
                <a:solidFill>
                  <a:schemeClr val="accent2"/>
                </a:solidFill>
              </a:rPr>
              <a:t>Круглый</a:t>
            </a:r>
          </a:p>
          <a:p>
            <a:pPr lvl="0" algn="just"/>
            <a:r>
              <a:rPr lang="ru-RU" sz="4800" dirty="0" smtClean="0"/>
              <a:t>Квадратный</a:t>
            </a:r>
          </a:p>
          <a:p>
            <a:pPr lvl="0" algn="just"/>
            <a:r>
              <a:rPr lang="ru-RU" sz="4800" dirty="0" smtClean="0"/>
              <a:t>Треугольный</a:t>
            </a:r>
          </a:p>
          <a:p>
            <a:pPr lvl="0" algn="just"/>
            <a:r>
              <a:rPr lang="ru-RU" sz="4800" dirty="0" smtClean="0"/>
              <a:t>Прямоугольный</a:t>
            </a:r>
          </a:p>
          <a:p>
            <a:pPr lvl="0" algn="just"/>
            <a:r>
              <a:rPr lang="ru-RU" sz="4800" dirty="0" smtClean="0"/>
              <a:t>Овальный</a:t>
            </a:r>
          </a:p>
          <a:p>
            <a:pPr algn="just">
              <a:buNone/>
            </a:pPr>
            <a:r>
              <a:rPr lang="ru-RU" sz="4800" b="1" dirty="0" smtClean="0"/>
              <a:t>2. Мне бы хотелось, чтобы значок класса был ……</a:t>
            </a:r>
          </a:p>
          <a:p>
            <a:pPr lvl="0" algn="just"/>
            <a:r>
              <a:rPr lang="ru-RU" sz="4800" dirty="0" smtClean="0"/>
              <a:t>Пластмассовый</a:t>
            </a:r>
          </a:p>
          <a:p>
            <a:pPr lvl="0" algn="just"/>
            <a:r>
              <a:rPr lang="ru-RU" sz="4800" dirty="0" smtClean="0"/>
              <a:t>Металлический</a:t>
            </a:r>
          </a:p>
          <a:p>
            <a:pPr lvl="0" algn="just"/>
            <a:r>
              <a:rPr lang="ru-RU" sz="4800" dirty="0" smtClean="0"/>
              <a:t>Резиновый</a:t>
            </a:r>
          </a:p>
          <a:p>
            <a:pPr lvl="0" algn="just"/>
            <a:r>
              <a:rPr lang="ru-RU" sz="4800" dirty="0" smtClean="0"/>
              <a:t>Деревянный</a:t>
            </a:r>
          </a:p>
          <a:p>
            <a:pPr lvl="0" algn="just"/>
            <a:r>
              <a:rPr lang="ru-RU" sz="4800" dirty="0" smtClean="0">
                <a:solidFill>
                  <a:srgbClr val="C00000"/>
                </a:solidFill>
              </a:rPr>
              <a:t>Закатный</a:t>
            </a:r>
          </a:p>
          <a:p>
            <a:pPr lvl="0" algn="just"/>
            <a:r>
              <a:rPr lang="ru-RU" sz="4800" dirty="0" smtClean="0"/>
              <a:t>Заливной</a:t>
            </a:r>
          </a:p>
          <a:p>
            <a:pPr algn="just">
              <a:buNone/>
            </a:pPr>
            <a:r>
              <a:rPr lang="ru-RU" sz="4800" b="1" dirty="0" smtClean="0"/>
              <a:t>3. Мне бы хотелось, чтобы значок крепился……</a:t>
            </a:r>
          </a:p>
          <a:p>
            <a:pPr lvl="0" algn="just"/>
            <a:r>
              <a:rPr lang="ru-RU" sz="4800" dirty="0" smtClean="0">
                <a:solidFill>
                  <a:srgbClr val="C00000"/>
                </a:solidFill>
              </a:rPr>
              <a:t>Магнитом</a:t>
            </a:r>
          </a:p>
          <a:p>
            <a:pPr lvl="0" algn="just"/>
            <a:r>
              <a:rPr lang="ru-RU" sz="4800" dirty="0" smtClean="0"/>
              <a:t>Булавкой</a:t>
            </a:r>
          </a:p>
          <a:p>
            <a:pPr lvl="0" algn="just"/>
            <a:r>
              <a:rPr lang="ru-RU" sz="4800" dirty="0" smtClean="0"/>
              <a:t>Висел на шнурке</a:t>
            </a:r>
          </a:p>
          <a:p>
            <a:pPr algn="just">
              <a:buNone/>
            </a:pPr>
            <a:r>
              <a:rPr lang="ru-RU" sz="4800" b="1" dirty="0" smtClean="0"/>
              <a:t>4. Мне бы хотелось, чтобы на  значке  было написано…..</a:t>
            </a:r>
          </a:p>
          <a:p>
            <a:pPr lvl="0" algn="just"/>
            <a:r>
              <a:rPr lang="ru-RU" sz="4800" dirty="0" smtClean="0">
                <a:solidFill>
                  <a:srgbClr val="C00000"/>
                </a:solidFill>
              </a:rPr>
              <a:t>Фамилия Имя</a:t>
            </a:r>
          </a:p>
          <a:p>
            <a:pPr lvl="0" algn="just"/>
            <a:r>
              <a:rPr lang="ru-RU" sz="4800" dirty="0" smtClean="0"/>
              <a:t>Класс буква номер </a:t>
            </a:r>
          </a:p>
          <a:p>
            <a:pPr lvl="0" algn="just"/>
            <a:r>
              <a:rPr lang="ru-RU" sz="4800" dirty="0" smtClean="0">
                <a:solidFill>
                  <a:srgbClr val="C00000"/>
                </a:solidFill>
              </a:rPr>
              <a:t>Номер школы</a:t>
            </a:r>
          </a:p>
          <a:p>
            <a:pPr lvl="0" algn="just"/>
            <a:r>
              <a:rPr lang="ru-RU" sz="4800" dirty="0" smtClean="0"/>
              <a:t>Девиз класса</a:t>
            </a:r>
          </a:p>
          <a:p>
            <a:pPr lvl="0" algn="just"/>
            <a:r>
              <a:rPr lang="ru-RU" sz="4800" dirty="0" smtClean="0"/>
              <a:t>Напиши </a:t>
            </a:r>
            <a:r>
              <a:rPr lang="ru-RU" sz="4800" dirty="0" err="1" smtClean="0"/>
              <a:t>свое;_______________________________</a:t>
            </a:r>
            <a:endParaRPr lang="ru-RU" sz="4800" dirty="0" smtClean="0"/>
          </a:p>
          <a:p>
            <a:pPr algn="just">
              <a:buNone/>
            </a:pPr>
            <a:r>
              <a:rPr lang="ru-RU" sz="4800" b="1" dirty="0" smtClean="0"/>
              <a:t>5. Мне бы хотелось, чтобы на  значке  было изображено…..</a:t>
            </a:r>
          </a:p>
          <a:p>
            <a:pPr lvl="0" algn="just"/>
            <a:r>
              <a:rPr lang="ru-RU" sz="4800" dirty="0" smtClean="0"/>
              <a:t>Общая фотография класса</a:t>
            </a:r>
          </a:p>
          <a:p>
            <a:pPr lvl="0" algn="just"/>
            <a:r>
              <a:rPr lang="ru-RU" sz="4800" dirty="0" smtClean="0">
                <a:solidFill>
                  <a:srgbClr val="C00000"/>
                </a:solidFill>
              </a:rPr>
              <a:t>Моя фотография</a:t>
            </a:r>
          </a:p>
          <a:p>
            <a:pPr lvl="0" algn="just"/>
            <a:r>
              <a:rPr lang="ru-RU" sz="4800" dirty="0" smtClean="0"/>
              <a:t>Эмблема класса</a:t>
            </a:r>
          </a:p>
          <a:p>
            <a:pPr lvl="0" algn="just"/>
            <a:r>
              <a:rPr lang="ru-RU" sz="4800" dirty="0" err="1" smtClean="0"/>
              <a:t>Мультяшное</a:t>
            </a:r>
            <a:r>
              <a:rPr lang="ru-RU" sz="4800" dirty="0" smtClean="0"/>
              <a:t> изображение</a:t>
            </a:r>
          </a:p>
          <a:p>
            <a:pPr lvl="0" algn="just"/>
            <a:r>
              <a:rPr lang="ru-RU" sz="4800" dirty="0" err="1" smtClean="0"/>
              <a:t>Школьныая</a:t>
            </a:r>
            <a:r>
              <a:rPr lang="ru-RU" sz="4800" dirty="0" smtClean="0"/>
              <a:t> атрибутика (глобус, доска, парта, книга)</a:t>
            </a:r>
          </a:p>
          <a:p>
            <a:pPr lvl="0" algn="just"/>
            <a:r>
              <a:rPr lang="ru-RU" sz="4800" dirty="0" smtClean="0"/>
              <a:t>Напиши </a:t>
            </a:r>
            <a:r>
              <a:rPr lang="ru-RU" sz="4800" dirty="0" err="1" smtClean="0"/>
              <a:t>свое;______________________________</a:t>
            </a:r>
            <a:endParaRPr lang="ru-RU" sz="4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dirty="0" smtClean="0"/>
              <a:t>Этапы реставрации</a:t>
            </a:r>
            <a:endParaRPr lang="ru-RU" dirty="0"/>
          </a:p>
        </p:txBody>
      </p:sp>
      <p:pic>
        <p:nvPicPr>
          <p:cNvPr id="4" name="Содержимое 3" descr="CAM04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1512168" cy="1686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AM04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564904"/>
            <a:ext cx="1800200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AM04323.jpg"/>
          <p:cNvPicPr>
            <a:picLocks noChangeAspect="1"/>
          </p:cNvPicPr>
          <p:nvPr/>
        </p:nvPicPr>
        <p:blipFill>
          <a:blip r:embed="rId4" cstate="print"/>
          <a:srcRect t="16667" r="12500"/>
          <a:stretch>
            <a:fillRect/>
          </a:stretch>
        </p:blipFill>
        <p:spPr>
          <a:xfrm>
            <a:off x="3347864" y="3861048"/>
            <a:ext cx="2016224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79712" y="184482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Протираю каждый значок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3068960"/>
            <a:ext cx="343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Сортирую значки по темам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64088" y="450912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Прикрепляю </a:t>
            </a:r>
            <a:endParaRPr lang="ru-RU" dirty="0"/>
          </a:p>
        </p:txBody>
      </p:sp>
      <p:pic>
        <p:nvPicPr>
          <p:cNvPr id="10" name="Рисунок 9" descr="максу 1 год 2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220072" y="5013176"/>
            <a:ext cx="2232248" cy="167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Autofit/>
          </a:bodyPr>
          <a:lstStyle/>
          <a:p>
            <a:r>
              <a:rPr lang="ru-RU" sz="4000" dirty="0" err="1" smtClean="0"/>
              <a:t>Варио</a:t>
            </a:r>
            <a:r>
              <a:rPr lang="ru-RU" sz="4000" dirty="0" smtClean="0"/>
              <a:t> значки до и после реставрации:</a:t>
            </a:r>
            <a:endParaRPr lang="ru-RU" sz="4000" dirty="0"/>
          </a:p>
        </p:txBody>
      </p:sp>
      <p:pic>
        <p:nvPicPr>
          <p:cNvPr id="7" name="Содержимое 3" descr="CAM043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6805" t="3025" r="16065" b="15310"/>
          <a:stretch>
            <a:fillRect/>
          </a:stretch>
        </p:blipFill>
        <p:spPr>
          <a:xfrm>
            <a:off x="539552" y="1484784"/>
            <a:ext cx="2448272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3" descr="CAM04308.jpg"/>
          <p:cNvPicPr>
            <a:picLocks noChangeAspect="1"/>
          </p:cNvPicPr>
          <p:nvPr/>
        </p:nvPicPr>
        <p:blipFill>
          <a:blip r:embed="rId3" cstate="print"/>
          <a:srcRect l="2237" t="14912" r="3817" b="4562"/>
          <a:stretch>
            <a:fillRect/>
          </a:stretch>
        </p:blipFill>
        <p:spPr>
          <a:xfrm>
            <a:off x="251520" y="3645024"/>
            <a:ext cx="3024336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87625" y="980728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до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1052736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после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307" r="3216"/>
          <a:stretch>
            <a:fillRect/>
          </a:stretch>
        </p:blipFill>
        <p:spPr bwMode="auto">
          <a:xfrm>
            <a:off x="3635896" y="1628800"/>
            <a:ext cx="5328592" cy="3942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Значки </a:t>
            </a:r>
            <a:r>
              <a:rPr lang="ru-RU" dirty="0" smtClean="0"/>
              <a:t>коллекции  </a:t>
            </a:r>
            <a:r>
              <a:rPr lang="ru-RU" dirty="0" smtClean="0"/>
              <a:t>«Ну погоди»</a:t>
            </a:r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1783" t="4755" r="10850" b="16793"/>
          <a:stretch>
            <a:fillRect/>
          </a:stretch>
        </p:blipFill>
        <p:spPr bwMode="auto">
          <a:xfrm>
            <a:off x="4499992" y="1844824"/>
            <a:ext cx="4451404" cy="2997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7" descr="максу 1 год 203.jpg"/>
          <p:cNvPicPr>
            <a:picLocks noChangeAspect="1"/>
          </p:cNvPicPr>
          <p:nvPr/>
        </p:nvPicPr>
        <p:blipFill>
          <a:blip r:embed="rId3" cstate="print"/>
          <a:srcRect l="3822" r="12377" b="4901"/>
          <a:stretch>
            <a:fillRect/>
          </a:stretch>
        </p:blipFill>
        <p:spPr>
          <a:xfrm>
            <a:off x="611560" y="1916832"/>
            <a:ext cx="3384376" cy="2880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Значки коллекции </a:t>
            </a:r>
            <a:r>
              <a:rPr lang="ru-RU" dirty="0" err="1" smtClean="0"/>
              <a:t>мультяшных</a:t>
            </a:r>
            <a:r>
              <a:rPr lang="ru-RU" dirty="0" smtClean="0"/>
              <a:t> героев</a:t>
            </a:r>
            <a:endParaRPr lang="ru-RU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 l="4225" r="4225"/>
          <a:stretch>
            <a:fillRect/>
          </a:stretch>
        </p:blipFill>
        <p:spPr bwMode="auto">
          <a:xfrm>
            <a:off x="4644008" y="2204864"/>
            <a:ext cx="4326829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Содержимое 10" descr="максу 1 год 2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605" t="16647" r="12377" b="12033"/>
          <a:stretch>
            <a:fillRect/>
          </a:stretch>
        </p:blipFill>
        <p:spPr>
          <a:xfrm>
            <a:off x="251520" y="2204864"/>
            <a:ext cx="4038600" cy="2633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24745"/>
            <a:ext cx="7859216" cy="273630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	В процессе работы над проектом изучена </a:t>
            </a:r>
            <a:r>
              <a:rPr lang="ru-RU" dirty="0" smtClean="0"/>
              <a:t>история значков</a:t>
            </a:r>
            <a:r>
              <a:rPr lang="ru-RU" dirty="0" smtClean="0"/>
              <a:t>, составлена и проанализирована анкета </a:t>
            </a:r>
            <a:r>
              <a:rPr lang="ru-RU" dirty="0" smtClean="0"/>
              <a:t>с </a:t>
            </a:r>
            <a:r>
              <a:rPr lang="ru-RU" dirty="0" smtClean="0"/>
              <a:t>учетом пожеланий </a:t>
            </a:r>
            <a:r>
              <a:rPr lang="ru-RU" dirty="0" smtClean="0"/>
              <a:t>ребят, </a:t>
            </a:r>
            <a:r>
              <a:rPr lang="ru-RU" dirty="0" smtClean="0"/>
              <a:t>разработан макет значка класса, а так же отредактированы, помыты и </a:t>
            </a:r>
            <a:r>
              <a:rPr lang="ru-RU" dirty="0" smtClean="0"/>
              <a:t>почищены </a:t>
            </a:r>
            <a:r>
              <a:rPr lang="ru-RU" dirty="0" smtClean="0"/>
              <a:t>значки домашней коллекции.</a:t>
            </a:r>
            <a:endParaRPr lang="ru-RU" dirty="0"/>
          </a:p>
        </p:txBody>
      </p:sp>
      <p:pic>
        <p:nvPicPr>
          <p:cNvPr id="47106" name="Picture 2" descr="http://glodealer.com/sites/default/files/sale/6-4/skidki-Petrozavodsk-1429350901.jpg"/>
          <p:cNvPicPr>
            <a:picLocks noChangeAspect="1" noChangeArrowheads="1"/>
          </p:cNvPicPr>
          <p:nvPr/>
        </p:nvPicPr>
        <p:blipFill>
          <a:blip r:embed="rId2" cstate="print"/>
          <a:srcRect l="49993" t="46931" r="24755" b="4183"/>
          <a:stretch>
            <a:fillRect/>
          </a:stretch>
        </p:blipFill>
        <p:spPr bwMode="auto">
          <a:xfrm rot="20982659">
            <a:off x="2270024" y="4295376"/>
            <a:ext cx="1800200" cy="1800200"/>
          </a:xfrm>
          <a:prstGeom prst="rect">
            <a:avLst/>
          </a:prstGeom>
          <a:noFill/>
        </p:spPr>
      </p:pic>
      <p:pic>
        <p:nvPicPr>
          <p:cNvPr id="47108" name="Picture 4" descr="http://glodealer.com/sites/default/files/sale/6-4/skidki-Petrozavodsk-1429350901.jpg"/>
          <p:cNvPicPr>
            <a:picLocks noChangeAspect="1" noChangeArrowheads="1"/>
          </p:cNvPicPr>
          <p:nvPr/>
        </p:nvPicPr>
        <p:blipFill>
          <a:blip r:embed="rId2" cstate="print"/>
          <a:srcRect l="75099" t="48461" b="-1768"/>
          <a:stretch>
            <a:fillRect/>
          </a:stretch>
        </p:blipFill>
        <p:spPr bwMode="auto">
          <a:xfrm rot="393447">
            <a:off x="5033404" y="4167622"/>
            <a:ext cx="1693096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276872"/>
            <a:ext cx="8568952" cy="1584176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Источники информации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ru-RU" sz="1800" dirty="0" err="1" smtClean="0"/>
              <a:t>Верлих</a:t>
            </a:r>
            <a:r>
              <a:rPr lang="ru-RU" sz="1800" dirty="0" smtClean="0"/>
              <a:t>, </a:t>
            </a:r>
            <a:r>
              <a:rPr lang="ru-RU" sz="1800" dirty="0" err="1" smtClean="0"/>
              <a:t>Андоленко</a:t>
            </a:r>
            <a:r>
              <a:rPr lang="ru-RU" sz="1800" dirty="0" smtClean="0"/>
              <a:t>: Нагрудные знаки императорской России</a:t>
            </a:r>
            <a:r>
              <a:rPr lang="ru-RU" sz="1800" dirty="0" smtClean="0">
                <a:hlinkClick r:id="rId2"/>
              </a:rPr>
              <a:t> Издательство "Любимая книга"</a:t>
            </a:r>
            <a:r>
              <a:rPr lang="ru-RU" sz="1800" dirty="0" smtClean="0"/>
              <a:t> 2004 г </a:t>
            </a:r>
            <a:br>
              <a:rPr lang="ru-RU" sz="1800" dirty="0" smtClean="0"/>
            </a:br>
            <a:r>
              <a:rPr lang="ru-RU" sz="1800" dirty="0" err="1" smtClean="0"/>
              <a:t>Подробнее:</a:t>
            </a:r>
            <a:r>
              <a:rPr lang="ru-RU" sz="1800" dirty="0" err="1" smtClean="0">
                <a:hlinkClick r:id="rId3"/>
              </a:rPr>
              <a:t>http</a:t>
            </a:r>
            <a:r>
              <a:rPr lang="ru-RU" sz="1800" dirty="0" smtClean="0">
                <a:hlinkClick r:id="rId3"/>
              </a:rPr>
              <a:t>://</a:t>
            </a:r>
            <a:r>
              <a:rPr lang="ru-RU" sz="1800" dirty="0" err="1" smtClean="0">
                <a:hlinkClick r:id="rId3"/>
              </a:rPr>
              <a:t>www.labirint.ru</a:t>
            </a:r>
            <a:r>
              <a:rPr lang="ru-RU" sz="1800" dirty="0" smtClean="0">
                <a:hlinkClick r:id="rId3"/>
              </a:rPr>
              <a:t>/</a:t>
            </a:r>
            <a:r>
              <a:rPr lang="ru-RU" sz="1800" dirty="0" err="1" smtClean="0">
                <a:hlinkClick r:id="rId3"/>
              </a:rPr>
              <a:t>books</a:t>
            </a:r>
            <a:r>
              <a:rPr lang="ru-RU" sz="1800" dirty="0" smtClean="0">
                <a:hlinkClick r:id="rId3"/>
              </a:rPr>
              <a:t>/153252/</a:t>
            </a:r>
            <a:endParaRPr lang="ru-RU" sz="1800" dirty="0" smtClean="0"/>
          </a:p>
          <a:p>
            <a:pPr fontAlgn="t"/>
            <a:r>
              <a:rPr lang="ru-RU" sz="1800" dirty="0" smtClean="0"/>
              <a:t>Всеволодов И.В.</a:t>
            </a:r>
            <a:r>
              <a:rPr lang="ru-RU" sz="1800" b="1" dirty="0" smtClean="0"/>
              <a:t> </a:t>
            </a:r>
            <a:r>
              <a:rPr lang="ru-RU" sz="1800" dirty="0" smtClean="0"/>
              <a:t>Беседы о фалеристике. Из истории наградных систем:1990г</a:t>
            </a:r>
          </a:p>
          <a:p>
            <a:r>
              <a:rPr lang="en-US" sz="1800" u="sng" dirty="0" smtClean="0"/>
              <a:t>https://forum.faleristika.info/viewtopic.php?t </a:t>
            </a:r>
            <a:r>
              <a:rPr lang="en-US" sz="1800" u="sng" dirty="0" smtClean="0">
                <a:hlinkClick r:id="rId4"/>
              </a:rPr>
              <a:t>Http://ay-company.ru/material-znachkov/</a:t>
            </a:r>
            <a:endParaRPr lang="ru-RU" sz="1800" u="sng" dirty="0" smtClean="0"/>
          </a:p>
          <a:p>
            <a:r>
              <a:rPr lang="en-US" sz="1800" u="sng" dirty="0" smtClean="0">
                <a:hlinkClick r:id="rId5"/>
              </a:rPr>
              <a:t>http://www.ay-company.ru/vidyi-znachkov</a:t>
            </a:r>
            <a:endParaRPr lang="ru-RU" sz="1800" u="sng" dirty="0" smtClean="0"/>
          </a:p>
          <a:p>
            <a:endParaRPr lang="ru-RU" sz="18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1"/>
            <a:ext cx="8363272" cy="367240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Коллекционирование орденов, медалей, значков, любых нагрудных знаков, в том числе почётных, юбилейных, ведомственных, об окончании учебных заведений и т. д. Люди, коллекционирующие значки называются </a:t>
            </a: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фалеристами.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	Мой дедушка увлекался и занимался коллекционированием значков в 1980 е годы. Его коллекция значков сохранилась до сих пор .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  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C:\Documents and Settings\Павел\Рабочий стол\ФОТО\МАКСИМ\2017-02-13, максу 1 год\максу 1 год 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807806" y="3705031"/>
            <a:ext cx="3168352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Autofit/>
          </a:bodyPr>
          <a:lstStyle/>
          <a:p>
            <a:pPr algn="ctr">
              <a:buFont typeface="Arial" charset="0"/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Цель моего исследования:</a:t>
            </a:r>
          </a:p>
          <a:p>
            <a:pPr>
              <a:buNone/>
            </a:pPr>
            <a:r>
              <a:rPr lang="ru-RU" sz="2400" dirty="0" smtClean="0"/>
              <a:t>     Разработать макет или дизайн значка класса, учитывая пожелания одноклассников.</a:t>
            </a:r>
          </a:p>
          <a:p>
            <a:pPr algn="ctr">
              <a:buNone/>
            </a:pPr>
            <a:r>
              <a:rPr lang="ru-RU" sz="2400" b="1" dirty="0" smtClean="0"/>
              <a:t>   </a:t>
            </a:r>
            <a:r>
              <a:rPr lang="ru-RU" sz="2400" b="1" dirty="0" smtClean="0">
                <a:solidFill>
                  <a:srgbClr val="00B050"/>
                </a:solidFill>
              </a:rPr>
              <a:t>Задачи: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/>
              <a:t>Привести в порядок значки домашней коллекции.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/>
              <a:t>Узнать историю возникновения значков.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/>
              <a:t>Познакомиться с разными видами значков.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/>
              <a:t>Разработать анкету.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pPr marL="0" indent="19050" algn="just">
              <a:buFont typeface="+mj-lt"/>
              <a:buAutoNum type="arabicPeriod"/>
            </a:pPr>
            <a:r>
              <a:rPr lang="ru-RU" sz="2400" dirty="0" smtClean="0"/>
              <a:t>    Выяснить предпочтения одноклассников о модели классного значка с                  помощью  опросного тестирования. </a:t>
            </a:r>
          </a:p>
          <a:p>
            <a:pPr marL="0" indent="19050" algn="just">
              <a:buFont typeface="+mj-lt"/>
              <a:buAutoNum type="arabicPeriod"/>
            </a:pPr>
            <a:r>
              <a:rPr lang="ru-RU" sz="2400" dirty="0" smtClean="0"/>
              <a:t>    Сделать выводы исследования.</a:t>
            </a:r>
          </a:p>
          <a:p>
            <a:pPr marL="0" indent="19050" algn="just">
              <a:buFont typeface="+mj-lt"/>
              <a:buAutoNum type="arabicPeriod"/>
            </a:pPr>
            <a:r>
              <a:rPr lang="ru-RU" sz="2400" dirty="0" smtClean="0"/>
              <a:t>    Разработать модель классного значка.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История значков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367240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	</a:t>
            </a:r>
            <a:r>
              <a:rPr lang="ru-RU" sz="2800" dirty="0" smtClean="0"/>
              <a:t>История значков началась еще в первобытные времена, когда люди решили с помощью каких-то отличительных знаков выделять членов своей общины, занимающих различный социальный статус. Например, вожди племени украшали себя яркими перьями, бусами и браслетами из камней, костей и дерева. Жрецы, шаманы, воины также использовали в своем «костюме» какие-то знаки и украшения, чтобы можно было определить их род деятельности или принадлежность к какому-либо племени либо роду.</a:t>
            </a:r>
            <a:endParaRPr lang="ru-RU" sz="2800" dirty="0"/>
          </a:p>
        </p:txBody>
      </p:sp>
      <p:pic>
        <p:nvPicPr>
          <p:cNvPr id="4" name="Рисунок 3" descr="1024px-Chaman_amazonie_5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869160"/>
            <a:ext cx="1152128" cy="1728192"/>
          </a:xfrm>
          <a:prstGeom prst="rect">
            <a:avLst/>
          </a:prstGeom>
        </p:spPr>
      </p:pic>
      <p:pic>
        <p:nvPicPr>
          <p:cNvPr id="5" name="Рисунок 4" descr="wk4BZxzm-x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4797152"/>
            <a:ext cx="2304256" cy="1837104"/>
          </a:xfrm>
          <a:prstGeom prst="rect">
            <a:avLst/>
          </a:prstGeom>
        </p:spPr>
      </p:pic>
      <p:pic>
        <p:nvPicPr>
          <p:cNvPr id="6" name="Рисунок 5" descr="129856414369680_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4149080"/>
            <a:ext cx="1896211" cy="1422158"/>
          </a:xfrm>
          <a:prstGeom prst="rect">
            <a:avLst/>
          </a:prstGeom>
        </p:spPr>
      </p:pic>
      <p:pic>
        <p:nvPicPr>
          <p:cNvPr id="7" name="Рисунок 6" descr="image_5612071408051686148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4077072"/>
            <a:ext cx="878978" cy="1317526"/>
          </a:xfrm>
          <a:prstGeom prst="rect">
            <a:avLst/>
          </a:prstGeom>
        </p:spPr>
      </p:pic>
      <p:pic>
        <p:nvPicPr>
          <p:cNvPr id="8" name="Рисунок 7" descr="symbolshaman_symbol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5373216"/>
            <a:ext cx="1944216" cy="1301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60648"/>
            <a:ext cx="7427168" cy="38164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		</a:t>
            </a:r>
          </a:p>
          <a:p>
            <a:pPr algn="just">
              <a:buNone/>
            </a:pPr>
            <a:r>
              <a:rPr lang="ru-RU" dirty="0" smtClean="0"/>
              <a:t>		</a:t>
            </a:r>
            <a:r>
              <a:rPr lang="ru-RU" sz="5600" dirty="0" smtClean="0"/>
              <a:t>Одно из самых распространенных во всем мире хобби — это коллекционирование каких-либо видов изделий, в том числе и значков.</a:t>
            </a:r>
          </a:p>
          <a:p>
            <a:pPr algn="just">
              <a:buNone/>
            </a:pPr>
            <a:r>
              <a:rPr lang="ru-RU" sz="5600" dirty="0" smtClean="0"/>
              <a:t>		У каждого вида коллекционирования есть свое название. Коллекционирование значков называется </a:t>
            </a:r>
            <a:r>
              <a:rPr lang="ru-RU" sz="5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«фалеристика»,</a:t>
            </a:r>
            <a:r>
              <a:rPr lang="ru-RU" sz="5600" dirty="0" smtClean="0">
                <a:solidFill>
                  <a:srgbClr val="FFC000"/>
                </a:solidFill>
              </a:rPr>
              <a:t> </a:t>
            </a:r>
            <a:r>
              <a:rPr lang="ru-RU" sz="5600" dirty="0" smtClean="0"/>
              <a:t>а человек, кто собирает значки, называется </a:t>
            </a:r>
            <a:r>
              <a:rPr lang="ru-RU" sz="5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«фалеристом»</a:t>
            </a:r>
            <a:r>
              <a:rPr lang="ru-RU" sz="5600" dirty="0" smtClean="0"/>
              <a:t>. Корни этого слова очень старые, и они уходят в самые далекие времена — к эпохе Древнего Рима.</a:t>
            </a:r>
          </a:p>
          <a:p>
            <a:pPr algn="just">
              <a:buNone/>
            </a:pPr>
            <a:r>
              <a:rPr lang="ru-RU" sz="5600" dirty="0" smtClean="0"/>
              <a:t>		Именно в то время и зародились традиции награждения участников и победителей военных походов и сражений. После победы всему войску устраивали различные публичные почести, чаще в виде парада, в процессе которого толпы римских граждан встречали своих победителей бурными овациями и приветствиями. После этого легионеров награждали венками и орденами. Вид первых орденов представлял собой круглые нагрудные медальоны из металла, на которых были изображения льва, головы медузы Горгоны или силуэт Марса.</a:t>
            </a:r>
          </a:p>
          <a:p>
            <a:pPr algn="just">
              <a:buNone/>
            </a:pPr>
            <a:r>
              <a:rPr lang="ru-RU" sz="5600" dirty="0" smtClean="0"/>
              <a:t>		Этот вид медальонов назывался «</a:t>
            </a:r>
            <a:r>
              <a:rPr lang="ru-RU" sz="5600" dirty="0" err="1" smtClean="0"/>
              <a:t>фалера</a:t>
            </a:r>
            <a:r>
              <a:rPr lang="ru-RU" sz="5600" dirty="0" smtClean="0"/>
              <a:t>», и именно от этого слова и произошло название коллекционирования нагрудных знаков — «фалеристика». Вообще данный термин, несмотря на древнеримские корни, появился менее века назад — в 1940-х годах. Это название дал своему хобби по коллекционированию значков некий собиратель значков </a:t>
            </a:r>
            <a:r>
              <a:rPr lang="ru-RU" sz="5600" dirty="0" err="1" smtClean="0"/>
              <a:t>Олдржих</a:t>
            </a:r>
            <a:r>
              <a:rPr lang="ru-RU" sz="5600" dirty="0" smtClean="0"/>
              <a:t> </a:t>
            </a:r>
            <a:r>
              <a:rPr lang="ru-RU" sz="5600" dirty="0" err="1" smtClean="0"/>
              <a:t>Пильц</a:t>
            </a:r>
            <a:r>
              <a:rPr lang="ru-RU" sz="5600" dirty="0" smtClean="0"/>
              <a:t> из Чехословакии. Название всем понравилось, люди, собирающие значки, его приняли, и данный термин разошелся по всему миру.</a:t>
            </a:r>
          </a:p>
          <a:p>
            <a:endParaRPr lang="ru-RU" sz="5600" dirty="0"/>
          </a:p>
        </p:txBody>
      </p:sp>
      <p:pic>
        <p:nvPicPr>
          <p:cNvPr id="26626" name="Picture 2" descr="https://im0-tub-ru.yandex.net/i?id=f5a71dbf7dc31f98c2e09bd854ce9266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05064"/>
            <a:ext cx="1045556" cy="2489418"/>
          </a:xfrm>
          <a:prstGeom prst="rect">
            <a:avLst/>
          </a:prstGeom>
          <a:noFill/>
        </p:spPr>
      </p:pic>
      <p:pic>
        <p:nvPicPr>
          <p:cNvPr id="26628" name="Picture 4" descr="http://www.roman-glory.com/images/img010508-03.jpg"/>
          <p:cNvPicPr>
            <a:picLocks noChangeAspect="1" noChangeArrowheads="1"/>
          </p:cNvPicPr>
          <p:nvPr/>
        </p:nvPicPr>
        <p:blipFill>
          <a:blip r:embed="rId3" cstate="print"/>
          <a:srcRect t="2778" r="2042" b="2778"/>
          <a:stretch>
            <a:fillRect/>
          </a:stretch>
        </p:blipFill>
        <p:spPr bwMode="auto">
          <a:xfrm>
            <a:off x="2411760" y="4077072"/>
            <a:ext cx="4261179" cy="2587145"/>
          </a:xfrm>
          <a:prstGeom prst="rect">
            <a:avLst/>
          </a:prstGeom>
          <a:noFill/>
        </p:spPr>
      </p:pic>
      <p:pic>
        <p:nvPicPr>
          <p:cNvPr id="6" name="Picture 6" descr="http://s020.radikal.ru/i716/1212/f9/3b0506b5b2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869160"/>
            <a:ext cx="2063271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3240359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    		В европейских странах символика стала развиваться не только на родовом, но и на государственном уровне. На одежду и доспехи рыцарей и членов рода нашивались кресты, родовые гербы и прочие символы. Можно было по одному внешнему виду определить, не только из какой страны человек, но и какого он роду-племени. Крестоносцы и паломники широко использовали в своем костюме изображение креста. Несколько позже были «изобретены» награды в виде орденов и медалей, это были первые нагрудные «значки», которые вначале вешались на широкую ленту через плечо или на шею, а много позже у них появились специальные застежки.</a:t>
            </a:r>
            <a:endParaRPr lang="ru-RU" dirty="0"/>
          </a:p>
        </p:txBody>
      </p:sp>
      <p:pic>
        <p:nvPicPr>
          <p:cNvPr id="4" name="Рисунок 3" descr="1424364237_0_6e8c7_e8edea1f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335699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tri-srednevekovyh-rytsarya-v-dospehah-na-serom-fone-0004376456-preview.jpg"/>
          <p:cNvPicPr>
            <a:picLocks noChangeAspect="1"/>
          </p:cNvPicPr>
          <p:nvPr/>
        </p:nvPicPr>
        <p:blipFill>
          <a:blip r:embed="rId3" cstate="print"/>
          <a:srcRect b="11027"/>
          <a:stretch>
            <a:fillRect/>
          </a:stretch>
        </p:blipFill>
        <p:spPr>
          <a:xfrm>
            <a:off x="2051720" y="3645024"/>
            <a:ext cx="2808312" cy="245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35474t100hc0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4437112"/>
            <a:ext cx="180159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110_01_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573016"/>
            <a:ext cx="2121024" cy="212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tri-srednevekovyh-rytsarya-v-dospehah-na-serom-fone-0004376456-preview.jpg"/>
          <p:cNvPicPr>
            <a:picLocks noChangeAspect="1"/>
          </p:cNvPicPr>
          <p:nvPr/>
        </p:nvPicPr>
        <p:blipFill>
          <a:blip r:embed="rId3" cstate="print"/>
          <a:srcRect b="11027"/>
          <a:stretch>
            <a:fillRect/>
          </a:stretch>
        </p:blipFill>
        <p:spPr>
          <a:xfrm>
            <a:off x="2204120" y="3797424"/>
            <a:ext cx="2808312" cy="245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http://sarkel.ru/forum/download/file.php?id=11876&amp;sid=716ef14c6b817a4d9fb7c9988c8670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284984"/>
            <a:ext cx="1263783" cy="1196752"/>
          </a:xfrm>
          <a:prstGeom prst="rect">
            <a:avLst/>
          </a:prstGeom>
          <a:noFill/>
        </p:spPr>
      </p:pic>
      <p:pic>
        <p:nvPicPr>
          <p:cNvPr id="29704" name="Picture 8" descr="http://3.bp.blogspot.com/-Fc7AWsRTZak/UTNxAZaiuXI/AAAAAAAAOtk/UrWkXwhtGik/s1600/%D0%9A%D0%B5%D0%BB%D1%8C%D1%82%D1%8B+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5445224"/>
            <a:ext cx="1188533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439248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/>
              <a:t>    		Медали и ордена нашли широкое распространение на территории Российской империи в 18-19 веках, но история создания значка в таком виде, в каком мы знаем его сейчас, то есть с застежкой на булавку, насчитывает не очень много времени, хотя изобретатель этого предмета неизвестен. Хотя булавка с подобной застежкой (ее называют «английской») была запатентована всего лишь в середине 19 века американцем </a:t>
            </a:r>
            <a:r>
              <a:rPr lang="ru-RU" sz="2000" dirty="0" err="1" smtClean="0"/>
              <a:t>Уолтером</a:t>
            </a:r>
            <a:r>
              <a:rPr lang="ru-RU" sz="2000" dirty="0" smtClean="0"/>
              <a:t> Хантом. Русским военным за успехи в службе и победу в сражениях присуждались самые различные награды, которые часто имели несколько степеней. Но это все еще были более серьезные предметы по сравнению со значками.</a:t>
            </a:r>
          </a:p>
          <a:p>
            <a:pPr algn="just">
              <a:buNone/>
            </a:pPr>
            <a:endParaRPr lang="ru-RU" sz="2000" dirty="0"/>
          </a:p>
        </p:txBody>
      </p:sp>
      <p:pic>
        <p:nvPicPr>
          <p:cNvPr id="28674" name="Picture 2" descr="http://s018.radikal.ru/i502/1204/fb/e863a3fcae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1800956" cy="1772816"/>
          </a:xfrm>
          <a:prstGeom prst="rect">
            <a:avLst/>
          </a:prstGeom>
          <a:noFill/>
        </p:spPr>
      </p:pic>
      <p:pic>
        <p:nvPicPr>
          <p:cNvPr id="28676" name="Picture 4" descr="http://www.bibliotekar.ru/rusOrden/2.files/image00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933056"/>
            <a:ext cx="3528392" cy="1275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6016" y="494116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Наградные золотые </a:t>
            </a:r>
            <a:r>
              <a:rPr lang="ru-RU" b="1" dirty="0" smtClean="0"/>
              <a:t>медали</a:t>
            </a:r>
            <a:r>
              <a:rPr lang="ru-RU" dirty="0" smtClean="0"/>
              <a:t> 16-17</a:t>
            </a:r>
            <a:r>
              <a:rPr lang="ru-RU" b="1" dirty="0" smtClean="0"/>
              <a:t>веков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0" name="Picture 2" descr="http://zkan.com.ua/wp-content/uploads/c/images_29/chto_eto_za_znaki-_gde_oni_krepilis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284984"/>
            <a:ext cx="3495637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История значков в СССР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 algn="just">
              <a:buNone/>
            </a:pPr>
            <a:r>
              <a:rPr lang="ru-RU" dirty="0" smtClean="0"/>
              <a:t>		По-настоящему началась история значков в СССР. После Великой Октябрьской революции очень бурными темпами началось развитие промышленности, в том числе производящей, как мы сейчас называем, сувенирную продукцию. Коммунизм быстрыми темпами шагал по стране, и необходимо было в больших количествах штамповать знаки принадлежности людей к КПСС. Для каждого школьника были нужны </a:t>
            </a:r>
            <a:r>
              <a:rPr lang="ru-RU" dirty="0" smtClean="0">
                <a:hlinkClick r:id="rId2"/>
              </a:rPr>
              <a:t>октябрятская звездочка</a:t>
            </a:r>
            <a:r>
              <a:rPr lang="ru-RU" dirty="0" smtClean="0"/>
              <a:t> и пионерский значок, а впоследствии, при успешной партийной карьере, молодые люди вступали в компартию и получали значок ВЛКСМ.</a:t>
            </a:r>
          </a:p>
          <a:p>
            <a:pPr algn="just">
              <a:buNone/>
            </a:pPr>
            <a:r>
              <a:rPr lang="ru-RU" dirty="0" smtClean="0"/>
              <a:t>		Очень «модными» в советское время были </a:t>
            </a:r>
            <a:r>
              <a:rPr lang="ru-RU" dirty="0" smtClean="0">
                <a:hlinkClick r:id="rId3"/>
              </a:rPr>
              <a:t>значки ГТО</a:t>
            </a:r>
            <a:r>
              <a:rPr lang="ru-RU" dirty="0" smtClean="0"/>
              <a:t>, так же, как и само спортивное развитие людей всех возрастов. Также популярны были выпуски памятных значков к различным датам, например, к юбилейной годовщине Великой Октябрьской революции или Победы в ВОВ. Каждый город имел свой герб, а соответственно в больших количествах выпускалась сувенирная продукция с его изображением. Большая часть производимых в Советском Союзе  штамповалась из металла, которые сверху покрывался эмалью. Значки из пластмассы были более сложны в изготовлении, и потому производились в меньшем количестве.</a:t>
            </a:r>
          </a:p>
          <a:p>
            <a:pPr algn="just">
              <a:buNone/>
            </a:pPr>
            <a:r>
              <a:rPr lang="ru-RU" dirty="0" smtClean="0"/>
              <a:t>		Пластиковые значки стали особенно популярными в конце 80-х — начале 90-х годов прошлого века, когда производители поняли, насколько дешевым может быть их производство, и какое разнообразие изображений и надписей можно при этом создать на значках.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15642</TotalTime>
  <Words>384</Words>
  <Application>Microsoft Office PowerPoint</Application>
  <PresentationFormat>Экран (4:3)</PresentationFormat>
  <Paragraphs>109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История нагрудных значков</vt:lpstr>
      <vt:lpstr>  ЗНАЧЕНИЕ ТЕРМИНА «НАГРУДНЫЙ ЗНАК» </vt:lpstr>
      <vt:lpstr>Презентация PowerPoint</vt:lpstr>
      <vt:lpstr>Презентация PowerPoint</vt:lpstr>
      <vt:lpstr>История значков</vt:lpstr>
      <vt:lpstr>Презентация PowerPoint</vt:lpstr>
      <vt:lpstr>Презентация PowerPoint</vt:lpstr>
      <vt:lpstr>Презентация PowerPoint</vt:lpstr>
      <vt:lpstr>История значков в СССР</vt:lpstr>
      <vt:lpstr>Значки по назначению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Значки по материалам и способам изготовления </vt:lpstr>
      <vt:lpstr>Презентация PowerPoint</vt:lpstr>
      <vt:lpstr> Варио значки Вариоизображения - несколько изображений, последовательно сменяющих друг дру га в зависимости от угла наблюдения. Мне бы хотелось пободробнее познакомить с данным видом значков и показать значки из домашней коллекции. </vt:lpstr>
      <vt:lpstr>анкета</vt:lpstr>
      <vt:lpstr>Этапы реставрации</vt:lpstr>
      <vt:lpstr>Варио значки до и после реставрации:</vt:lpstr>
      <vt:lpstr>Значки коллекции  «Ну погоди»</vt:lpstr>
      <vt:lpstr>Значки коллекции мультяшных героев</vt:lpstr>
      <vt:lpstr>Заключение</vt:lpstr>
      <vt:lpstr>Презентация PowerPoint</vt:lpstr>
      <vt:lpstr>Источники информации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рубля</dc:title>
  <dc:creator>Алексей</dc:creator>
  <cp:lastModifiedBy>202</cp:lastModifiedBy>
  <cp:revision>271</cp:revision>
  <dcterms:created xsi:type="dcterms:W3CDTF">2014-12-21T07:48:42Z</dcterms:created>
  <dcterms:modified xsi:type="dcterms:W3CDTF">2017-03-23T08:09:07Z</dcterms:modified>
</cp:coreProperties>
</file>