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46" d="100"/>
          <a:sy n="46" d="100"/>
        </p:scale>
        <p:origin x="-29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0E579-C020-4487-BDD0-831C45412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FAF4C1-476D-4310-AAD0-43A9DC22F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2A0235-75F5-4FB3-91BE-06E96960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E1B3B1-A33A-4F1A-8EB1-355C1732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D68CF5-4455-4AB3-8154-73B4C1BE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9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2E7F9A-B834-46AF-84FD-7E6999B8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080258-5ADC-4FF7-A516-F0FA1C873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99A954-13AE-41B9-B1C1-C9A6A3880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51169D-70FE-4357-B985-385262FA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C72735-1CE9-428D-A1BE-98818D44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0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1E1F5BB-9D69-45CD-9019-F5747CC29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5BFCEB-990B-4C24-9822-A4BFF9FDC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16820-C62C-48D3-889C-9A5789C7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8E09F2-673B-4BC7-994A-9512B5BC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DD6CE7-2943-4CD2-8FC1-35AF9134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9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00217-9CEA-49C9-A475-321CC823A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5461E2-FB3D-4C31-BF7A-1DBAB76C0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DB5140-5DDF-4245-BC5C-368DDA70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F1CE07-46AB-4703-9293-31ED707E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B5F4DB-34AD-4FA7-8DF6-3056605D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1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D00F4-6BA0-42BD-9C4F-EF4FA8D4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28F8B7-696C-4DCE-85E6-39779E220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19C5F4-DF65-448D-B612-CAC11431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24E59F-AD17-4CFE-A8AB-6C284FB0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90B9FD-453C-448C-B71E-F02444103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6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578B5-5EA2-44F8-8A58-E961AC0A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CE6F7-0A7E-475D-9A23-3EEB150D1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242471-E2C4-4CFF-9765-7ABC7B0F2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45841F-CE55-4949-8744-EC4555FF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0DEC14-A0EB-42D9-B2D9-F7A66C11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63371A-D591-4403-BBF8-04AA93FE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9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C8204-DE70-4ABD-B29E-62406B539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7B96AB-21BC-423C-9293-9B09D3F8E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E7948D-A1D7-4735-B3B9-164048E3D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587166-1022-45D1-9E50-069E8D5C2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1EA5C8-CDB6-4A82-9104-24BCD052D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93D29C-495C-4931-BB72-DC3E43D2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3D9E47-96F6-433A-9B73-36DD0024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A23A33-CA91-4D06-B717-28837D56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7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B65CD0-19B5-408B-8F47-89FD37C6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218CF6-1D1B-426D-902C-DB333FD4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A3CCCF-F89D-4B6A-83B3-3D2B013C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2D99B1-DCD5-48F1-B25D-19041E02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74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0A81C67-9179-41CC-AEBB-DEFB8E09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08C730-0BF6-438F-82F6-05420485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ECF80F-213D-4924-89F5-E731164B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02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3A078-A9BA-4478-9C47-968174C1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A1E3E3-410C-4786-918B-491723A25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C7D9BA-2599-465D-B310-779B23593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8E6A69-5742-4F88-8153-9169191A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2D1BB-CDF9-4271-AB69-5B60084F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BF85C6-349A-498C-9EB9-550B0003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9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1B876-4AA6-4FA9-8AE9-C4062A73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74BCC1-1E08-4F31-A7D3-84F691CF3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E6ACFD-28BB-4670-B2E6-9C215DB66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015B36-B378-41C9-96EE-175E92DF0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1D16BA-006E-459F-B635-A261737F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CBF6F2-212B-44FC-80DE-A1284318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1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B6B81-193D-4492-BA0D-7BBE2A41A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390FBD-2605-47C8-BDF5-0812BCDFF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85B9D5-1342-463D-839A-CC7BB6D97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1737-C229-4ADD-9B09-6DEB5CFE4342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F5C1AE-6296-481E-9C83-1A5C0F4B8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BD416C-6B0E-4CC4-B75D-CB583743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4854-4295-4EA8-A97F-B3C7C312A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1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2E9A3-4686-4F88-A96F-9AEE6647E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018" y="1172239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Перпендикулярность прямой и плоскости. Перпендикуляр и наклонные. Угол между прямой и плоскостью. Теорема о трёх перпендикулярах.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2752CA-DFED-4D05-BADC-FDEE88A7E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5458" y="5394979"/>
            <a:ext cx="9144000" cy="1655762"/>
          </a:xfrm>
        </p:spPr>
        <p:txBody>
          <a:bodyPr/>
          <a:lstStyle/>
          <a:p>
            <a:r>
              <a:rPr lang="ru-RU" dirty="0"/>
              <a:t>Подготовили студенты группы 22ИТ17</a:t>
            </a:r>
          </a:p>
          <a:p>
            <a:r>
              <a:rPr lang="ru-RU" dirty="0" err="1"/>
              <a:t>Парвадов</a:t>
            </a:r>
            <a:r>
              <a:rPr lang="ru-RU" dirty="0"/>
              <a:t> Павел и </a:t>
            </a:r>
            <a:r>
              <a:rPr lang="ru-RU" dirty="0" err="1"/>
              <a:t>Файзутдинова</a:t>
            </a:r>
            <a:r>
              <a:rPr lang="ru-RU" dirty="0"/>
              <a:t> Екатерина</a:t>
            </a:r>
          </a:p>
        </p:txBody>
      </p:sp>
    </p:spTree>
    <p:extLst>
      <p:ext uri="{BB962C8B-B14F-4D97-AF65-F5344CB8AC3E}">
        <p14:creationId xmlns:p14="http://schemas.microsoft.com/office/powerpoint/2010/main" val="394011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4DCCB9-0580-4476-98FB-827558DBF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671" y="125506"/>
            <a:ext cx="9721965" cy="609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7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FC8FFB-7AF0-465B-808E-5222046B0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40" y="357978"/>
            <a:ext cx="11912160" cy="502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00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9DC316AD-B20A-48B7-B6A7-481CAB020605}"/>
              </a:ext>
            </a:extLst>
          </p:cNvPr>
          <p:cNvCxnSpPr/>
          <p:nvPr/>
        </p:nvCxnSpPr>
        <p:spPr>
          <a:xfrm>
            <a:off x="2832474" y="4616823"/>
            <a:ext cx="58180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07FCD58-BE43-4585-B488-EE859106963F}"/>
              </a:ext>
            </a:extLst>
          </p:cNvPr>
          <p:cNvCxnSpPr/>
          <p:nvPr/>
        </p:nvCxnSpPr>
        <p:spPr>
          <a:xfrm flipV="1">
            <a:off x="8633011" y="2761129"/>
            <a:ext cx="627530" cy="185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1E559DA-7F1D-498C-9CC0-BD31964A5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17" y="2751285"/>
            <a:ext cx="634039" cy="1865538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9CC63EB-2E94-442E-90ED-446FC0EFDEC8}"/>
              </a:ext>
            </a:extLst>
          </p:cNvPr>
          <p:cNvCxnSpPr/>
          <p:nvPr/>
        </p:nvCxnSpPr>
        <p:spPr>
          <a:xfrm>
            <a:off x="3448956" y="2761129"/>
            <a:ext cx="58115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2365DB5-2821-439F-978E-7FA4A56B3628}"/>
              </a:ext>
            </a:extLst>
          </p:cNvPr>
          <p:cNvCxnSpPr>
            <a:cxnSpLocks/>
          </p:cNvCxnSpPr>
          <p:nvPr/>
        </p:nvCxnSpPr>
        <p:spPr>
          <a:xfrm flipV="1">
            <a:off x="5889812" y="1407459"/>
            <a:ext cx="0" cy="21246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8EC918B-D142-4D97-B657-07425ABC471A}"/>
              </a:ext>
            </a:extLst>
          </p:cNvPr>
          <p:cNvCxnSpPr/>
          <p:nvPr/>
        </p:nvCxnSpPr>
        <p:spPr>
          <a:xfrm flipH="1">
            <a:off x="4527176" y="1425388"/>
            <a:ext cx="1371600" cy="2761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7478863-F7F9-4164-A344-9C3F8E81528F}"/>
              </a:ext>
            </a:extLst>
          </p:cNvPr>
          <p:cNvCxnSpPr>
            <a:cxnSpLocks/>
          </p:cNvCxnSpPr>
          <p:nvPr/>
        </p:nvCxnSpPr>
        <p:spPr>
          <a:xfrm>
            <a:off x="5889812" y="1407459"/>
            <a:ext cx="1371600" cy="2537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BEB51C1-04D9-4F6E-8CB0-04A751A7DA8B}"/>
              </a:ext>
            </a:extLst>
          </p:cNvPr>
          <p:cNvCxnSpPr/>
          <p:nvPr/>
        </p:nvCxnSpPr>
        <p:spPr>
          <a:xfrm flipH="1">
            <a:off x="4518213" y="3532094"/>
            <a:ext cx="1380563" cy="6544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A7AEA4E7-9E46-49B9-BFF6-2292EE167413}"/>
              </a:ext>
            </a:extLst>
          </p:cNvPr>
          <p:cNvCxnSpPr>
            <a:cxnSpLocks/>
          </p:cNvCxnSpPr>
          <p:nvPr/>
        </p:nvCxnSpPr>
        <p:spPr>
          <a:xfrm>
            <a:off x="5889811" y="3550023"/>
            <a:ext cx="1371600" cy="394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106200E-412D-4768-9B0C-1BD95A5DDFEF}"/>
              </a:ext>
            </a:extLst>
          </p:cNvPr>
          <p:cNvSpPr txBox="1"/>
          <p:nvPr/>
        </p:nvSpPr>
        <p:spPr>
          <a:xfrm>
            <a:off x="5777752" y="1073986"/>
            <a:ext cx="20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ru-RU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08710A-85D5-49B8-94B8-9F5C4C467393}"/>
              </a:ext>
            </a:extLst>
          </p:cNvPr>
          <p:cNvSpPr txBox="1"/>
          <p:nvPr/>
        </p:nvSpPr>
        <p:spPr>
          <a:xfrm>
            <a:off x="5741521" y="349893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endParaRPr lang="ru-RU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9DFF1B-A403-4FCB-B74A-0B36A787B356}"/>
              </a:ext>
            </a:extLst>
          </p:cNvPr>
          <p:cNvSpPr txBox="1"/>
          <p:nvPr/>
        </p:nvSpPr>
        <p:spPr>
          <a:xfrm>
            <a:off x="4299782" y="4114800"/>
            <a:ext cx="20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ru-RU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793770-5715-4FEE-ADB5-2589B941E6D5}"/>
              </a:ext>
            </a:extLst>
          </p:cNvPr>
          <p:cNvSpPr txBox="1"/>
          <p:nvPr/>
        </p:nvSpPr>
        <p:spPr>
          <a:xfrm>
            <a:off x="7171765" y="390861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  <a:endParaRPr lang="ru-RU" b="1" dirty="0"/>
          </a:p>
        </p:txBody>
      </p:sp>
      <p:sp>
        <p:nvSpPr>
          <p:cNvPr id="28" name="Дуга 27">
            <a:extLst>
              <a:ext uri="{FF2B5EF4-FFF2-40B4-BE49-F238E27FC236}">
                <a16:creationId xmlns:a16="http://schemas.microsoft.com/office/drawing/2014/main" id="{C899D6D3-6427-4689-914C-FEADEC3FD87C}"/>
              </a:ext>
            </a:extLst>
          </p:cNvPr>
          <p:cNvSpPr/>
          <p:nvPr/>
        </p:nvSpPr>
        <p:spPr>
          <a:xfrm flipH="1">
            <a:off x="6650361" y="3379698"/>
            <a:ext cx="653270" cy="80682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14C368-927B-4AAC-83D8-C225A1046D5D}"/>
              </a:ext>
            </a:extLst>
          </p:cNvPr>
          <p:cNvSpPr txBox="1"/>
          <p:nvPr/>
        </p:nvSpPr>
        <p:spPr>
          <a:xfrm>
            <a:off x="6402329" y="3273931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  <a:r>
              <a:rPr lang="ru-RU" dirty="0"/>
              <a:t>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2FFA06-9809-414C-AEEF-7115F613FB91}"/>
              </a:ext>
            </a:extLst>
          </p:cNvPr>
          <p:cNvSpPr txBox="1"/>
          <p:nvPr/>
        </p:nvSpPr>
        <p:spPr>
          <a:xfrm>
            <a:off x="9686363" y="941294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</a:t>
            </a:r>
            <a:r>
              <a:rPr lang="ru-RU" dirty="0"/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9309D4-DD30-4EBE-9241-8F6C84EBCD15}"/>
              </a:ext>
            </a:extLst>
          </p:cNvPr>
          <p:cNvSpPr txBox="1"/>
          <p:nvPr/>
        </p:nvSpPr>
        <p:spPr>
          <a:xfrm rot="10800000">
            <a:off x="10197351" y="941294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35B410-F694-4F1A-9DEC-6A0EDD6664D7}"/>
                  </a:ext>
                </a:extLst>
              </p:cNvPr>
              <p:cNvSpPr txBox="1"/>
              <p:nvPr/>
            </p:nvSpPr>
            <p:spPr>
              <a:xfrm>
                <a:off x="10285584" y="898249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35B410-F694-4F1A-9DEC-6A0EDD666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5584" y="898249"/>
                <a:ext cx="3824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4127A31-9FEA-4951-A53D-A0C960C6E870}"/>
                  </a:ext>
                </a:extLst>
              </p:cNvPr>
              <p:cNvSpPr txBox="1"/>
              <p:nvPr/>
            </p:nvSpPr>
            <p:spPr>
              <a:xfrm>
                <a:off x="8220635" y="4299466"/>
                <a:ext cx="4329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4127A31-9FEA-4951-A53D-A0C960C6E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635" y="4299466"/>
                <a:ext cx="43295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416CC1AE-F5E9-4B7F-9460-56E336137F8B}"/>
              </a:ext>
            </a:extLst>
          </p:cNvPr>
          <p:cNvSpPr txBox="1"/>
          <p:nvPr/>
        </p:nvSpPr>
        <p:spPr>
          <a:xfrm>
            <a:off x="9686363" y="1310626"/>
            <a:ext cx="89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АС =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8B77170-EA3B-4AB9-879E-93FEF4DC3E7B}"/>
                  </a:ext>
                </a:extLst>
              </p:cNvPr>
              <p:cNvSpPr txBox="1"/>
              <p:nvPr/>
            </p:nvSpPr>
            <p:spPr>
              <a:xfrm>
                <a:off x="9686363" y="1679958"/>
                <a:ext cx="1071127" cy="389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BD = 8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8B77170-EA3B-4AB9-879E-93FEF4DC3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363" y="1679958"/>
                <a:ext cx="1071127" cy="389979"/>
              </a:xfrm>
              <a:prstGeom prst="rect">
                <a:avLst/>
              </a:prstGeom>
              <a:blipFill>
                <a:blip r:embed="rId5"/>
                <a:stretch>
                  <a:fillRect l="-5114" t="-3125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BADBE1D9-1C34-4E78-8C37-0A74352F3306}"/>
              </a:ext>
            </a:extLst>
          </p:cNvPr>
          <p:cNvSpPr txBox="1"/>
          <p:nvPr/>
        </p:nvSpPr>
        <p:spPr>
          <a:xfrm>
            <a:off x="9686363" y="2049289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ADB = 30</a:t>
            </a:r>
            <a:r>
              <a:rPr lang="ru-RU" dirty="0"/>
              <a:t>°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01417CB-DAC9-48EB-A327-8036B5E63D26}"/>
              </a:ext>
            </a:extLst>
          </p:cNvPr>
          <p:cNvSpPr txBox="1"/>
          <p:nvPr/>
        </p:nvSpPr>
        <p:spPr>
          <a:xfrm>
            <a:off x="9686363" y="24392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BC - 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33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349DC65-B452-44AC-9D29-298A9B672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23" y="155522"/>
            <a:ext cx="11370153" cy="670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4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AFDB2DA-0B49-4C1F-A31C-3A5313CAB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54" y="412286"/>
            <a:ext cx="10726091" cy="603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78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58CFF96-6849-4F8C-9016-E1C49FF071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8"/>
          <a:stretch/>
        </p:blipFill>
        <p:spPr>
          <a:xfrm>
            <a:off x="887536" y="0"/>
            <a:ext cx="10112128" cy="647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7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B72878-D935-4335-948B-6762F0446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670" y="546847"/>
            <a:ext cx="8319247" cy="56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9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F98D27F-F007-40C5-93FB-76A4EFE59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518" y="421478"/>
            <a:ext cx="7996069" cy="632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296" y="536448"/>
            <a:ext cx="11253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Перпендикуляром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опущенным из данной точки на данную плоскость, называется отрезок, соединяющий данную точку с точкой плоскости и лежащий на прямой, перпендикулярной плоскости.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Конец этого отрезка, лежащий в плоскости, называется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основанием перпендикуляра.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Расстоянием от точки до плоскости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называется длина перпендикуляра, опущенного из этой точки на плоскость.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slide_12.jpg"/>
          <p:cNvPicPr>
            <a:picLocks noChangeAspect="1"/>
          </p:cNvPicPr>
          <p:nvPr/>
        </p:nvPicPr>
        <p:blipFill>
          <a:blip r:embed="rId2"/>
          <a:srcRect t="22640" r="240" b="13360"/>
          <a:stretch>
            <a:fillRect/>
          </a:stretch>
        </p:blipFill>
        <p:spPr>
          <a:xfrm>
            <a:off x="5181600" y="2880264"/>
            <a:ext cx="6729984" cy="31791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8912" y="2523744"/>
            <a:ext cx="49255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Наклонной,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проведенной из данной точки к данной плоскости, называется любой отрезок, не являющийся перпендикуляром к плоскости, с одним концом в данной точке, а с другим – на плоскости.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Конец отрезка, лежащий в плоскости, называется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основанием наклонной.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Отрезок, соединяющий основание перпендикуляра и наклонной, проведенных из одной и той же точки, называется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проекцией наклонной.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4748784" y="4943856"/>
            <a:ext cx="48768" cy="4876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852928" y="5010912"/>
            <a:ext cx="24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4944" y="609600"/>
            <a:ext cx="108874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Углом между прямой и плоскостью, пересекающей эту прямую и не перпендикулярную к ней, называется угол между прямой и ее проекцией на плоскость.</a:t>
            </a:r>
          </a:p>
          <a:p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1975104" y="1901952"/>
            <a:ext cx="7351776" cy="4047744"/>
            <a:chOff x="1828800" y="3304032"/>
            <a:chExt cx="4803648" cy="2511552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1828800" y="3304032"/>
              <a:ext cx="4803648" cy="2511552"/>
              <a:chOff x="1828800" y="3291840"/>
              <a:chExt cx="4803648" cy="2511552"/>
            </a:xfrm>
          </p:grpSpPr>
          <p:grpSp>
            <p:nvGrpSpPr>
              <p:cNvPr id="38" name="Группа 37"/>
              <p:cNvGrpSpPr/>
              <p:nvPr/>
            </p:nvGrpSpPr>
            <p:grpSpPr>
              <a:xfrm>
                <a:off x="1828800" y="3291840"/>
                <a:ext cx="4803648" cy="2511552"/>
                <a:chOff x="1816608" y="3291840"/>
                <a:chExt cx="4803648" cy="2511552"/>
              </a:xfrm>
            </p:grpSpPr>
            <p:sp>
              <p:nvSpPr>
                <p:cNvPr id="2" name="Параллелограмм 1"/>
                <p:cNvSpPr/>
                <p:nvPr/>
              </p:nvSpPr>
              <p:spPr>
                <a:xfrm>
                  <a:off x="1816608" y="4425696"/>
                  <a:ext cx="4803648" cy="1377696"/>
                </a:xfrm>
                <a:prstGeom prst="parallelogram">
                  <a:avLst>
                    <a:gd name="adj" fmla="val 103669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 rot="5400000">
                  <a:off x="2724912" y="3468624"/>
                  <a:ext cx="2414016" cy="2060448"/>
                </a:xfrm>
                <a:prstGeom prst="line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flipV="1">
                  <a:off x="2779776" y="4901184"/>
                  <a:ext cx="2365248" cy="609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>
                  <a:stCxn id="13" idx="3"/>
                  <a:endCxn id="14" idx="2"/>
                </p:cNvCxnSpPr>
                <p:nvPr/>
              </p:nvCxnSpPr>
              <p:spPr>
                <a:xfrm rot="5400000">
                  <a:off x="4035552" y="4253962"/>
                  <a:ext cx="1427510" cy="104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Прямоугольник 20"/>
                <p:cNvSpPr/>
                <p:nvPr/>
              </p:nvSpPr>
              <p:spPr>
                <a:xfrm>
                  <a:off x="4706112" y="3803904"/>
                  <a:ext cx="134112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4754880" y="4059936"/>
                  <a:ext cx="109728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4693920" y="4291584"/>
                  <a:ext cx="134112" cy="731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4693920" y="4559808"/>
                  <a:ext cx="134112" cy="731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4718304" y="4803648"/>
                  <a:ext cx="975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араллелограмм 28"/>
                <p:cNvSpPr/>
                <p:nvPr/>
              </p:nvSpPr>
              <p:spPr>
                <a:xfrm>
                  <a:off x="2962656" y="5510784"/>
                  <a:ext cx="280416" cy="45719"/>
                </a:xfrm>
                <a:prstGeom prst="parallelogram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>
                  <a:off x="3267456" y="5108448"/>
                  <a:ext cx="292608" cy="365760"/>
                </a:xfrm>
                <a:prstGeom prst="arc">
                  <a:avLst>
                    <a:gd name="adj1" fmla="val 16211692"/>
                    <a:gd name="adj2" fmla="val 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243328" y="5406932"/>
                  <a:ext cx="292608" cy="2864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err="1"/>
                    <a:t>α</a:t>
                  </a:r>
                  <a:endParaRPr lang="ru-RU" sz="2400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4791456" y="3377184"/>
                  <a:ext cx="3535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/>
                    <a:t>А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730496" y="4986528"/>
                  <a:ext cx="32918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/>
                    <a:t>В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913632" y="3767328"/>
                  <a:ext cx="304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a</a:t>
                  </a:r>
                  <a:endParaRPr lang="ru-RU" sz="2400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145280" y="4669536"/>
                  <a:ext cx="2438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b</a:t>
                  </a:r>
                  <a:endParaRPr lang="ru-RU" sz="2400" dirty="0"/>
                </a:p>
              </p:txBody>
            </p:sp>
          </p:grpSp>
          <p:sp>
            <p:nvSpPr>
              <p:cNvPr id="43" name="Овал 42"/>
              <p:cNvSpPr/>
              <p:nvPr/>
            </p:nvSpPr>
            <p:spPr>
              <a:xfrm>
                <a:off x="4724400" y="4956048"/>
                <a:ext cx="48768" cy="4876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889504" y="4974336"/>
                <a:ext cx="268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  <a:endParaRPr lang="ru-RU" sz="2400" dirty="0"/>
              </a:p>
            </p:txBody>
          </p:sp>
        </p:grpSp>
        <p:sp>
          <p:nvSpPr>
            <p:cNvPr id="13" name="Овал 12"/>
            <p:cNvSpPr/>
            <p:nvPr/>
          </p:nvSpPr>
          <p:spPr>
            <a:xfrm>
              <a:off x="4742688" y="3499104"/>
              <a:ext cx="48768" cy="48768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376" y="292608"/>
            <a:ext cx="11362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точки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 принадлежащей плоскости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проведены к этой плоскости перпендикуляр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 две равные наклонные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Известно, что 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= 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= 60°,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= 1,5 см. Найдите расстояние между основаниями наклонных, угол между прямой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 плоскостью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14207" t="46881" r="66557" b="39983"/>
          <a:stretch>
            <a:fillRect/>
          </a:stretch>
        </p:blipFill>
        <p:spPr bwMode="auto">
          <a:xfrm>
            <a:off x="1182624" y="2063496"/>
            <a:ext cx="6449567" cy="370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46848" y="2060448"/>
            <a:ext cx="26822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АВ = 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= 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= 60°,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= 1,5 см.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∠(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288</Words>
  <Application>Microsoft Office PowerPoint</Application>
  <PresentationFormat>Широкоэкранный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Перпендикулярность прямой и плоскости. Перпендикуляр и наклонные. Угол между прямой и плоскостью. Теорема о трёх перпендикулярах.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Перпендикулярность прямой и плоскости. Перпендикуляр и наклонные. Угол между прямой и плоскостью. Теорема о трёх перпендикулярах.</dc:title>
  <dc:creator>Pavel</dc:creator>
  <cp:lastModifiedBy>Pavel</cp:lastModifiedBy>
  <cp:revision>11</cp:revision>
  <dcterms:created xsi:type="dcterms:W3CDTF">2023-04-27T15:37:21Z</dcterms:created>
  <dcterms:modified xsi:type="dcterms:W3CDTF">2023-06-14T12:46:09Z</dcterms:modified>
</cp:coreProperties>
</file>