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A16831-4F71-4295-8BB1-E35F9618CBAF}" v="687" dt="2023-05-25T17:20:49.161"/>
    <p1510:client id="{60A8DA5A-5F0E-4DFA-9D18-3FA8778DA9E7}" v="5377" dt="2023-05-24T18:12:04.665"/>
    <p1510:client id="{619E6FB2-9FEF-43DD-8A1E-B20E374F7963}" v="45" dt="2023-05-25T15:57:12.0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41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7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7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8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44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3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4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8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5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1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2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: усеченные противолежащие углы 6">
            <a:extLst>
              <a:ext uri="{FF2B5EF4-FFF2-40B4-BE49-F238E27FC236}">
                <a16:creationId xmlns:a16="http://schemas.microsoft.com/office/drawing/2014/main" id="{B56F054E-3785-2632-AE4A-A203504273C3}"/>
              </a:ext>
            </a:extLst>
          </p:cNvPr>
          <p:cNvSpPr/>
          <p:nvPr/>
        </p:nvSpPr>
        <p:spPr>
          <a:xfrm flipH="1">
            <a:off x="3067048" y="1218933"/>
            <a:ext cx="6520545" cy="3385456"/>
          </a:xfrm>
          <a:prstGeom prst="snip2Diag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latin typeface="Times New Roman"/>
                <a:cs typeface="Calibri Light"/>
              </a:rPr>
              <a:t>Правила этикета при работе с компьютерной сетью 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57658" y="4703905"/>
            <a:ext cx="4950350" cy="18013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800" dirty="0">
                <a:latin typeface="Times New Roman"/>
                <a:cs typeface="Calibri"/>
              </a:rPr>
              <a:t>Выполнил: </a:t>
            </a:r>
            <a:r>
              <a:rPr lang="ru-RU" sz="1800" dirty="0" smtClean="0">
                <a:latin typeface="Times New Roman"/>
                <a:cs typeface="Calibri"/>
              </a:rPr>
              <a:t>Студентка  </a:t>
            </a:r>
            <a:r>
              <a:rPr lang="ru-RU" sz="1800" dirty="0">
                <a:latin typeface="Times New Roman"/>
                <a:cs typeface="Calibri"/>
              </a:rPr>
              <a:t>группы </a:t>
            </a:r>
            <a:r>
              <a:rPr lang="ru-RU" sz="1800" dirty="0" smtClean="0">
                <a:latin typeface="Times New Roman"/>
                <a:cs typeface="Calibri"/>
              </a:rPr>
              <a:t>22КСК-2</a:t>
            </a:r>
            <a:endParaRPr lang="ru-RU" sz="1800" dirty="0">
              <a:latin typeface="Times New Roman"/>
              <a:cs typeface="Times New Roman"/>
            </a:endParaRPr>
          </a:p>
          <a:p>
            <a:r>
              <a:rPr lang="ru-RU" sz="1800" dirty="0">
                <a:latin typeface="Times New Roman"/>
                <a:cs typeface="Calibri"/>
              </a:rPr>
              <a:t>Автор: </a:t>
            </a:r>
            <a:r>
              <a:rPr lang="ru-RU" sz="1800" dirty="0" smtClean="0">
                <a:latin typeface="Times New Roman"/>
                <a:cs typeface="Calibri"/>
              </a:rPr>
              <a:t>Егоренко Ольга Владимировна </a:t>
            </a:r>
            <a:endParaRPr lang="ru-RU" sz="1800" dirty="0">
              <a:latin typeface="Times New Roman"/>
              <a:cs typeface="Times New Roman"/>
            </a:endParaRPr>
          </a:p>
          <a:p>
            <a:r>
              <a:rPr lang="ru-RU" sz="1800" dirty="0">
                <a:latin typeface="Times New Roman"/>
                <a:cs typeface="Calibri"/>
              </a:rPr>
              <a:t>Руководитель: </a:t>
            </a:r>
            <a:r>
              <a:rPr lang="ru-RU" sz="1800" dirty="0" err="1">
                <a:latin typeface="Times New Roman"/>
                <a:cs typeface="Calibri"/>
              </a:rPr>
              <a:t>Кенжина</a:t>
            </a:r>
            <a:r>
              <a:rPr lang="ru-RU" sz="1800" dirty="0">
                <a:latin typeface="Times New Roman"/>
                <a:cs typeface="Calibri"/>
              </a:rPr>
              <a:t> Юлия </a:t>
            </a:r>
            <a:r>
              <a:rPr lang="ru-RU" sz="1800" dirty="0" err="1">
                <a:latin typeface="Times New Roman"/>
                <a:cs typeface="Calibri"/>
              </a:rPr>
              <a:t>Анваровна</a:t>
            </a:r>
            <a:endParaRPr lang="ru-RU" sz="1800" dirty="0">
              <a:latin typeface="Times New Roman"/>
              <a:cs typeface="Calibri"/>
            </a:endParaRPr>
          </a:p>
          <a:p>
            <a:r>
              <a:rPr lang="ru-RU" sz="1800" dirty="0">
                <a:latin typeface="Times New Roman"/>
                <a:cs typeface="Calibri"/>
              </a:rPr>
              <a:t>Оренбург, 2023г.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0F6EE7-76F9-BFA3-1109-50293F58EE00}"/>
              </a:ext>
            </a:extLst>
          </p:cNvPr>
          <p:cNvSpPr txBox="1"/>
          <p:nvPr/>
        </p:nvSpPr>
        <p:spPr>
          <a:xfrm>
            <a:off x="2381250" y="122464"/>
            <a:ext cx="7892142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latin typeface="Times New Roman"/>
                <a:ea typeface="+mn-lt"/>
                <a:cs typeface="+mn-lt"/>
              </a:rPr>
              <a:t>Университетский колледж федерального государственного бюджетного образовательного учреждения высшего профессионального образования "Оренбургский государственный университет"</a:t>
            </a:r>
            <a:endParaRPr lang="ru-RU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7ACFBA-58EE-5547-9B7D-183AD9FEE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911" y="183697"/>
            <a:ext cx="10018713" cy="1321253"/>
          </a:xfrm>
        </p:spPr>
        <p:txBody>
          <a:bodyPr/>
          <a:lstStyle/>
          <a:p>
            <a:r>
              <a:rPr lang="ru-RU" dirty="0"/>
              <a:t>Риски </a:t>
            </a:r>
            <a:r>
              <a:rPr lang="ru-RU" dirty="0" smtClean="0"/>
              <a:t>и мероприятия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238202"/>
              </p:ext>
            </p:extLst>
          </p:nvPr>
        </p:nvGraphicFramePr>
        <p:xfrm>
          <a:off x="0" y="1504949"/>
          <a:ext cx="12192000" cy="5353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292074288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033699488"/>
                    </a:ext>
                  </a:extLst>
                </a:gridCol>
              </a:tblGrid>
              <a:tr h="178435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280027"/>
                  </a:ext>
                </a:extLst>
              </a:tr>
              <a:tr h="178435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Исполнители проекта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Набор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команды и проверка их документов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046091"/>
                  </a:ext>
                </a:extLst>
              </a:tr>
              <a:tr h="178435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Неэффективное Обучение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Периодический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контроль по усвоению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071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621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A82D0D-F467-EFBF-91A2-CB3229C9A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273" y="166255"/>
            <a:ext cx="10649527" cy="1644257"/>
          </a:xfrm>
        </p:spPr>
        <p:txBody>
          <a:bodyPr/>
          <a:lstStyle/>
          <a:p>
            <a:r>
              <a:rPr lang="ru-RU">
                <a:latin typeface="Times New Roman"/>
                <a:cs typeface="Times New Roman"/>
              </a:rPr>
              <a:t>Перспективы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AB4CB5-4CA5-0CB8-FF07-0E0AC379C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51" y="2595705"/>
            <a:ext cx="4611645" cy="31242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Проект составлен на создание курсов и рекомендаций правил по этикету в компьютерной сети .</a:t>
            </a:r>
            <a:endParaRPr lang="ru-RU" sz="2800" dirty="0">
              <a:latin typeface="Times New Roman"/>
              <a:cs typeface="Times New Roman"/>
            </a:endParaRPr>
          </a:p>
        </p:txBody>
      </p:sp>
      <p:pic>
        <p:nvPicPr>
          <p:cNvPr id="3074" name="Picture 2" descr="https://sani.ru/html/img/%2C%2C%2C%2C%2C%2C%2C%2C%2C%2C%2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237" y="2244436"/>
            <a:ext cx="5495636" cy="3999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130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057B2DD-ECAA-DD69-33AF-B81AE7BBA9F7}"/>
              </a:ext>
            </a:extLst>
          </p:cNvPr>
          <p:cNvSpPr/>
          <p:nvPr/>
        </p:nvSpPr>
        <p:spPr>
          <a:xfrm>
            <a:off x="4240582" y="2497376"/>
            <a:ext cx="3705616" cy="18580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t"/>
          <a:lstStyle/>
          <a:p>
            <a:pPr algn="ctr"/>
            <a:r>
              <a:rPr lang="ru-RU" sz="2000" dirty="0">
                <a:latin typeface="Times New Roman"/>
                <a:cs typeface="Times New Roman"/>
              </a:rPr>
              <a:t>Процесс </a:t>
            </a:r>
            <a:r>
              <a:rPr lang="ru-RU" sz="2000" dirty="0" smtClean="0">
                <a:latin typeface="Times New Roman"/>
                <a:cs typeface="Times New Roman"/>
              </a:rPr>
              <a:t>организации проектной деятельности по созданию курсов </a:t>
            </a:r>
            <a:endParaRPr lang="ru-RU" sz="2000" dirty="0">
              <a:latin typeface="Times New Roman"/>
              <a:cs typeface="Times New Roman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AB98CF5D-9D08-487B-837A-065030B65DAD}"/>
              </a:ext>
            </a:extLst>
          </p:cNvPr>
          <p:cNvSpPr/>
          <p:nvPr/>
        </p:nvSpPr>
        <p:spPr>
          <a:xfrm>
            <a:off x="4323709" y="4838940"/>
            <a:ext cx="3705616" cy="18580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t"/>
          <a:lstStyle/>
          <a:p>
            <a:pPr algn="ctr"/>
            <a:r>
              <a:rPr lang="ru-RU" dirty="0" smtClean="0">
                <a:latin typeface="Times New Roman"/>
                <a:cs typeface="Times New Roman"/>
              </a:rPr>
              <a:t>Ресурсы: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/>
                <a:cs typeface="Times New Roman"/>
              </a:rPr>
              <a:t>Временные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/>
                <a:cs typeface="Times New Roman"/>
              </a:rPr>
              <a:t>Трудовые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/>
                <a:cs typeface="Times New Roman"/>
              </a:rPr>
              <a:t>Информационные  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AED5B42A-6DDB-5FC7-BA25-A218EB1A1CAA}"/>
              </a:ext>
            </a:extLst>
          </p:cNvPr>
          <p:cNvSpPr/>
          <p:nvPr/>
        </p:nvSpPr>
        <p:spPr>
          <a:xfrm>
            <a:off x="4240581" y="138306"/>
            <a:ext cx="3705616" cy="18580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t"/>
          <a:lstStyle/>
          <a:p>
            <a:pPr algn="ctr"/>
            <a:r>
              <a:rPr lang="ru-RU" dirty="0">
                <a:latin typeface="Times New Roman"/>
                <a:cs typeface="Times New Roman"/>
              </a:rPr>
              <a:t>Управление</a:t>
            </a:r>
            <a:r>
              <a:rPr lang="ru-RU" dirty="0" smtClean="0">
                <a:latin typeface="Times New Roman"/>
                <a:cs typeface="Times New Roman"/>
              </a:rPr>
              <a:t>:</a:t>
            </a:r>
            <a:endParaRPr lang="ru-RU" dirty="0">
              <a:latin typeface="Times New Roman"/>
              <a:cs typeface="Times New Roman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/>
                <a:cs typeface="Times New Roman"/>
              </a:rPr>
              <a:t>Разработка календарного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/>
                <a:cs typeface="Times New Roman"/>
              </a:rPr>
              <a:t>плана  набор команды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/>
                <a:cs typeface="Times New Roman"/>
              </a:rPr>
              <a:t>распределение обязанностей 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52FFDBC3-84B6-0130-EE97-580A32205E97}"/>
              </a:ext>
            </a:extLst>
          </p:cNvPr>
          <p:cNvSpPr/>
          <p:nvPr/>
        </p:nvSpPr>
        <p:spPr>
          <a:xfrm>
            <a:off x="8352082" y="2494465"/>
            <a:ext cx="3627482" cy="18580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t"/>
          <a:lstStyle/>
          <a:p>
            <a:pPr algn="ctr"/>
            <a:r>
              <a:rPr lang="ru-RU" dirty="0">
                <a:latin typeface="Times New Roman"/>
                <a:cs typeface="Times New Roman"/>
              </a:rPr>
              <a:t>Выход:</a:t>
            </a:r>
          </a:p>
          <a:p>
            <a:pPr algn="ctr"/>
            <a:r>
              <a:rPr lang="ru-RU" dirty="0" smtClean="0">
                <a:latin typeface="Times New Roman"/>
                <a:cs typeface="Times New Roman"/>
              </a:rPr>
              <a:t> курсы 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34F9DE87-F478-65CA-C4DC-2665C2992567}"/>
              </a:ext>
            </a:extLst>
          </p:cNvPr>
          <p:cNvSpPr/>
          <p:nvPr/>
        </p:nvSpPr>
        <p:spPr>
          <a:xfrm>
            <a:off x="127867" y="2497372"/>
            <a:ext cx="3705616" cy="20653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t"/>
          <a:lstStyle/>
          <a:p>
            <a:pPr algn="ctr"/>
            <a:r>
              <a:rPr lang="ru-RU" dirty="0">
                <a:latin typeface="Times New Roman"/>
                <a:cs typeface="Times New Roman"/>
              </a:rPr>
              <a:t>Вход: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/>
                <a:cs typeface="Times New Roman"/>
              </a:rPr>
              <a:t>Понятие « сетевой этикет при работе с компьютерной сетью»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/>
                <a:cs typeface="Times New Roman"/>
              </a:rPr>
              <a:t>Виды сетевых этикетов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/>
                <a:cs typeface="Times New Roman"/>
              </a:rPr>
              <a:t>Правила этикета при работе в компьютерных сетях </a:t>
            </a:r>
            <a:endParaRPr lang="ru-RU" dirty="0">
              <a:latin typeface="Times New Roman"/>
              <a:cs typeface="Times New Roman"/>
            </a:endParaRP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4270708B-1AE8-BBC6-517B-84A5FFFCD9DF}"/>
              </a:ext>
            </a:extLst>
          </p:cNvPr>
          <p:cNvCxnSpPr/>
          <p:nvPr/>
        </p:nvCxnSpPr>
        <p:spPr>
          <a:xfrm>
            <a:off x="3834698" y="3428273"/>
            <a:ext cx="408364" cy="58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42A4B227-FEF7-788D-2626-FAE83CD88DC8}"/>
              </a:ext>
            </a:extLst>
          </p:cNvPr>
          <p:cNvCxnSpPr>
            <a:cxnSpLocks/>
          </p:cNvCxnSpPr>
          <p:nvPr/>
        </p:nvCxnSpPr>
        <p:spPr>
          <a:xfrm>
            <a:off x="6094824" y="1997770"/>
            <a:ext cx="6264" cy="4968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3E9603F7-3BDF-9819-5573-7C19593F931F}"/>
              </a:ext>
            </a:extLst>
          </p:cNvPr>
          <p:cNvCxnSpPr>
            <a:cxnSpLocks/>
          </p:cNvCxnSpPr>
          <p:nvPr/>
        </p:nvCxnSpPr>
        <p:spPr>
          <a:xfrm>
            <a:off x="7949499" y="3428271"/>
            <a:ext cx="413805" cy="58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46124F90-271B-A466-E214-03702531E356}"/>
              </a:ext>
            </a:extLst>
          </p:cNvPr>
          <p:cNvCxnSpPr>
            <a:cxnSpLocks/>
          </p:cNvCxnSpPr>
          <p:nvPr/>
        </p:nvCxnSpPr>
        <p:spPr>
          <a:xfrm flipV="1">
            <a:off x="6095645" y="4377865"/>
            <a:ext cx="4622" cy="461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120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147E58-57A4-60E4-99EA-D5BF3BC122A2}"/>
              </a:ext>
            </a:extLst>
          </p:cNvPr>
          <p:cNvSpPr txBox="1"/>
          <p:nvPr/>
        </p:nvSpPr>
        <p:spPr>
          <a:xfrm>
            <a:off x="955246" y="431403"/>
            <a:ext cx="5046869" cy="52629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>
                <a:latin typeface="Times New Roman"/>
                <a:cs typeface="Times New Roman"/>
              </a:rPr>
              <a:t>Автор проекта</a:t>
            </a:r>
            <a:r>
              <a:rPr lang="ru-RU" sz="2800" dirty="0">
                <a:latin typeface="Times New Roman"/>
                <a:cs typeface="Times New Roman"/>
              </a:rPr>
              <a:t>: 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Егоренко Ольга Владимировна </a:t>
            </a:r>
            <a:endParaRPr lang="ru-RU" sz="2800" dirty="0">
              <a:latin typeface="Times New Roman"/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800" dirty="0">
              <a:latin typeface="Times New Roman"/>
              <a:cs typeface="Times New Roman"/>
            </a:endParaRPr>
          </a:p>
          <a:p>
            <a:r>
              <a:rPr lang="ru-RU" sz="2800" b="1" dirty="0">
                <a:latin typeface="Times New Roman"/>
                <a:cs typeface="Times New Roman"/>
              </a:rPr>
              <a:t>Достижения</a:t>
            </a:r>
            <a:r>
              <a:rPr lang="ru-RU" sz="2800" b="1" dirty="0" smtClean="0">
                <a:latin typeface="Times New Roman"/>
                <a:cs typeface="Times New Roman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студенческого клуба интеллектуалов «5+»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/>
                <a:cs typeface="Times New Roman"/>
              </a:rPr>
              <a:t>2 место во всероссийской олимпиаде конкурса среди 6 классов  « Русский медвежонок» по русскому языку 2018г.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800" dirty="0">
              <a:latin typeface="Times New Roman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624" y="184728"/>
            <a:ext cx="5143500" cy="651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08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ED02CC15-F033-6E8E-EB2E-FFABA66D1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0274" y="2349274"/>
            <a:ext cx="3958937" cy="793976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ru-RU" sz="2800" dirty="0">
                <a:latin typeface="Times New Roman"/>
                <a:cs typeface="Times New Roman"/>
              </a:rPr>
              <a:t>Объект</a:t>
            </a:r>
            <a:r>
              <a:rPr lang="ru-RU" sz="2800" dirty="0" smtClean="0">
                <a:latin typeface="Times New Roman"/>
                <a:cs typeface="Times New Roman"/>
              </a:rPr>
              <a:t>: студенты </a:t>
            </a:r>
            <a:endParaRPr lang="ru-RU" sz="2800" dirty="0">
              <a:latin typeface="Times New Roman"/>
              <a:cs typeface="Times New Roman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7AB4E59-3C0A-33C8-BBAB-1C34966F09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0274" y="3739925"/>
            <a:ext cx="4177581" cy="1551602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ru-RU" sz="2400" dirty="0" smtClean="0">
                <a:latin typeface="Times New Roman"/>
                <a:cs typeface="Times New Roman"/>
              </a:rPr>
              <a:t>Предмет: формирование знаний по правилам сетевого этикета </a:t>
            </a:r>
            <a:endParaRPr lang="ru-RU" sz="2400" dirty="0">
              <a:latin typeface="Times New Roman"/>
              <a:cs typeface="Times New Roman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AC8DE0-3477-9B25-563D-16A4973DE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274" y="0"/>
            <a:ext cx="10018713" cy="1752599"/>
          </a:xfrm>
        </p:spPr>
        <p:txBody>
          <a:bodyPr>
            <a:normAutofit/>
          </a:bodyPr>
          <a:lstStyle/>
          <a:p>
            <a:r>
              <a:rPr lang="ru-RU" sz="5400">
                <a:latin typeface="Times New Roman"/>
                <a:cs typeface="Times New Roman"/>
              </a:rPr>
              <a:t>Объект и предмет</a:t>
            </a:r>
          </a:p>
        </p:txBody>
      </p:sp>
      <p:pic>
        <p:nvPicPr>
          <p:cNvPr id="17" name="Объект 1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2811" y="2256558"/>
            <a:ext cx="5514109" cy="362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943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7311" y="1440873"/>
            <a:ext cx="93564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Задачи: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/>
              <a:t> Опросить людей по правилам этикета в локальной сети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/>
              <a:t>Создать сайт для рекомендаций по теме в локальной сети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/>
              <a:t>Создать рекомендации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/>
              <a:t>Провести беседу со студентами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376217" y="4322618"/>
            <a:ext cx="84605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Гипотеза: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/>
              <a:t>Предположим , что если большая часть людей будет знать основные правила этикета и применять их в общении, то общение в локальной сети будет приятнее для собеседника  </a:t>
            </a:r>
          </a:p>
          <a:p>
            <a:r>
              <a:rPr lang="ru-RU" sz="240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7311" y="205732"/>
            <a:ext cx="94508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Цель  проекта: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Разработать курсы с правилами при работе в компьютерной сети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9721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3F8C17B-9CEB-E31E-0601-0296E9FA11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12912" y="228599"/>
            <a:ext cx="3850028" cy="32034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/>
                <a:cs typeface="Times New Roman"/>
              </a:rPr>
              <a:t>Целевая группа: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/>
                <a:cs typeface="Times New Roman"/>
              </a:rPr>
              <a:t>Обучающиеся колледжей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/>
                <a:cs typeface="Times New Roman"/>
              </a:rPr>
              <a:t>Обучающиеся школ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800" dirty="0" smtClean="0">
              <a:latin typeface="Times New Roman"/>
              <a:cs typeface="Times New Roman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2800" dirty="0" smtClean="0">
              <a:latin typeface="Times New Roman"/>
              <a:cs typeface="Times New Roman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ru-RU" sz="2800" dirty="0">
              <a:latin typeface="Times New Roman"/>
              <a:cs typeface="Times New Roman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1CF223-18F0-4B19-BE62-12504C633B57}"/>
              </a:ext>
            </a:extLst>
          </p:cNvPr>
          <p:cNvSpPr txBox="1"/>
          <p:nvPr/>
        </p:nvSpPr>
        <p:spPr>
          <a:xfrm>
            <a:off x="1717097" y="2517842"/>
            <a:ext cx="385354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>
                <a:latin typeface="Times New Roman"/>
                <a:cs typeface="Times New Roman"/>
              </a:rPr>
              <a:t>Партнеры проекта</a:t>
            </a:r>
            <a:r>
              <a:rPr lang="ru-RU" sz="2400" b="1" dirty="0" smtClean="0">
                <a:latin typeface="Times New Roman"/>
                <a:cs typeface="Times New Roman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/>
                <a:cs typeface="Times New Roman"/>
              </a:rPr>
              <a:t>Я и моя команда из 11 человек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12912" y="4535055"/>
            <a:ext cx="29094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Партнёры проекта: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« Мой программист»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« Бартер центр»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«</a:t>
            </a:r>
            <a:r>
              <a:rPr lang="ru-RU" sz="2000" dirty="0" err="1" smtClean="0"/>
              <a:t>Глобал</a:t>
            </a:r>
            <a:r>
              <a:rPr lang="ru-RU" sz="2000" dirty="0" smtClean="0"/>
              <a:t> мониторинг»</a:t>
            </a:r>
            <a:endParaRPr lang="ru-RU" sz="2000" dirty="0"/>
          </a:p>
        </p:txBody>
      </p:sp>
      <p:pic>
        <p:nvPicPr>
          <p:cNvPr id="2050" name="Picture 2" descr="https://static.tildacdn.com/tild3466-3034-4562-a362-346264623238/2f795878998a137c1fd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815" y="857250"/>
            <a:ext cx="5266985" cy="490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86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AABBD3-12EC-AD8A-B1D2-DBCACE12D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966" y="161925"/>
            <a:ext cx="10477999" cy="1123316"/>
          </a:xfrm>
        </p:spPr>
        <p:txBody>
          <a:bodyPr>
            <a:normAutofit/>
          </a:bodyPr>
          <a:lstStyle/>
          <a:p>
            <a:r>
              <a:rPr lang="ru-RU" dirty="0" smtClean="0"/>
              <a:t>Ожидаемые результаты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2475" y="2343150"/>
            <a:ext cx="3056291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Формирование результатов после опроса большинства людей 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2343150"/>
            <a:ext cx="32385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Создание функциональных событий 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456966" y="2343150"/>
            <a:ext cx="3125434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Консультация большинства людей в этой сфере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2029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761558-DD53-703C-945D-5BE7D3666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168" y="87086"/>
            <a:ext cx="10018713" cy="936172"/>
          </a:xfrm>
        </p:spPr>
        <p:txBody>
          <a:bodyPr/>
          <a:lstStyle/>
          <a:p>
            <a:r>
              <a:rPr lang="ru-RU"/>
              <a:t>Календарный план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BDFBFF0F-25CB-477E-4BA8-0566CC395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412706"/>
              </p:ext>
            </p:extLst>
          </p:nvPr>
        </p:nvGraphicFramePr>
        <p:xfrm>
          <a:off x="-10438" y="970767"/>
          <a:ext cx="12208036" cy="5923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2009">
                  <a:extLst>
                    <a:ext uri="{9D8B030D-6E8A-4147-A177-3AD203B41FA5}">
                      <a16:colId xmlns:a16="http://schemas.microsoft.com/office/drawing/2014/main" val="3471610075"/>
                    </a:ext>
                  </a:extLst>
                </a:gridCol>
                <a:gridCol w="3052009">
                  <a:extLst>
                    <a:ext uri="{9D8B030D-6E8A-4147-A177-3AD203B41FA5}">
                      <a16:colId xmlns:a16="http://schemas.microsoft.com/office/drawing/2014/main" val="3575044403"/>
                    </a:ext>
                  </a:extLst>
                </a:gridCol>
                <a:gridCol w="3052009">
                  <a:extLst>
                    <a:ext uri="{9D8B030D-6E8A-4147-A177-3AD203B41FA5}">
                      <a16:colId xmlns:a16="http://schemas.microsoft.com/office/drawing/2014/main" val="2895736165"/>
                    </a:ext>
                  </a:extLst>
                </a:gridCol>
                <a:gridCol w="3052009">
                  <a:extLst>
                    <a:ext uri="{9D8B030D-6E8A-4147-A177-3AD203B41FA5}">
                      <a16:colId xmlns:a16="http://schemas.microsoft.com/office/drawing/2014/main" val="3079601784"/>
                    </a:ext>
                  </a:extLst>
                </a:gridCol>
              </a:tblGrid>
              <a:tr h="998560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2000" dirty="0">
                          <a:latin typeface="Times New Roman"/>
                        </a:rPr>
                        <a:t>Название мероприятия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/>
                        </a:rPr>
                        <a:t>Сроки проведения. Место проведения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latin typeface="Times New Roman"/>
                        </a:rPr>
                        <a:t>Ожидаемые результаты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/>
                        </a:rPr>
                        <a:t>Содержание мероприятия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311939"/>
                  </a:ext>
                </a:extLst>
              </a:tr>
              <a:tr h="917595"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2000" dirty="0">
                          <a:latin typeface="Times New Roman"/>
                        </a:rPr>
                        <a:t>Подготовительный блок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32848"/>
                  </a:ext>
                </a:extLst>
              </a:tr>
              <a:tr h="140338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/>
                        </a:rPr>
                        <a:t>Опрос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людей по правилам этикета  в локальной сети. 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/>
                        </a:rPr>
                        <a:t>1.01.23-07.01.23</a:t>
                      </a:r>
                      <a:endParaRPr lang="ru-RU" sz="2000" dirty="0">
                        <a:latin typeface="Times New Roman"/>
                      </a:endParaRPr>
                    </a:p>
                    <a:p>
                      <a:pPr lvl="0">
                        <a:buNone/>
                      </a:pPr>
                      <a:r>
                        <a:rPr lang="ru-RU" sz="2000" dirty="0">
                          <a:latin typeface="Times New Roman"/>
                        </a:rPr>
                        <a:t>г. Оренбург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/>
                        </a:rPr>
                        <a:t>Опросить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участников и выявить наибольший результат.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/>
                        </a:rPr>
                        <a:t>Зафиксированы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результаты опроса. 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553741"/>
                  </a:ext>
                </a:extLst>
              </a:tr>
              <a:tr h="26043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Диагностика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по этике. Узнать насколько хорошо люди знают правила этики в локальной сети.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8.01.23-13.01.23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</a:endParaRPr>
                    </a:p>
                    <a:p>
                      <a:pPr lvl="0">
                        <a:buNone/>
                      </a:pPr>
                      <a:r>
                        <a:rPr lang="ru-RU" sz="2000" dirty="0">
                          <a:latin typeface="Times New Roman"/>
                        </a:rPr>
                        <a:t>г. Оренбург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Проконсультировать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20 человек в этой сфере .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Все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20 человек были проконсультированы с положительным результатом .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960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417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761558-DD53-703C-945D-5BE7D3666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282" y="0"/>
            <a:ext cx="10018713" cy="936172"/>
          </a:xfrm>
        </p:spPr>
        <p:txBody>
          <a:bodyPr/>
          <a:lstStyle/>
          <a:p>
            <a:r>
              <a:rPr lang="ru-RU"/>
              <a:t>Календарный план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59537"/>
              </p:ext>
            </p:extLst>
          </p:nvPr>
        </p:nvGraphicFramePr>
        <p:xfrm>
          <a:off x="0" y="719666"/>
          <a:ext cx="12192000" cy="6523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77775934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54591735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6406005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40241705"/>
                    </a:ext>
                  </a:extLst>
                </a:gridCol>
              </a:tblGrid>
              <a:tr h="153458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сайта для рекомендаций по этике в локальной сети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14.01.23-20.01.23</a:t>
                      </a:r>
                      <a:endParaRPr lang="ru-RU" dirty="0"/>
                    </a:p>
                    <a:p>
                      <a:pPr lvl="0">
                        <a:buNone/>
                      </a:pPr>
                      <a:r>
                        <a:rPr lang="ru-RU" sz="2000" dirty="0">
                          <a:latin typeface="Times New Roman"/>
                        </a:rPr>
                        <a:t>г. Оренбург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Создать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функциональный сайт 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Команда из 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15 человек для формирования сайта 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848959"/>
                  </a:ext>
                </a:extLst>
              </a:tr>
              <a:tr h="153458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Семинар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на тему « Приятное общение в локальной сети». 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21.01.23-22.01.23</a:t>
                      </a:r>
                      <a:endParaRPr lang="ru-RU" dirty="0"/>
                    </a:p>
                    <a:p>
                      <a:pPr lvl="0">
                        <a:buNone/>
                      </a:pPr>
                      <a:r>
                        <a:rPr lang="ru-RU" sz="2000" dirty="0">
                          <a:latin typeface="Times New Roman"/>
                        </a:rPr>
                        <a:t>г. Оренбург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Количество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участников 100 человек .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Расскажем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о «+» и «-» этикета. Раздали памятку о правилах этикета в локальной сети .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556638"/>
                  </a:ext>
                </a:extLst>
              </a:tr>
              <a:tr h="153458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Беседа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со студентами .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23.01.23-30.01.23</a:t>
                      </a:r>
                      <a:endParaRPr lang="ru-RU" sz="2000" dirty="0">
                        <a:latin typeface="Times New Roman"/>
                      </a:endParaRPr>
                    </a:p>
                    <a:p>
                      <a:pPr lvl="0">
                        <a:buNone/>
                      </a:pPr>
                      <a:r>
                        <a:rPr lang="ru-RU" sz="2000" dirty="0">
                          <a:latin typeface="Times New Roman"/>
                        </a:rPr>
                        <a:t>г. Оренбург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Рассказать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о правилах  этикета в локальной сети.  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Команда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расскажет студентам о </a:t>
                      </a:r>
                      <a:r>
                        <a:rPr lang="ru-RU" sz="2000" dirty="0">
                          <a:latin typeface="Times New Roman"/>
                        </a:rPr>
                        <a:t> </a:t>
                      </a:r>
                      <a:r>
                        <a:rPr lang="ru-RU" sz="2000" dirty="0" smtClean="0">
                          <a:latin typeface="Times New Roman"/>
                        </a:rPr>
                        <a:t>правилах этикета в локальной сети. 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590119"/>
                  </a:ext>
                </a:extLst>
              </a:tr>
              <a:tr h="153458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Создание рекомендаций .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2.02.23-5.02.23</a:t>
                      </a:r>
                      <a:endParaRPr lang="ru-RU" sz="2000" dirty="0">
                        <a:latin typeface="Times New Roman"/>
                      </a:endParaRPr>
                    </a:p>
                    <a:p>
                      <a:pPr lvl="0">
                        <a:buNone/>
                      </a:pPr>
                      <a:r>
                        <a:rPr lang="ru-RU" sz="2000" dirty="0">
                          <a:latin typeface="Times New Roman"/>
                        </a:rPr>
                        <a:t>г. Оренбург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Команда из 10 человек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разработает  рекомендации для людей .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Команда из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10 человек разработает рекомендации для людей по теме « Правила этикета при работе с компьютерной сетью». 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440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412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761558-DD53-703C-945D-5BE7D3666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282" y="0"/>
            <a:ext cx="10018713" cy="936172"/>
          </a:xfrm>
        </p:spPr>
        <p:txBody>
          <a:bodyPr/>
          <a:lstStyle/>
          <a:p>
            <a:r>
              <a:rPr lang="ru-RU"/>
              <a:t>Календарный план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41534"/>
              </p:ext>
            </p:extLst>
          </p:nvPr>
        </p:nvGraphicFramePr>
        <p:xfrm>
          <a:off x="0" y="934105"/>
          <a:ext cx="12208036" cy="6235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2009">
                  <a:extLst>
                    <a:ext uri="{9D8B030D-6E8A-4147-A177-3AD203B41FA5}">
                      <a16:colId xmlns:a16="http://schemas.microsoft.com/office/drawing/2014/main" val="2413806382"/>
                    </a:ext>
                  </a:extLst>
                </a:gridCol>
                <a:gridCol w="3052009">
                  <a:extLst>
                    <a:ext uri="{9D8B030D-6E8A-4147-A177-3AD203B41FA5}">
                      <a16:colId xmlns:a16="http://schemas.microsoft.com/office/drawing/2014/main" val="209028239"/>
                    </a:ext>
                  </a:extLst>
                </a:gridCol>
                <a:gridCol w="3052009">
                  <a:extLst>
                    <a:ext uri="{9D8B030D-6E8A-4147-A177-3AD203B41FA5}">
                      <a16:colId xmlns:a16="http://schemas.microsoft.com/office/drawing/2014/main" val="4254638907"/>
                    </a:ext>
                  </a:extLst>
                </a:gridCol>
                <a:gridCol w="3052009">
                  <a:extLst>
                    <a:ext uri="{9D8B030D-6E8A-4147-A177-3AD203B41FA5}">
                      <a16:colId xmlns:a16="http://schemas.microsoft.com/office/drawing/2014/main" val="2198179443"/>
                    </a:ext>
                  </a:extLst>
                </a:gridCol>
              </a:tblGrid>
              <a:tr h="99856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Презентация на тему</a:t>
                      </a:r>
                      <a:r>
                        <a:rPr lang="ru-RU" sz="2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2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 Правила этикета в компьютерной сети».</a:t>
                      </a:r>
                      <a:endParaRPr lang="ru-RU" sz="2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l">
                        <a:buNone/>
                      </a:pP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6.02.23-8.02.23</a:t>
                      </a:r>
                    </a:p>
                    <a:p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 на ТВ.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 на ТВ проектах</a:t>
                      </a:r>
                      <a:r>
                        <a:rPr lang="ru-RU" sz="2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всю страну. </a:t>
                      </a:r>
                      <a:endParaRPr lang="ru-RU" sz="2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863711"/>
                  </a:ext>
                </a:extLst>
              </a:tr>
              <a:tr h="917595"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2400" dirty="0" smtClean="0">
                          <a:latin typeface="Times New Roman"/>
                        </a:rPr>
                        <a:t>Заключительный</a:t>
                      </a:r>
                      <a:r>
                        <a:rPr lang="ru-RU" sz="2400" baseline="0" dirty="0" smtClean="0">
                          <a:latin typeface="Times New Roman"/>
                        </a:rPr>
                        <a:t> блок </a:t>
                      </a:r>
                      <a:endParaRPr lang="ru-RU" sz="2400" dirty="0">
                        <a:latin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94681"/>
                  </a:ext>
                </a:extLst>
              </a:tr>
              <a:tr h="1403384">
                <a:tc>
                  <a:txBody>
                    <a:bodyPr/>
                    <a:lstStyle/>
                    <a:p>
                      <a:r>
                        <a:rPr lang="ru-RU" sz="2000" baseline="0" dirty="0" smtClean="0">
                          <a:latin typeface="Times New Roman"/>
                        </a:rPr>
                        <a:t> Анализ проведённой работы. 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/>
                        </a:rPr>
                        <a:t>9.02.23-20.02.23</a:t>
                      </a:r>
                    </a:p>
                    <a:p>
                      <a:r>
                        <a:rPr lang="ru-RU" sz="2000" dirty="0" smtClean="0">
                          <a:latin typeface="Times New Roman"/>
                        </a:rPr>
                        <a:t>Г. Оренбург 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aseline="0" dirty="0" smtClean="0">
                          <a:latin typeface="Times New Roman"/>
                        </a:rPr>
                        <a:t> Выявили результаты после опроса людей, создали рекомендации.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aseline="0" dirty="0" smtClean="0">
                          <a:latin typeface="Times New Roman"/>
                        </a:rPr>
                        <a:t>Улучшили этикет среди  людей .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382081"/>
                  </a:ext>
                </a:extLst>
              </a:tr>
              <a:tr h="26043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Итоговая конференция.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21.02.23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</a:t>
                      </a:r>
                    </a:p>
                    <a:p>
                      <a:pPr lvl="0">
                        <a:buNone/>
                      </a:pPr>
                      <a:r>
                        <a:rPr lang="ru-RU" sz="2000" baseline="0" dirty="0" smtClean="0">
                          <a:latin typeface="Times New Roman"/>
                        </a:rPr>
                        <a:t>Г. Оренбург 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Команда из 10 человек,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успех в проекте.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Улучшили правила и рекомендации для всех. 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03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914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BDFBFF0F-25CB-477E-4BA8-0566CC395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000192"/>
              </p:ext>
            </p:extLst>
          </p:nvPr>
        </p:nvGraphicFramePr>
        <p:xfrm>
          <a:off x="-10438" y="-62630"/>
          <a:ext cx="12233306" cy="7282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9620">
                  <a:extLst>
                    <a:ext uri="{9D8B030D-6E8A-4147-A177-3AD203B41FA5}">
                      <a16:colId xmlns:a16="http://schemas.microsoft.com/office/drawing/2014/main" val="3471610075"/>
                    </a:ext>
                  </a:extLst>
                </a:gridCol>
                <a:gridCol w="3004562">
                  <a:extLst>
                    <a:ext uri="{9D8B030D-6E8A-4147-A177-3AD203B41FA5}">
                      <a16:colId xmlns:a16="http://schemas.microsoft.com/office/drawing/2014/main" val="3575044403"/>
                    </a:ext>
                  </a:extLst>
                </a:gridCol>
                <a:gridCol w="3004562">
                  <a:extLst>
                    <a:ext uri="{9D8B030D-6E8A-4147-A177-3AD203B41FA5}">
                      <a16:colId xmlns:a16="http://schemas.microsoft.com/office/drawing/2014/main" val="2895736165"/>
                    </a:ext>
                  </a:extLst>
                </a:gridCol>
                <a:gridCol w="3004562">
                  <a:extLst>
                    <a:ext uri="{9D8B030D-6E8A-4147-A177-3AD203B41FA5}">
                      <a16:colId xmlns:a16="http://schemas.microsoft.com/office/drawing/2014/main" val="3079601784"/>
                    </a:ext>
                  </a:extLst>
                </a:gridCol>
              </a:tblGrid>
              <a:tr h="605579"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3200" baseline="0" dirty="0">
                          <a:latin typeface="Times New Roman"/>
                        </a:rPr>
                        <a:t>Смета проекта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32848"/>
                  </a:ext>
                </a:extLst>
              </a:tr>
              <a:tr h="72669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dirty="0"/>
                        <a:t>Статьи сметы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>
                          <a:latin typeface="Times New Roman"/>
                        </a:rPr>
                        <a:t>Запрашиваемые средства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>
                          <a:latin typeface="Times New Roman"/>
                        </a:rPr>
                        <a:t>Вклад заявителя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>
                          <a:latin typeface="Times New Roman"/>
                        </a:rPr>
                        <a:t>Общие расходы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553741"/>
                  </a:ext>
                </a:extLst>
              </a:tr>
              <a:tr h="52483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Транспортировка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средства :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3 000р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2 790р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5 790р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960118"/>
                  </a:ext>
                </a:extLst>
              </a:tr>
              <a:tr h="52483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Оборудование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: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50 000р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40 000р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90 000р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472702"/>
                  </a:ext>
                </a:extLst>
              </a:tr>
              <a:tr h="52483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Информационные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услуги :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7 000р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5 000р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12 000р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780194"/>
                  </a:ext>
                </a:extLst>
              </a:tr>
              <a:tr h="52483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Командировочные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</a:t>
                      </a:r>
                    </a:p>
                    <a:p>
                      <a:pPr lvl="0">
                        <a:buNone/>
                      </a:pPr>
                      <a:r>
                        <a:rPr lang="ru-RU" sz="2000" baseline="0" dirty="0" smtClean="0">
                          <a:latin typeface="Times New Roman"/>
                        </a:rPr>
                        <a:t>расходы :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8 000р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3 000р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11 000р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212995"/>
                  </a:ext>
                </a:extLst>
              </a:tr>
              <a:tr h="52483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Расход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на проведение мероприятий :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12 000р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5 000р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17 000р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047935"/>
                  </a:ext>
                </a:extLst>
              </a:tr>
              <a:tr h="52483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Аренда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помещения: 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70 000р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30 000р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100 000р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557855"/>
                  </a:ext>
                </a:extLst>
              </a:tr>
              <a:tr h="52483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Оплата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труда :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30 000р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50 000р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80 000р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330805"/>
                  </a:ext>
                </a:extLst>
              </a:tr>
              <a:tr h="52483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Хозяйственные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расходы :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5 000р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5 000р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916561"/>
                  </a:ext>
                </a:extLst>
              </a:tr>
              <a:tr h="69978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Услуги</a:t>
                      </a:r>
                      <a:r>
                        <a:rPr lang="ru-RU" sz="2000" baseline="0" dirty="0" smtClean="0">
                          <a:latin typeface="Times New Roman"/>
                        </a:rPr>
                        <a:t> связи :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3 000р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3 000р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6 000р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896874"/>
                  </a:ext>
                </a:extLst>
              </a:tr>
              <a:tr h="69978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>
                          <a:latin typeface="Times New Roman"/>
                        </a:rPr>
                        <a:t>Итог </a:t>
                      </a:r>
                      <a:r>
                        <a:rPr lang="ru-RU" sz="2000" dirty="0" smtClean="0">
                          <a:latin typeface="Times New Roman"/>
                        </a:rPr>
                        <a:t>: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183 000р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143 790р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 smtClean="0">
                          <a:latin typeface="Times New Roman"/>
                        </a:rPr>
                        <a:t>326 790р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592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83951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189</TotalTime>
  <Words>653</Words>
  <Application>Microsoft Office PowerPoint</Application>
  <PresentationFormat>Широкоэкранный</PresentationFormat>
  <Paragraphs>164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Corbel</vt:lpstr>
      <vt:lpstr>Gill Sans MT</vt:lpstr>
      <vt:lpstr>Times New Roman</vt:lpstr>
      <vt:lpstr>Wingdings</vt:lpstr>
      <vt:lpstr>Parcel</vt:lpstr>
      <vt:lpstr>Презентация PowerPoint</vt:lpstr>
      <vt:lpstr>Объект и предмет</vt:lpstr>
      <vt:lpstr>Презентация PowerPoint</vt:lpstr>
      <vt:lpstr>Презентация PowerPoint</vt:lpstr>
      <vt:lpstr>Ожидаемые результаты </vt:lpstr>
      <vt:lpstr>Календарный план</vt:lpstr>
      <vt:lpstr>Календарный план</vt:lpstr>
      <vt:lpstr>Календарный план</vt:lpstr>
      <vt:lpstr>Презентация PowerPoint</vt:lpstr>
      <vt:lpstr>Риски и мероприятия </vt:lpstr>
      <vt:lpstr>Перспективы проекта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</dc:creator>
  <cp:lastModifiedBy>Людмила</cp:lastModifiedBy>
  <cp:revision>169</cp:revision>
  <dcterms:created xsi:type="dcterms:W3CDTF">2023-05-24T13:54:11Z</dcterms:created>
  <dcterms:modified xsi:type="dcterms:W3CDTF">2023-05-31T16:55:42Z</dcterms:modified>
</cp:coreProperties>
</file>