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8" d="100"/>
          <a:sy n="78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299"/>
            <a:ext cx="7772400" cy="1109663"/>
          </a:xfrm>
        </p:spPr>
        <p:txBody>
          <a:bodyPr anchor="b"/>
          <a:lstStyle>
            <a:lvl1pPr algn="ctr">
              <a:defRPr sz="60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8EC8-38B9-4291-8E68-11F0C257253E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F8E-6F12-46F0-8B0E-ED077A250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31357-A838-4F66-92E6-38387ABA6E89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5027A-9ED0-4E0B-9576-B16866356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01AB-8B08-4F14-997A-57FD897FC8DD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9311-7EF6-4C52-A9C2-673B2F35A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0972-0491-4821-8BF3-041397AFECA5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D9187-6C19-46F2-AEEB-C7A4C883E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6D2A4-FAA8-428A-B2DD-C28C93073B39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29D94-B173-42ED-9438-7134C90BD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860A-4C1C-4938-8E68-224EEC8C352D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6D4DB-E1D4-45C9-9EFB-54C3D87CD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CEF72-86D7-40C0-9807-116DBEE1D3C5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BCDA-E736-4B63-9B39-F61B8641F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CB44-A6A0-4681-8B35-E32A04988E82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BB45-F13A-4CAC-8977-3292CBC1E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059F-AFB5-466B-9EF7-F9A7B8EE9125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D1553-9477-43CD-8B22-C947ED65E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2023F-5F64-4080-A0BA-A11D5F40EC50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54CC-E31E-4DA3-AEB7-A10ECE138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1BA0-F13E-4B3A-AEBF-566795333488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07A7-A5E9-415A-91C2-577E4C258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74D71A-E901-44EC-862A-EA0A82740211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89E103-711C-4C11-819B-702900D8B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Arial" charset="0"/>
              </a:rPr>
              <a:t>ГБОУ Школа - интернат № 1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699000"/>
          </a:xfrm>
        </p:spPr>
        <p:txBody>
          <a:bodyPr/>
          <a:lstStyle/>
          <a:p>
            <a:pPr algn="ctr"/>
            <a:r>
              <a:rPr lang="ru-RU" sz="3600" smtClean="0"/>
              <a:t>Проект по математике</a:t>
            </a:r>
            <a:br>
              <a:rPr lang="ru-RU" sz="3600" smtClean="0"/>
            </a:br>
            <a:r>
              <a:rPr lang="ru-RU" sz="3600" smtClean="0"/>
              <a:t>«Комната моей мечты»</a:t>
            </a:r>
            <a:endParaRPr lang="ru-RU" sz="3600" smtClean="0">
              <a:latin typeface="Arial" charset="0"/>
            </a:endParaRPr>
          </a:p>
          <a:p>
            <a:pPr algn="ctr"/>
            <a:endParaRPr lang="ru-RU" sz="3600" smtClean="0">
              <a:latin typeface="Arial" charset="0"/>
            </a:endParaRPr>
          </a:p>
          <a:p>
            <a:pPr algn="r"/>
            <a:r>
              <a:rPr lang="ru-RU" smtClean="0">
                <a:latin typeface="Arial" charset="0"/>
              </a:rPr>
              <a:t>. Выполнила: Лысенко Татьяна,                       ученица 8 класса</a:t>
            </a:r>
          </a:p>
          <a:p>
            <a:pPr algn="r"/>
            <a:r>
              <a:rPr lang="ru-RU" smtClean="0">
                <a:latin typeface="Arial" charset="0"/>
              </a:rPr>
              <a:t>Руководитель: Дерова Л.Б.</a:t>
            </a:r>
            <a:endParaRPr lang="ru-RU" sz="3600" smtClean="0">
              <a:latin typeface="Arial" charset="0"/>
            </a:endParaRPr>
          </a:p>
          <a:p>
            <a:pPr algn="ctr"/>
            <a:endParaRPr lang="ru-RU" sz="3600" smtClean="0">
              <a:latin typeface="Arial" charset="0"/>
            </a:endParaRPr>
          </a:p>
          <a:p>
            <a:pPr algn="ctr"/>
            <a:endParaRPr lang="ru-RU" sz="3600" smtClean="0">
              <a:latin typeface="Arial" charset="0"/>
            </a:endParaRPr>
          </a:p>
          <a:p>
            <a:pPr algn="ctr"/>
            <a:endParaRPr lang="ru-RU" sz="36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071688" y="28575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rebuchet MS" pitchFamily="34" charset="0"/>
              </a:rPr>
              <a:t>Мебель.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571750" y="1071563"/>
            <a:ext cx="6000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1</a:t>
            </a:r>
            <a:r>
              <a:rPr lang="ru-RU" sz="2800">
                <a:latin typeface="Trebuchet MS" pitchFamily="34" charset="0"/>
              </a:rPr>
              <a:t>.Рабочий</a:t>
            </a:r>
            <a:r>
              <a:rPr lang="en-US" sz="2800">
                <a:latin typeface="Trebuchet MS" pitchFamily="34" charset="0"/>
              </a:rPr>
              <a:t> </a:t>
            </a:r>
            <a:r>
              <a:rPr lang="ru-RU" sz="2800">
                <a:latin typeface="Trebuchet MS" pitchFamily="34" charset="0"/>
              </a:rPr>
              <a:t>стол 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8000р</a:t>
            </a:r>
          </a:p>
          <a:p>
            <a:r>
              <a:rPr lang="en-US" sz="2800">
                <a:latin typeface="Trebuchet MS" pitchFamily="34" charset="0"/>
              </a:rPr>
              <a:t>2</a:t>
            </a:r>
            <a:r>
              <a:rPr lang="ru-RU" sz="2800">
                <a:latin typeface="Trebuchet MS" pitchFamily="34" charset="0"/>
              </a:rPr>
              <a:t>.Рабочий</a:t>
            </a:r>
            <a:r>
              <a:rPr lang="en-US" sz="2800">
                <a:latin typeface="Trebuchet MS" pitchFamily="34" charset="0"/>
              </a:rPr>
              <a:t> </a:t>
            </a:r>
            <a:r>
              <a:rPr lang="ru-RU" sz="2800">
                <a:latin typeface="Trebuchet MS" pitchFamily="34" charset="0"/>
              </a:rPr>
              <a:t>стул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3000р</a:t>
            </a:r>
          </a:p>
        </p:txBody>
      </p:sp>
      <p:pic>
        <p:nvPicPr>
          <p:cNvPr id="22531" name="Рисунок 3" descr="felicita_trend_m8_3d34e810a3113f8cddacd34ca74287a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714625"/>
            <a:ext cx="3857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ilano6_0519__62362.1319628722.1280.128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500313"/>
            <a:ext cx="35718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4714875" y="3571875"/>
            <a:ext cx="350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rebuchet MS" pitchFamily="34" charset="0"/>
              </a:rPr>
              <a:t> Мебель.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643313" y="4357688"/>
            <a:ext cx="571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rebuchet MS" pitchFamily="34" charset="0"/>
              </a:rPr>
              <a:t>1</a:t>
            </a:r>
            <a:r>
              <a:rPr lang="ru-RU" sz="2800">
                <a:latin typeface="Trebuchet MS" pitchFamily="34" charset="0"/>
              </a:rPr>
              <a:t>.полки</a:t>
            </a:r>
            <a:r>
              <a:rPr lang="en-US" sz="2800">
                <a:latin typeface="Trebuchet MS" pitchFamily="34" charset="0"/>
              </a:rPr>
              <a:t> </a:t>
            </a:r>
            <a:r>
              <a:rPr lang="ru-RU" sz="2800">
                <a:latin typeface="Trebuchet MS" pitchFamily="34" charset="0"/>
              </a:rPr>
              <a:t>над кроватью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5700р</a:t>
            </a:r>
          </a:p>
          <a:p>
            <a:pPr algn="ctr"/>
            <a:r>
              <a:rPr lang="en-US" sz="2800">
                <a:latin typeface="Trebuchet MS" pitchFamily="34" charset="0"/>
              </a:rPr>
              <a:t>2</a:t>
            </a:r>
            <a:r>
              <a:rPr lang="ru-RU" sz="2800">
                <a:latin typeface="Trebuchet MS" pitchFamily="34" charset="0"/>
              </a:rPr>
              <a:t>.Кресло мешок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3500р</a:t>
            </a:r>
          </a:p>
          <a:p>
            <a:pPr algn="ctr"/>
            <a:r>
              <a:rPr lang="en-US" sz="2800">
                <a:latin typeface="Trebuchet MS" pitchFamily="34" charset="0"/>
              </a:rPr>
              <a:t>3</a:t>
            </a:r>
            <a:r>
              <a:rPr lang="ru-RU" sz="2800">
                <a:latin typeface="Trebuchet MS" pitchFamily="34" charset="0"/>
              </a:rPr>
              <a:t>.Тумбочка</a:t>
            </a:r>
            <a:r>
              <a:rPr lang="en-US" sz="2800">
                <a:latin typeface="Trebuchet MS" pitchFamily="34" charset="0"/>
              </a:rPr>
              <a:t> </a:t>
            </a:r>
            <a:r>
              <a:rPr lang="ru-RU" sz="2800">
                <a:latin typeface="Trebuchet MS" pitchFamily="34" charset="0"/>
              </a:rPr>
              <a:t>рядом с кроватью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3000р</a:t>
            </a:r>
          </a:p>
        </p:txBody>
      </p:sp>
      <p:pic>
        <p:nvPicPr>
          <p:cNvPr id="5" name="Рисунок 4" descr="1418_dend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786063"/>
            <a:ext cx="37861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12116_22072___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antaziya_light_blu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28625"/>
            <a:ext cx="32146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000125" y="0"/>
            <a:ext cx="5643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rebuchet MS" pitchFamily="34" charset="0"/>
              </a:rPr>
              <a:t>Мебель.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0" y="785813"/>
            <a:ext cx="7358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1</a:t>
            </a:r>
            <a:r>
              <a:rPr lang="ru-RU" sz="2800">
                <a:latin typeface="Trebuchet MS" pitchFamily="34" charset="0"/>
              </a:rPr>
              <a:t>.Настольная</a:t>
            </a:r>
            <a:r>
              <a:rPr lang="en-US" sz="2800">
                <a:latin typeface="Trebuchet MS" pitchFamily="34" charset="0"/>
              </a:rPr>
              <a:t> </a:t>
            </a:r>
            <a:r>
              <a:rPr lang="ru-RU" sz="2800">
                <a:latin typeface="Trebuchet MS" pitchFamily="34" charset="0"/>
              </a:rPr>
              <a:t>лампа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3000р</a:t>
            </a:r>
          </a:p>
          <a:p>
            <a:r>
              <a:rPr lang="ru-RU" sz="2800">
                <a:latin typeface="Trebuchet MS" pitchFamily="34" charset="0"/>
              </a:rPr>
              <a:t>2.Шторы на окно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4338р</a:t>
            </a:r>
          </a:p>
          <a:p>
            <a:r>
              <a:rPr lang="ru-RU" sz="2800">
                <a:latin typeface="Trebuchet MS" pitchFamily="34" charset="0"/>
              </a:rPr>
              <a:t>3.Музыкальный центр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6500р.</a:t>
            </a:r>
          </a:p>
        </p:txBody>
      </p:sp>
      <p:pic>
        <p:nvPicPr>
          <p:cNvPr id="4" name="Рисунок 3" descr="80928776dab6085351151f59f5d9092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643188"/>
            <a:ext cx="38814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audio_i_videotekhni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57625"/>
            <a:ext cx="4143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nastolnaya_lampa_evrosvet_hrustal_headover_1926_blu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57188"/>
            <a:ext cx="3000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357313" y="0"/>
            <a:ext cx="6929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rebuchet MS" pitchFamily="34" charset="0"/>
              </a:rPr>
              <a:t>Сколько всего я потратила денег на свою комнату.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0" y="1000125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rebuchet MS" pitchFamily="34" charset="0"/>
              </a:rPr>
              <a:t>1.Потолок:13320р, стены:4500р, пол:11050р</a:t>
            </a:r>
          </a:p>
          <a:p>
            <a:r>
              <a:rPr lang="ru-RU" sz="2800">
                <a:latin typeface="Trebuchet MS" pitchFamily="34" charset="0"/>
              </a:rPr>
              <a:t>Всё складываем:13320+4500+11050=28870р 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0" y="1785938"/>
            <a:ext cx="9286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rebuchet MS" pitchFamily="34" charset="0"/>
              </a:rPr>
              <a:t>2.Окно:25000р, дверь:8500р, кровать:40000р, шкаф купе:40000р, рабочий стул:3000, рабочий стол:8000р, кресло мешок:3500р, тумбочка рядом с кроватью:3000р, полки над кроватью:5700р, шторы:4338р, музыкальный центр:6500р, лампа настольная:3000р. </a:t>
            </a:r>
          </a:p>
          <a:p>
            <a:r>
              <a:rPr lang="ru-RU" sz="2800">
                <a:latin typeface="Trebuchet MS" pitchFamily="34" charset="0"/>
              </a:rPr>
              <a:t>Всё складываем:25000+8500+40000+40000+3000+8000+3500+3000+5700+4338+6500+3000=150538р</a:t>
            </a:r>
          </a:p>
          <a:p>
            <a:r>
              <a:rPr lang="ru-RU" sz="2800">
                <a:latin typeface="Trebuchet MS" pitchFamily="34" charset="0"/>
              </a:rPr>
              <a:t>Последний расчёт:150538+28870=179408р</a:t>
            </a:r>
          </a:p>
          <a:p>
            <a:endParaRPr lang="ru-RU" sz="2800">
              <a:latin typeface="Trebuchet MS" pitchFamily="34" charset="0"/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714500" y="6000750"/>
            <a:ext cx="7215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rebuchet MS" pitchFamily="34" charset="0"/>
              </a:rPr>
              <a:t>3.Всего</a:t>
            </a:r>
            <a:r>
              <a:rPr lang="en-US" sz="3600" b="1">
                <a:latin typeface="Trebuchet MS" pitchFamily="34" charset="0"/>
              </a:rPr>
              <a:t>:</a:t>
            </a:r>
            <a:r>
              <a:rPr lang="ru-RU" sz="3600" b="1">
                <a:latin typeface="Trebuchet MS" pitchFamily="34" charset="0"/>
              </a:rPr>
              <a:t>179408рублей.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3000375" y="0"/>
            <a:ext cx="5357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Trebuchet MS" pitchFamily="34" charset="0"/>
              </a:rPr>
              <a:t>Вывод: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" y="785813"/>
            <a:ext cx="7929563" cy="803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rebuchet MS" pitchFamily="34" charset="0"/>
              </a:rPr>
              <a:t>Поставленная цель –</a:t>
            </a:r>
          </a:p>
          <a:p>
            <a:r>
              <a:rPr lang="ru-RU" sz="3200">
                <a:latin typeface="Trebuchet MS" pitchFamily="34" charset="0"/>
              </a:rPr>
              <a:t>1.Рассчитать стоимость своей комнаты</a:t>
            </a:r>
          </a:p>
          <a:p>
            <a:r>
              <a:rPr lang="ru-RU" sz="3200">
                <a:latin typeface="Trebuchet MS" pitchFamily="34" charset="0"/>
              </a:rPr>
              <a:t>2.Узнать, для чего нужны знания математики, чтобы сделать комнату своей мечты.</a:t>
            </a:r>
          </a:p>
          <a:p>
            <a:r>
              <a:rPr lang="ru-RU" sz="3200">
                <a:latin typeface="Trebuchet MS" pitchFamily="34" charset="0"/>
              </a:rPr>
              <a:t>Я узнала,что для того чтобы сделать комнату своей мечты нужны площади всех стен, пола и потолка, зная эти формулы площадей, я легко обставила свою комнату!</a:t>
            </a:r>
          </a:p>
          <a:p>
            <a:pPr algn="ctr"/>
            <a:r>
              <a:rPr lang="ru-RU" sz="3200">
                <a:latin typeface="Trebuchet MS" pitchFamily="34" charset="0"/>
              </a:rPr>
              <a:t>Цель достигнута!</a:t>
            </a:r>
          </a:p>
          <a:p>
            <a:pPr algn="ctr"/>
            <a:r>
              <a:rPr lang="ru-RU" sz="3200">
                <a:latin typeface="Trebuchet MS" pitchFamily="34" charset="0"/>
              </a:rPr>
              <a:t>Задачи реализованы.</a:t>
            </a:r>
          </a:p>
          <a:p>
            <a:pPr algn="ctr"/>
            <a:endParaRPr lang="ru-RU" sz="4400">
              <a:latin typeface="Trebuchet MS" pitchFamily="34" charset="0"/>
            </a:endParaRPr>
          </a:p>
          <a:p>
            <a:pPr algn="ctr"/>
            <a:r>
              <a:rPr lang="ru-RU" sz="4400">
                <a:latin typeface="Trebuchet MS" pitchFamily="34" charset="0"/>
              </a:rPr>
              <a:t> </a:t>
            </a:r>
          </a:p>
          <a:p>
            <a:pPr algn="ctr"/>
            <a:endParaRPr lang="ru-RU" sz="4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95726">
            <a:off x="857224" y="1785926"/>
            <a:ext cx="728667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Благодарю 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внимание!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357188"/>
            <a:ext cx="892968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rebuchet MS" pitchFamily="34" charset="0"/>
              </a:rPr>
              <a:t>Цель.</a:t>
            </a:r>
          </a:p>
          <a:p>
            <a:r>
              <a:rPr lang="ru-RU" sz="3200">
                <a:latin typeface="Trebuchet MS" pitchFamily="34" charset="0"/>
              </a:rPr>
              <a:t>1. Рассчитать стоимость своей комнаты.</a:t>
            </a:r>
          </a:p>
          <a:p>
            <a:r>
              <a:rPr lang="ru-RU" sz="3200">
                <a:latin typeface="Trebuchet MS" pitchFamily="34" charset="0"/>
              </a:rPr>
              <a:t>2. Узнать, для чего нужны знания математики, чтобы сделать комнату своей мечты.</a:t>
            </a:r>
          </a:p>
          <a:p>
            <a:pPr algn="ctr"/>
            <a:endParaRPr lang="ru-RU" sz="3200">
              <a:latin typeface="Trebuchet MS" pitchFamily="34" charset="0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14313" y="1000125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357563" y="3000375"/>
            <a:ext cx="2071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rebuchet MS" pitchFamily="34" charset="0"/>
              </a:rPr>
              <a:t>Задачи.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786188"/>
            <a:ext cx="9144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rebuchet MS" pitchFamily="34" charset="0"/>
              </a:rPr>
              <a:t>1. Сходить в магазины и найти все необходимые материалы для стен, пола, потолка. Найти мебель.</a:t>
            </a:r>
          </a:p>
          <a:p>
            <a:r>
              <a:rPr lang="ru-RU" sz="2800">
                <a:latin typeface="Trebuchet MS" pitchFamily="34" charset="0"/>
              </a:rPr>
              <a:t>2. Выяснить</a:t>
            </a:r>
            <a:r>
              <a:rPr lang="en-US" sz="2800">
                <a:latin typeface="Trebuchet MS" pitchFamily="34" charset="0"/>
              </a:rPr>
              <a:t> </a:t>
            </a:r>
            <a:r>
              <a:rPr lang="ru-RU" sz="2800">
                <a:latin typeface="Trebuchet MS" pitchFamily="34" charset="0"/>
              </a:rPr>
              <a:t>особенности использования мебели (форма, размер, цвет)</a:t>
            </a:r>
          </a:p>
          <a:p>
            <a:endParaRPr lang="ru-RU" sz="2800"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714500" y="214313"/>
            <a:ext cx="55006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rebuchet MS" pitchFamily="34" charset="0"/>
              </a:rPr>
              <a:t>В какие я ходила магазины, чтобы найти материалы для потолка, стен, пола, мебели.</a:t>
            </a:r>
          </a:p>
        </p:txBody>
      </p:sp>
      <p:pic>
        <p:nvPicPr>
          <p:cNvPr id="3" name="Рисунок 2" descr="Шелангерские крас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71750"/>
            <a:ext cx="3714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bwe4kt5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57175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0" y="0"/>
            <a:ext cx="93583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rebuchet MS" pitchFamily="34" charset="0"/>
              </a:rPr>
              <a:t>Материалы для потолка</a:t>
            </a:r>
          </a:p>
          <a:p>
            <a:pPr algn="ctr"/>
            <a:r>
              <a:rPr lang="ru-RU" sz="3200">
                <a:latin typeface="Trebuchet MS" pitchFamily="34" charset="0"/>
              </a:rPr>
              <a:t>а=4м,в=4м,</a:t>
            </a:r>
            <a:r>
              <a:rPr lang="en-US" sz="3200">
                <a:latin typeface="Trebuchet MS" pitchFamily="34" charset="0"/>
              </a:rPr>
              <a:t>S=</a:t>
            </a:r>
            <a:r>
              <a:rPr lang="ru-RU" sz="3200">
                <a:latin typeface="Trebuchet MS" pitchFamily="34" charset="0"/>
              </a:rPr>
              <a:t>а*в=</a:t>
            </a:r>
            <a:r>
              <a:rPr lang="en-US" sz="3200">
                <a:latin typeface="Trebuchet MS" pitchFamily="34" charset="0"/>
              </a:rPr>
              <a:t>16</a:t>
            </a:r>
            <a:r>
              <a:rPr lang="ru-RU" sz="3200">
                <a:latin typeface="Trebuchet MS" pitchFamily="34" charset="0"/>
              </a:rPr>
              <a:t>м</a:t>
            </a:r>
            <a:r>
              <a:rPr lang="ru-RU" sz="3200" baseline="30000">
                <a:latin typeface="Trebuchet MS" pitchFamily="34" charset="0"/>
              </a:rPr>
              <a:t>2</a:t>
            </a:r>
            <a:endParaRPr lang="ru-RU" sz="3200">
              <a:latin typeface="Trebuchet MS" pitchFamily="34" charset="0"/>
            </a:endParaRPr>
          </a:p>
          <a:p>
            <a:pPr algn="ctr"/>
            <a:endParaRPr lang="ru-RU" sz="4400">
              <a:latin typeface="Trebuchet MS" pitchFamily="34" charset="0"/>
            </a:endParaRPr>
          </a:p>
          <a:p>
            <a:pPr algn="ctr"/>
            <a:endParaRPr lang="ru-RU" sz="2800">
              <a:latin typeface="Trebuchet MS" pitchFamily="34" charset="0"/>
            </a:endParaRPr>
          </a:p>
          <a:p>
            <a:pPr algn="ctr"/>
            <a:endParaRPr lang="ru-RU" sz="4400">
              <a:latin typeface="Trebuchet MS" pitchFamily="34" charset="0"/>
            </a:endParaRPr>
          </a:p>
          <a:p>
            <a:pPr algn="ctr"/>
            <a:endParaRPr lang="ru-RU" sz="4400">
              <a:latin typeface="Trebuchet MS" pitchFamily="34" charset="0"/>
            </a:endParaRPr>
          </a:p>
          <a:p>
            <a:pPr algn="ctr"/>
            <a:endParaRPr lang="ru-RU" sz="4400">
              <a:latin typeface="Trebuchet MS" pitchFamily="34" charset="0"/>
            </a:endParaRP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1143000"/>
            <a:ext cx="9144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rebuchet MS" pitchFamily="34" charset="0"/>
              </a:rPr>
              <a:t>1.Натяжной потолок «звёздное небо»                               </a:t>
            </a:r>
          </a:p>
          <a:p>
            <a:r>
              <a:rPr lang="ru-RU" sz="2800">
                <a:latin typeface="Trebuchet MS" pitchFamily="34" charset="0"/>
              </a:rPr>
              <a:t>             Стоимость 1м</a:t>
            </a:r>
            <a:r>
              <a:rPr lang="ru-RU" sz="2800" baseline="30000">
                <a:latin typeface="Trebuchet MS" pitchFamily="34" charset="0"/>
              </a:rPr>
              <a:t>2</a:t>
            </a:r>
            <a:r>
              <a:rPr lang="ru-RU" sz="2800">
                <a:latin typeface="Trebuchet MS" pitchFamily="34" charset="0"/>
              </a:rPr>
              <a:t> =300р, 16х300=4800р</a:t>
            </a:r>
          </a:p>
          <a:p>
            <a:pPr algn="ctr"/>
            <a:r>
              <a:rPr lang="ru-RU" sz="2800">
                <a:latin typeface="Trebuchet MS" pitchFamily="34" charset="0"/>
              </a:rPr>
              <a:t>  2.Светильники для потолка: стоимость одного        светильника</a:t>
            </a:r>
            <a:r>
              <a:rPr lang="en-US" sz="2800">
                <a:latin typeface="Trebuchet MS" pitchFamily="34" charset="0"/>
              </a:rPr>
              <a:t> 670</a:t>
            </a:r>
            <a:r>
              <a:rPr lang="ru-RU" sz="2800">
                <a:latin typeface="Trebuchet MS" pitchFamily="34" charset="0"/>
              </a:rPr>
              <a:t>р мне нужно 6шт., 670х6=4020р</a:t>
            </a:r>
          </a:p>
          <a:p>
            <a:r>
              <a:rPr lang="ru-RU" sz="2800">
                <a:latin typeface="Trebuchet MS" pitchFamily="34" charset="0"/>
              </a:rPr>
              <a:t>                           3.Люстра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4500р</a:t>
            </a:r>
          </a:p>
          <a:p>
            <a:r>
              <a:rPr lang="ru-RU" sz="2800">
                <a:latin typeface="Trebuchet MS" pitchFamily="34" charset="0"/>
              </a:rPr>
              <a:t>          Всё складываем:4800+4020+4500=13320р</a:t>
            </a:r>
          </a:p>
        </p:txBody>
      </p:sp>
      <p:pic>
        <p:nvPicPr>
          <p:cNvPr id="4" name="Рисунок 3" descr="1388228286_zvezdno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38"/>
            <a:ext cx="3429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toledonn.ru/upload/resize_cache/iblock/7f3/400_400_1899666c43035c13b880754aa53229c01/7f38f4152b1cf240b0fd83a7eb02a1c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4048125"/>
            <a:ext cx="257175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95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4071938"/>
            <a:ext cx="2786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928688" y="0"/>
            <a:ext cx="7929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rebuchet MS" pitchFamily="34" charset="0"/>
              </a:rPr>
              <a:t>Материал для стен </a:t>
            </a:r>
            <a:r>
              <a:rPr lang="ru-RU" sz="2800">
                <a:latin typeface="Trebuchet MS" pitchFamily="34" charset="0"/>
              </a:rPr>
              <a:t>а=4м,в=3м,</a:t>
            </a:r>
            <a:r>
              <a:rPr lang="en-US" sz="2800">
                <a:latin typeface="Trebuchet MS" pitchFamily="34" charset="0"/>
              </a:rPr>
              <a:t>S</a:t>
            </a:r>
            <a:r>
              <a:rPr lang="ru-RU" sz="2800">
                <a:latin typeface="Trebuchet MS" pitchFamily="34" charset="0"/>
              </a:rPr>
              <a:t>=а*в=12м</a:t>
            </a:r>
            <a:r>
              <a:rPr lang="ru-RU" sz="2800" baseline="30000">
                <a:latin typeface="Trebuchet MS" pitchFamily="34" charset="0"/>
              </a:rPr>
              <a:t>2</a:t>
            </a:r>
            <a:endParaRPr lang="ru-RU" sz="2800">
              <a:latin typeface="Trebuchet MS" pitchFamily="34" charset="0"/>
            </a:endParaRPr>
          </a:p>
          <a:p>
            <a:pPr algn="ctr"/>
            <a:r>
              <a:rPr lang="en-US" sz="2800">
                <a:latin typeface="Trebuchet MS" pitchFamily="34" charset="0"/>
              </a:rPr>
              <a:t>S</a:t>
            </a:r>
            <a:r>
              <a:rPr lang="ru-RU" sz="2800">
                <a:latin typeface="Trebuchet MS" pitchFamily="34" charset="0"/>
              </a:rPr>
              <a:t> 4 стен=12*4=48м</a:t>
            </a:r>
            <a:r>
              <a:rPr lang="ru-RU" sz="2800" baseline="30000">
                <a:latin typeface="Trebuchet MS" pitchFamily="34" charset="0"/>
              </a:rPr>
              <a:t>2</a:t>
            </a:r>
            <a:endParaRPr lang="ru-RU" sz="2800">
              <a:latin typeface="Trebuchet MS" pitchFamily="34" charset="0"/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000250" y="1571625"/>
            <a:ext cx="71437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>
                <a:latin typeface="Trebuchet MS" pitchFamily="34" charset="0"/>
              </a:rPr>
              <a:t>1.Грунтовка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5кг=450р</a:t>
            </a:r>
          </a:p>
          <a:p>
            <a:pPr algn="r"/>
            <a:r>
              <a:rPr lang="en-US" sz="2800">
                <a:latin typeface="Trebuchet MS" pitchFamily="34" charset="0"/>
              </a:rPr>
              <a:t>2</a:t>
            </a:r>
            <a:r>
              <a:rPr lang="ru-RU" sz="2800">
                <a:latin typeface="Trebuchet MS" pitchFamily="34" charset="0"/>
              </a:rPr>
              <a:t>.Стартовая</a:t>
            </a:r>
            <a:r>
              <a:rPr lang="en-US" sz="2800">
                <a:latin typeface="Trebuchet MS" pitchFamily="34" charset="0"/>
              </a:rPr>
              <a:t> </a:t>
            </a:r>
            <a:r>
              <a:rPr lang="ru-RU" sz="2800">
                <a:latin typeface="Trebuchet MS" pitchFamily="34" charset="0"/>
              </a:rPr>
              <a:t>шпатлёвка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 Волма 30кг=400р</a:t>
            </a:r>
          </a:p>
          <a:p>
            <a:pPr algn="r"/>
            <a:r>
              <a:rPr lang="ru-RU" sz="2800">
                <a:latin typeface="Trebuchet MS" pitchFamily="34" charset="0"/>
              </a:rPr>
              <a:t>3.Финишная шпатлёвка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 Волма 30кг=600р</a:t>
            </a:r>
          </a:p>
          <a:p>
            <a:pPr algn="r"/>
            <a:r>
              <a:rPr lang="ru-RU" sz="2800">
                <a:latin typeface="Trebuchet MS" pitchFamily="34" charset="0"/>
              </a:rPr>
              <a:t>4.Обои голубые:(0,53*10,05м)</a:t>
            </a:r>
          </a:p>
          <a:p>
            <a:pPr algn="r"/>
            <a:r>
              <a:rPr lang="ru-RU" sz="2800">
                <a:latin typeface="Trebuchet MS" pitchFamily="34" charset="0"/>
              </a:rPr>
              <a:t>Один рулон стоит 350 р, мне нужно 9 рулонов:350х9=3250р </a:t>
            </a:r>
          </a:p>
          <a:p>
            <a:pPr algn="r"/>
            <a:r>
              <a:rPr lang="ru-RU" sz="2800">
                <a:latin typeface="Trebuchet MS" pitchFamily="34" charset="0"/>
              </a:rPr>
              <a:t>5.Клей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200р</a:t>
            </a:r>
          </a:p>
          <a:p>
            <a:pPr algn="r"/>
            <a:r>
              <a:rPr lang="ru-RU" sz="2800">
                <a:latin typeface="Trebuchet MS" pitchFamily="34" charset="0"/>
              </a:rPr>
              <a:t>Всё складываем: 450+600+3250+200=4500р</a:t>
            </a:r>
          </a:p>
          <a:p>
            <a:endParaRPr lang="ru-RU">
              <a:latin typeface="Trebuchet MS" pitchFamily="34" charset="0"/>
            </a:endParaRPr>
          </a:p>
        </p:txBody>
      </p:sp>
      <p:pic>
        <p:nvPicPr>
          <p:cNvPr id="17411" name="Рисунок 4" descr="Rajapur 95/2014 - на 360.ru: цены, описание, характеристики, где купить в Москв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929063"/>
            <a:ext cx="3214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428625" y="0"/>
            <a:ext cx="90011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rebuchet MS" pitchFamily="34" charset="0"/>
              </a:rPr>
              <a:t>Материал для пола</a:t>
            </a:r>
          </a:p>
          <a:p>
            <a:pPr algn="ctr"/>
            <a:r>
              <a:rPr lang="ru-RU" sz="2800">
                <a:latin typeface="Trebuchet MS" pitchFamily="34" charset="0"/>
              </a:rPr>
              <a:t>а=4м, в=4м,</a:t>
            </a:r>
            <a:r>
              <a:rPr lang="en-US" sz="2800">
                <a:latin typeface="Trebuchet MS" pitchFamily="34" charset="0"/>
              </a:rPr>
              <a:t>S</a:t>
            </a:r>
            <a:r>
              <a:rPr lang="ru-RU" sz="2800">
                <a:latin typeface="Trebuchet MS" pitchFamily="34" charset="0"/>
              </a:rPr>
              <a:t>=а*в=16м</a:t>
            </a:r>
            <a:r>
              <a:rPr lang="ru-RU" sz="2800" baseline="30000">
                <a:latin typeface="Trebuchet MS" pitchFamily="34" charset="0"/>
              </a:rPr>
              <a:t>2</a:t>
            </a:r>
            <a:endParaRPr lang="ru-RU" sz="2800">
              <a:latin typeface="Trebuchet MS" pitchFamily="34" charset="0"/>
            </a:endParaRPr>
          </a:p>
          <a:p>
            <a:pPr algn="ctr"/>
            <a:endParaRPr lang="ru-RU" sz="2800">
              <a:latin typeface="Trebuchet MS" pitchFamily="34" charset="0"/>
            </a:endParaRPr>
          </a:p>
          <a:p>
            <a:pPr algn="ctr"/>
            <a:endParaRPr lang="ru-RU" sz="2800">
              <a:latin typeface="Trebuchet MS" pitchFamily="34" charset="0"/>
            </a:endParaRPr>
          </a:p>
          <a:p>
            <a:endParaRPr lang="ru-RU" sz="4000">
              <a:latin typeface="Trebuchet MS" pitchFamily="34" charset="0"/>
            </a:endParaRP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785813" y="1071563"/>
            <a:ext cx="77866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rebuchet MS" pitchFamily="34" charset="0"/>
              </a:rPr>
              <a:t>1</a:t>
            </a:r>
            <a:r>
              <a:rPr lang="ru-RU" sz="2800">
                <a:latin typeface="Trebuchet MS" pitchFamily="34" charset="0"/>
              </a:rPr>
              <a:t>.Фанера (1,5*1,5 м № 10) </a:t>
            </a:r>
          </a:p>
          <a:p>
            <a:pPr algn="ctr"/>
            <a:r>
              <a:rPr lang="ru-RU" sz="2800">
                <a:latin typeface="Trebuchet MS" pitchFamily="34" charset="0"/>
              </a:rPr>
              <a:t>Один лист фанеры стоит 550р, мне нужно 7шт., 550х7=3850р</a:t>
            </a:r>
          </a:p>
          <a:p>
            <a:pPr algn="ctr"/>
            <a:r>
              <a:rPr lang="ru-RU" sz="2800">
                <a:latin typeface="Trebuchet MS" pitchFamily="34" charset="0"/>
              </a:rPr>
              <a:t>2.Ковролин:стоимость 1м</a:t>
            </a:r>
            <a:r>
              <a:rPr lang="ru-RU" sz="2800" baseline="30000">
                <a:latin typeface="Trebuchet MS" pitchFamily="34" charset="0"/>
              </a:rPr>
              <a:t>2</a:t>
            </a:r>
            <a:r>
              <a:rPr lang="ru-RU" sz="2800">
                <a:latin typeface="Trebuchet MS" pitchFamily="34" charset="0"/>
              </a:rPr>
              <a:t>=450р</a:t>
            </a:r>
          </a:p>
          <a:p>
            <a:pPr algn="ctr"/>
            <a:r>
              <a:rPr lang="ru-RU" sz="2800">
                <a:latin typeface="Trebuchet MS" pitchFamily="34" charset="0"/>
              </a:rPr>
              <a:t>16х450=7200р</a:t>
            </a:r>
          </a:p>
          <a:p>
            <a:pPr algn="ctr"/>
            <a:r>
              <a:rPr lang="ru-RU" sz="2800">
                <a:latin typeface="Trebuchet MS" pitchFamily="34" charset="0"/>
              </a:rPr>
              <a:t>Всё складываем:3850+7200=11050р</a:t>
            </a:r>
          </a:p>
        </p:txBody>
      </p:sp>
      <p:pic>
        <p:nvPicPr>
          <p:cNvPr id="18435" name="Picture 2" descr="http://interier-nn.ru/image/kovrolin/texnolajn/flor_t_ofis/030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786188"/>
            <a:ext cx="3857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1886742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786188"/>
            <a:ext cx="36433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000250" y="285750"/>
            <a:ext cx="4500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rebuchet MS" pitchFamily="34" charset="0"/>
              </a:rPr>
              <a:t>Окно(1650*1700)</a:t>
            </a:r>
          </a:p>
          <a:p>
            <a:pPr algn="ctr"/>
            <a:r>
              <a:rPr lang="ru-RU" sz="4000">
                <a:latin typeface="Trebuchet MS" pitchFamily="34" charset="0"/>
              </a:rPr>
              <a:t>Всего</a:t>
            </a:r>
            <a:r>
              <a:rPr lang="en-US" sz="4000">
                <a:latin typeface="Trebuchet MS" pitchFamily="34" charset="0"/>
              </a:rPr>
              <a:t>:</a:t>
            </a:r>
            <a:r>
              <a:rPr lang="ru-RU" sz="4000">
                <a:latin typeface="Trebuchet MS" pitchFamily="34" charset="0"/>
              </a:rPr>
              <a:t>25000р</a:t>
            </a:r>
          </a:p>
        </p:txBody>
      </p:sp>
      <p:pic>
        <p:nvPicPr>
          <p:cNvPr id="4" name="Рисунок 3" descr="4etag_w_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43063"/>
            <a:ext cx="8001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4214813" y="1643063"/>
            <a:ext cx="49291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rebuchet MS" pitchFamily="34" charset="0"/>
              </a:rPr>
              <a:t> Межкомнатная дверь «Фламинго»  (800*2000)</a:t>
            </a:r>
            <a:endParaRPr lang="ru-RU">
              <a:latin typeface="Trebuchet MS" pitchFamily="34" charset="0"/>
            </a:endParaRPr>
          </a:p>
          <a:p>
            <a:pPr algn="ctr"/>
            <a:r>
              <a:rPr lang="ru-RU" sz="4000">
                <a:latin typeface="Trebuchet MS" pitchFamily="34" charset="0"/>
              </a:rPr>
              <a:t>Всего</a:t>
            </a:r>
            <a:r>
              <a:rPr lang="en-US" sz="4000">
                <a:latin typeface="Trebuchet MS" pitchFamily="34" charset="0"/>
              </a:rPr>
              <a:t>:</a:t>
            </a:r>
            <a:r>
              <a:rPr lang="ru-RU" sz="4000">
                <a:latin typeface="Trebuchet MS" pitchFamily="34" charset="0"/>
              </a:rPr>
              <a:t>8500р</a:t>
            </a:r>
          </a:p>
        </p:txBody>
      </p:sp>
      <p:pic>
        <p:nvPicPr>
          <p:cNvPr id="3" name="Рисунок 2" descr="troya-11-1.jpg___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33575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000250" y="214313"/>
            <a:ext cx="4786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rebuchet MS" pitchFamily="34" charset="0"/>
              </a:rPr>
              <a:t>Мебель.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28938" y="928688"/>
            <a:ext cx="4071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rebuchet MS" pitchFamily="34" charset="0"/>
              </a:rPr>
              <a:t>1.Кровать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40000р</a:t>
            </a:r>
          </a:p>
          <a:p>
            <a:r>
              <a:rPr lang="ru-RU" sz="2800">
                <a:latin typeface="Trebuchet MS" pitchFamily="34" charset="0"/>
              </a:rPr>
              <a:t>2.Шкаф купе</a:t>
            </a:r>
            <a:r>
              <a:rPr lang="en-US" sz="2800">
                <a:latin typeface="Trebuchet MS" pitchFamily="34" charset="0"/>
              </a:rPr>
              <a:t>:</a:t>
            </a:r>
            <a:r>
              <a:rPr lang="ru-RU" sz="2800">
                <a:latin typeface="Trebuchet MS" pitchFamily="34" charset="0"/>
              </a:rPr>
              <a:t>40000р</a:t>
            </a:r>
          </a:p>
          <a:p>
            <a:endParaRPr lang="ru-RU" sz="2800">
              <a:latin typeface="Trebuchet MS" pitchFamily="34" charset="0"/>
            </a:endParaRPr>
          </a:p>
        </p:txBody>
      </p:sp>
      <p:pic>
        <p:nvPicPr>
          <p:cNvPr id="21507" name="Рисунок 4" descr="13987823001995_w4000h3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8"/>
            <a:ext cx="4572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shkaf-kupe-v-tsvete-sereb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214563"/>
            <a:ext cx="3810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117">
  <a:themeElements>
    <a:clrScheme name="mirpps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617</TotalTime>
  <Words>325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Trebuchet MS</vt:lpstr>
      <vt:lpstr>Arial</vt:lpstr>
      <vt:lpstr>Calibri</vt:lpstr>
      <vt:lpstr>117</vt:lpstr>
      <vt:lpstr>ГБОУ Школа - интернат №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математике «Комната моей мечты»</dc:title>
  <dc:creator>Екатерина</dc:creator>
  <cp:lastModifiedBy>dodi</cp:lastModifiedBy>
  <cp:revision>63</cp:revision>
  <dcterms:created xsi:type="dcterms:W3CDTF">2015-12-12T14:43:06Z</dcterms:created>
  <dcterms:modified xsi:type="dcterms:W3CDTF">2023-12-25T10:48:47Z</dcterms:modified>
</cp:coreProperties>
</file>