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2" r:id="rId2"/>
    <p:sldId id="265" r:id="rId3"/>
    <p:sldId id="259" r:id="rId4"/>
    <p:sldId id="276" r:id="rId5"/>
    <p:sldId id="278" r:id="rId6"/>
    <p:sldId id="280" r:id="rId7"/>
    <p:sldId id="286" r:id="rId8"/>
    <p:sldId id="287" r:id="rId9"/>
    <p:sldId id="281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11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0B3CC-9F67-4BAC-81CB-A7BCF47E50F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FF880-ACED-4D48-9E31-4D51FDBC98D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1.От четкости  определения задач, цели и структуры урока</a:t>
          </a:r>
          <a:endParaRPr lang="ru-RU" sz="20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01C14283-208B-401A-BA16-4F5ACF62EE6A}" type="parTrans" cxnId="{FB977314-DCF6-421F-8797-9BDC61363453}">
      <dgm:prSet/>
      <dgm:spPr/>
      <dgm:t>
        <a:bodyPr/>
        <a:lstStyle/>
        <a:p>
          <a:endParaRPr lang="ru-RU"/>
        </a:p>
      </dgm:t>
    </dgm:pt>
    <dgm:pt modelId="{03B95016-4B14-4640-8A25-07CAA0851237}" type="sibTrans" cxnId="{FB977314-DCF6-421F-8797-9BDC61363453}">
      <dgm:prSet/>
      <dgm:spPr/>
      <dgm:t>
        <a:bodyPr/>
        <a:lstStyle/>
        <a:p>
          <a:endParaRPr lang="ru-RU"/>
        </a:p>
      </dgm:t>
    </dgm:pt>
    <dgm:pt modelId="{9D003D12-BB68-43AC-9C3C-5A406F6D01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4. От умения организовывать  активную познавательную деятельность  обучающихся на уроке</a:t>
          </a:r>
          <a:endParaRPr lang="ru-RU" sz="20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F51CC2F7-57E4-43F2-80A9-4FB5F16355B7}" type="parTrans" cxnId="{1DDAEAFB-A564-4943-8350-36E6F8841C52}">
      <dgm:prSet/>
      <dgm:spPr/>
      <dgm:t>
        <a:bodyPr/>
        <a:lstStyle/>
        <a:p>
          <a:endParaRPr lang="ru-RU"/>
        </a:p>
      </dgm:t>
    </dgm:pt>
    <dgm:pt modelId="{82DB6C20-8118-4FEC-B697-1EE5ACDA6D6A}" type="sibTrans" cxnId="{1DDAEAFB-A564-4943-8350-36E6F8841C52}">
      <dgm:prSet/>
      <dgm:spPr/>
      <dgm:t>
        <a:bodyPr/>
        <a:lstStyle/>
        <a:p>
          <a:endParaRPr lang="ru-RU"/>
        </a:p>
      </dgm:t>
    </dgm:pt>
    <dgm:pt modelId="{3B374104-0406-4E9A-9F36-8AB14AD1515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3. От использования методических приёмов</a:t>
          </a:r>
          <a:endParaRPr lang="ru-RU" sz="20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06466946-EE99-440B-A8AE-A6425504A179}" type="parTrans" cxnId="{7EFA9630-AB6E-4BD5-82AC-E4975AC49A20}">
      <dgm:prSet/>
      <dgm:spPr/>
      <dgm:t>
        <a:bodyPr/>
        <a:lstStyle/>
        <a:p>
          <a:endParaRPr lang="ru-RU"/>
        </a:p>
      </dgm:t>
    </dgm:pt>
    <dgm:pt modelId="{304E0DB0-DADC-4926-B950-048D37A9AD03}" type="sibTrans" cxnId="{7EFA9630-AB6E-4BD5-82AC-E4975AC49A20}">
      <dgm:prSet/>
      <dgm:spPr/>
      <dgm:t>
        <a:bodyPr/>
        <a:lstStyle/>
        <a:p>
          <a:endParaRPr lang="ru-RU"/>
        </a:p>
      </dgm:t>
    </dgm:pt>
    <dgm:pt modelId="{9F5F048B-4E77-4964-9C0D-0B99BC60E21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6. От применения современных средств обучения (ТСО,  ЭОР и др.)</a:t>
          </a:r>
          <a:endParaRPr lang="ru-RU" sz="16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DD8697E7-627E-4D89-A0C6-EF417A322E62}" type="parTrans" cxnId="{4C99A2F1-26F1-4229-8676-D93A8310E18D}">
      <dgm:prSet/>
      <dgm:spPr/>
      <dgm:t>
        <a:bodyPr/>
        <a:lstStyle/>
        <a:p>
          <a:endParaRPr lang="ru-RU"/>
        </a:p>
      </dgm:t>
    </dgm:pt>
    <dgm:pt modelId="{35875F65-6274-4CC0-B47B-947B62A406AD}" type="sibTrans" cxnId="{4C99A2F1-26F1-4229-8676-D93A8310E18D}">
      <dgm:prSet/>
      <dgm:spPr/>
      <dgm:t>
        <a:bodyPr/>
        <a:lstStyle/>
        <a:p>
          <a:endParaRPr lang="ru-RU"/>
        </a:p>
      </dgm:t>
    </dgm:pt>
    <dgm:pt modelId="{49378BBB-CD23-455B-B8BB-42379F83D85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5.От  наличия передовых образовательных  технологий</a:t>
          </a:r>
          <a:endParaRPr lang="ru-RU" sz="20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83ECFD4B-6045-4CE1-A10A-66F7747782F7}" type="parTrans" cxnId="{872FF2BA-C7D2-438A-8C33-290A5BB90E52}">
      <dgm:prSet/>
      <dgm:spPr/>
      <dgm:t>
        <a:bodyPr/>
        <a:lstStyle/>
        <a:p>
          <a:endParaRPr lang="ru-RU"/>
        </a:p>
      </dgm:t>
    </dgm:pt>
    <dgm:pt modelId="{6F12251F-DB5F-42F4-885C-1317BB01A72B}" type="sibTrans" cxnId="{872FF2BA-C7D2-438A-8C33-290A5BB90E52}">
      <dgm:prSet/>
      <dgm:spPr/>
      <dgm:t>
        <a:bodyPr/>
        <a:lstStyle/>
        <a:p>
          <a:endParaRPr lang="ru-RU"/>
        </a:p>
      </dgm:t>
    </dgm:pt>
    <dgm:pt modelId="{8B54EE83-219B-45E6-9895-649E91F81CB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7. От квалификации педагога и взаимопонимания с обучающимися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BA00D-3149-4518-9862-A025B63260AA}" type="parTrans" cxnId="{FCCCFCEF-EC48-4CEA-BA8B-7447EF05D168}">
      <dgm:prSet/>
      <dgm:spPr/>
      <dgm:t>
        <a:bodyPr/>
        <a:lstStyle/>
        <a:p>
          <a:endParaRPr lang="ru-RU"/>
        </a:p>
      </dgm:t>
    </dgm:pt>
    <dgm:pt modelId="{9D920536-8179-425F-BE47-AC12100DC000}" type="sibTrans" cxnId="{FCCCFCEF-EC48-4CEA-BA8B-7447EF05D168}">
      <dgm:prSet/>
      <dgm:spPr/>
      <dgm:t>
        <a:bodyPr/>
        <a:lstStyle/>
        <a:p>
          <a:endParaRPr lang="ru-RU"/>
        </a:p>
      </dgm:t>
    </dgm:pt>
    <dgm:pt modelId="{A7294941-3A8B-4E89-9B7F-4A147F98544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25000"/>
                </a:schemeClr>
              </a:solidFill>
              <a:effectLst/>
            </a:rPr>
            <a:t>2. От выбора инновационных форм  обучения</a:t>
          </a:r>
          <a:endParaRPr lang="ru-RU" sz="2000" b="1" dirty="0">
            <a:solidFill>
              <a:schemeClr val="accent3">
                <a:lumMod val="25000"/>
              </a:schemeClr>
            </a:solidFill>
            <a:effectLst/>
          </a:endParaRPr>
        </a:p>
      </dgm:t>
    </dgm:pt>
    <dgm:pt modelId="{B5F2E2EA-274B-48DD-A4AC-D7B059C28C30}" type="sibTrans" cxnId="{22E02F7B-BA3D-4523-915D-BAE9D0FE5746}">
      <dgm:prSet/>
      <dgm:spPr/>
      <dgm:t>
        <a:bodyPr/>
        <a:lstStyle/>
        <a:p>
          <a:endParaRPr lang="ru-RU"/>
        </a:p>
      </dgm:t>
    </dgm:pt>
    <dgm:pt modelId="{F685E593-B628-4CD2-BF6F-6318061788F5}" type="parTrans" cxnId="{22E02F7B-BA3D-4523-915D-BAE9D0FE5746}">
      <dgm:prSet/>
      <dgm:spPr/>
      <dgm:t>
        <a:bodyPr/>
        <a:lstStyle/>
        <a:p>
          <a:endParaRPr lang="ru-RU"/>
        </a:p>
      </dgm:t>
    </dgm:pt>
    <dgm:pt modelId="{0F62AB45-AA6F-4DEB-8080-797C4A7C0206}" type="pres">
      <dgm:prSet presAssocID="{5860B3CC-9F67-4BAC-81CB-A7BCF47E50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56A82-A6CC-4479-9D0C-82C50210AA0E}" type="pres">
      <dgm:prSet presAssocID="{8B54EE83-219B-45E6-9895-649E91F81CB4}" presName="boxAndChildren" presStyleCnt="0"/>
      <dgm:spPr/>
    </dgm:pt>
    <dgm:pt modelId="{B5EF39EF-DD69-4153-AFD4-87E1F12C0FE9}" type="pres">
      <dgm:prSet presAssocID="{8B54EE83-219B-45E6-9895-649E91F81CB4}" presName="parentTextBox" presStyleLbl="node1" presStyleIdx="0" presStyleCnt="7" custScaleY="147841" custLinFactNeighborX="868" custLinFactNeighborY="508"/>
      <dgm:spPr/>
      <dgm:t>
        <a:bodyPr/>
        <a:lstStyle/>
        <a:p>
          <a:endParaRPr lang="ru-RU"/>
        </a:p>
      </dgm:t>
    </dgm:pt>
    <dgm:pt modelId="{7BF3BDF2-C735-4D70-94FC-3B66695487E6}" type="pres">
      <dgm:prSet presAssocID="{35875F65-6274-4CC0-B47B-947B62A406AD}" presName="sp" presStyleCnt="0"/>
      <dgm:spPr/>
    </dgm:pt>
    <dgm:pt modelId="{EE9661E0-01B5-477D-9CF0-28628604C733}" type="pres">
      <dgm:prSet presAssocID="{9F5F048B-4E77-4964-9C0D-0B99BC60E211}" presName="arrowAndChildren" presStyleCnt="0"/>
      <dgm:spPr/>
    </dgm:pt>
    <dgm:pt modelId="{17612B42-EE13-4AFF-9C8B-DCB246D74324}" type="pres">
      <dgm:prSet presAssocID="{9F5F048B-4E77-4964-9C0D-0B99BC60E211}" presName="parentTextArrow" presStyleLbl="node1" presStyleIdx="1" presStyleCnt="7" custLinFactNeighborX="868" custLinFactNeighborY="0"/>
      <dgm:spPr/>
      <dgm:t>
        <a:bodyPr/>
        <a:lstStyle/>
        <a:p>
          <a:endParaRPr lang="ru-RU"/>
        </a:p>
      </dgm:t>
    </dgm:pt>
    <dgm:pt modelId="{33C602EA-A713-4628-8185-1AFEEE9BECAC}" type="pres">
      <dgm:prSet presAssocID="{6F12251F-DB5F-42F4-885C-1317BB01A72B}" presName="sp" presStyleCnt="0"/>
      <dgm:spPr/>
    </dgm:pt>
    <dgm:pt modelId="{1332A977-5841-4CA3-AA33-0F09906771E4}" type="pres">
      <dgm:prSet presAssocID="{49378BBB-CD23-455B-B8BB-42379F83D857}" presName="arrowAndChildren" presStyleCnt="0"/>
      <dgm:spPr/>
    </dgm:pt>
    <dgm:pt modelId="{095226B2-2933-4461-BABC-7708A85D0398}" type="pres">
      <dgm:prSet presAssocID="{49378BBB-CD23-455B-B8BB-42379F83D857}" presName="parentTextArrow" presStyleLbl="node1" presStyleIdx="2" presStyleCnt="7" custLinFactNeighborX="868" custLinFactNeighborY="0"/>
      <dgm:spPr/>
      <dgm:t>
        <a:bodyPr/>
        <a:lstStyle/>
        <a:p>
          <a:endParaRPr lang="ru-RU"/>
        </a:p>
      </dgm:t>
    </dgm:pt>
    <dgm:pt modelId="{EAB9BE01-161E-4E69-ACC5-F57B87B961E6}" type="pres">
      <dgm:prSet presAssocID="{82DB6C20-8118-4FEC-B697-1EE5ACDA6D6A}" presName="sp" presStyleCnt="0"/>
      <dgm:spPr/>
    </dgm:pt>
    <dgm:pt modelId="{DE8E0397-3B21-498B-B6B3-077FC08FEA46}" type="pres">
      <dgm:prSet presAssocID="{9D003D12-BB68-43AC-9C3C-5A406F6D011F}" presName="arrowAndChildren" presStyleCnt="0"/>
      <dgm:spPr/>
    </dgm:pt>
    <dgm:pt modelId="{D08BB9B3-0493-4570-A86A-ECA7DCA8DD9C}" type="pres">
      <dgm:prSet presAssocID="{9D003D12-BB68-43AC-9C3C-5A406F6D011F}" presName="parentTextArrow" presStyleLbl="node1" presStyleIdx="3" presStyleCnt="7" custLinFactNeighborX="868" custLinFactNeighborY="-2495"/>
      <dgm:spPr/>
      <dgm:t>
        <a:bodyPr/>
        <a:lstStyle/>
        <a:p>
          <a:endParaRPr lang="ru-RU"/>
        </a:p>
      </dgm:t>
    </dgm:pt>
    <dgm:pt modelId="{D3E4CACD-C974-4C4D-B459-983E1D8889B3}" type="pres">
      <dgm:prSet presAssocID="{304E0DB0-DADC-4926-B950-048D37A9AD03}" presName="sp" presStyleCnt="0"/>
      <dgm:spPr/>
    </dgm:pt>
    <dgm:pt modelId="{C465005B-9E78-40BB-89C1-73F79E1F5BD3}" type="pres">
      <dgm:prSet presAssocID="{3B374104-0406-4E9A-9F36-8AB14AD1515A}" presName="arrowAndChildren" presStyleCnt="0"/>
      <dgm:spPr/>
    </dgm:pt>
    <dgm:pt modelId="{BB6591C0-B91B-4DE5-8774-0CBC2A396A99}" type="pres">
      <dgm:prSet presAssocID="{3B374104-0406-4E9A-9F36-8AB14AD1515A}" presName="parentTextArrow" presStyleLbl="node1" presStyleIdx="4" presStyleCnt="7" custLinFactNeighborX="868" custLinFactNeighborY="0"/>
      <dgm:spPr/>
      <dgm:t>
        <a:bodyPr/>
        <a:lstStyle/>
        <a:p>
          <a:endParaRPr lang="ru-RU"/>
        </a:p>
      </dgm:t>
    </dgm:pt>
    <dgm:pt modelId="{592706DE-D492-4CF8-B4A8-76799F2580B4}" type="pres">
      <dgm:prSet presAssocID="{B5F2E2EA-274B-48DD-A4AC-D7B059C28C30}" presName="sp" presStyleCnt="0"/>
      <dgm:spPr/>
    </dgm:pt>
    <dgm:pt modelId="{9B0BE627-1E7B-4C7A-BEA4-A05412C3384A}" type="pres">
      <dgm:prSet presAssocID="{A7294941-3A8B-4E89-9B7F-4A147F985449}" presName="arrowAndChildren" presStyleCnt="0"/>
      <dgm:spPr/>
    </dgm:pt>
    <dgm:pt modelId="{AFAAC8EC-5B19-48C1-A359-359713853FEC}" type="pres">
      <dgm:prSet presAssocID="{A7294941-3A8B-4E89-9B7F-4A147F985449}" presName="parentTextArrow" presStyleLbl="node1" presStyleIdx="5" presStyleCnt="7" custLinFactNeighborX="868" custLinFactNeighborY="0"/>
      <dgm:spPr/>
      <dgm:t>
        <a:bodyPr/>
        <a:lstStyle/>
        <a:p>
          <a:endParaRPr lang="ru-RU"/>
        </a:p>
      </dgm:t>
    </dgm:pt>
    <dgm:pt modelId="{EA126A75-160A-41D8-9B1E-1946E32D34E7}" type="pres">
      <dgm:prSet presAssocID="{03B95016-4B14-4640-8A25-07CAA0851237}" presName="sp" presStyleCnt="0"/>
      <dgm:spPr/>
    </dgm:pt>
    <dgm:pt modelId="{D31C60E1-3B4E-4300-94B6-0E6A50C08423}" type="pres">
      <dgm:prSet presAssocID="{A24FF880-ACED-4D48-9E31-4D51FDBC98DF}" presName="arrowAndChildren" presStyleCnt="0"/>
      <dgm:spPr/>
    </dgm:pt>
    <dgm:pt modelId="{97F9B881-1B72-4643-9773-3D5CD0790CD2}" type="pres">
      <dgm:prSet presAssocID="{A24FF880-ACED-4D48-9E31-4D51FDBC98DF}" presName="parentTextArrow" presStyleLbl="node1" presStyleIdx="6" presStyleCnt="7" custLinFactNeighborX="917" custLinFactNeighborY="10510"/>
      <dgm:spPr/>
      <dgm:t>
        <a:bodyPr/>
        <a:lstStyle/>
        <a:p>
          <a:endParaRPr lang="ru-RU"/>
        </a:p>
      </dgm:t>
    </dgm:pt>
  </dgm:ptLst>
  <dgm:cxnLst>
    <dgm:cxn modelId="{0E850949-D5C4-4A23-B13C-6077A3FCB0C2}" type="presOf" srcId="{9F5F048B-4E77-4964-9C0D-0B99BC60E211}" destId="{17612B42-EE13-4AFF-9C8B-DCB246D74324}" srcOrd="0" destOrd="0" presId="urn:microsoft.com/office/officeart/2005/8/layout/process4"/>
    <dgm:cxn modelId="{4C99A2F1-26F1-4229-8676-D93A8310E18D}" srcId="{5860B3CC-9F67-4BAC-81CB-A7BCF47E50F9}" destId="{9F5F048B-4E77-4964-9C0D-0B99BC60E211}" srcOrd="5" destOrd="0" parTransId="{DD8697E7-627E-4D89-A0C6-EF417A322E62}" sibTransId="{35875F65-6274-4CC0-B47B-947B62A406AD}"/>
    <dgm:cxn modelId="{22E02F7B-BA3D-4523-915D-BAE9D0FE5746}" srcId="{5860B3CC-9F67-4BAC-81CB-A7BCF47E50F9}" destId="{A7294941-3A8B-4E89-9B7F-4A147F985449}" srcOrd="1" destOrd="0" parTransId="{F685E593-B628-4CD2-BF6F-6318061788F5}" sibTransId="{B5F2E2EA-274B-48DD-A4AC-D7B059C28C30}"/>
    <dgm:cxn modelId="{1EC6FBD9-2552-4360-A8FA-A3C54DD8A7E1}" type="presOf" srcId="{A7294941-3A8B-4E89-9B7F-4A147F985449}" destId="{AFAAC8EC-5B19-48C1-A359-359713853FEC}" srcOrd="0" destOrd="0" presId="urn:microsoft.com/office/officeart/2005/8/layout/process4"/>
    <dgm:cxn modelId="{872FF2BA-C7D2-438A-8C33-290A5BB90E52}" srcId="{5860B3CC-9F67-4BAC-81CB-A7BCF47E50F9}" destId="{49378BBB-CD23-455B-B8BB-42379F83D857}" srcOrd="4" destOrd="0" parTransId="{83ECFD4B-6045-4CE1-A10A-66F7747782F7}" sibTransId="{6F12251F-DB5F-42F4-885C-1317BB01A72B}"/>
    <dgm:cxn modelId="{FB977314-DCF6-421F-8797-9BDC61363453}" srcId="{5860B3CC-9F67-4BAC-81CB-A7BCF47E50F9}" destId="{A24FF880-ACED-4D48-9E31-4D51FDBC98DF}" srcOrd="0" destOrd="0" parTransId="{01C14283-208B-401A-BA16-4F5ACF62EE6A}" sibTransId="{03B95016-4B14-4640-8A25-07CAA0851237}"/>
    <dgm:cxn modelId="{E41ED47F-3C5C-4B59-851E-080375D363F3}" type="presOf" srcId="{8B54EE83-219B-45E6-9895-649E91F81CB4}" destId="{B5EF39EF-DD69-4153-AFD4-87E1F12C0FE9}" srcOrd="0" destOrd="0" presId="urn:microsoft.com/office/officeart/2005/8/layout/process4"/>
    <dgm:cxn modelId="{3E8DFF4E-AF19-412F-8395-C86C9D785FA0}" type="presOf" srcId="{5860B3CC-9F67-4BAC-81CB-A7BCF47E50F9}" destId="{0F62AB45-AA6F-4DEB-8080-797C4A7C0206}" srcOrd="0" destOrd="0" presId="urn:microsoft.com/office/officeart/2005/8/layout/process4"/>
    <dgm:cxn modelId="{40C21B1F-B0A0-4668-8532-2962C8250F38}" type="presOf" srcId="{49378BBB-CD23-455B-B8BB-42379F83D857}" destId="{095226B2-2933-4461-BABC-7708A85D0398}" srcOrd="0" destOrd="0" presId="urn:microsoft.com/office/officeart/2005/8/layout/process4"/>
    <dgm:cxn modelId="{F1DF53F1-106C-47B0-A1B9-495FB783E937}" type="presOf" srcId="{9D003D12-BB68-43AC-9C3C-5A406F6D011F}" destId="{D08BB9B3-0493-4570-A86A-ECA7DCA8DD9C}" srcOrd="0" destOrd="0" presId="urn:microsoft.com/office/officeart/2005/8/layout/process4"/>
    <dgm:cxn modelId="{DA6DC463-2D5D-4C9C-B287-3747947BCF42}" type="presOf" srcId="{A24FF880-ACED-4D48-9E31-4D51FDBC98DF}" destId="{97F9B881-1B72-4643-9773-3D5CD0790CD2}" srcOrd="0" destOrd="0" presId="urn:microsoft.com/office/officeart/2005/8/layout/process4"/>
    <dgm:cxn modelId="{1DDAEAFB-A564-4943-8350-36E6F8841C52}" srcId="{5860B3CC-9F67-4BAC-81CB-A7BCF47E50F9}" destId="{9D003D12-BB68-43AC-9C3C-5A406F6D011F}" srcOrd="3" destOrd="0" parTransId="{F51CC2F7-57E4-43F2-80A9-4FB5F16355B7}" sibTransId="{82DB6C20-8118-4FEC-B697-1EE5ACDA6D6A}"/>
    <dgm:cxn modelId="{DB600174-8F32-48D6-8F39-650D8BA52F4B}" type="presOf" srcId="{3B374104-0406-4E9A-9F36-8AB14AD1515A}" destId="{BB6591C0-B91B-4DE5-8774-0CBC2A396A99}" srcOrd="0" destOrd="0" presId="urn:microsoft.com/office/officeart/2005/8/layout/process4"/>
    <dgm:cxn modelId="{FCCCFCEF-EC48-4CEA-BA8B-7447EF05D168}" srcId="{5860B3CC-9F67-4BAC-81CB-A7BCF47E50F9}" destId="{8B54EE83-219B-45E6-9895-649E91F81CB4}" srcOrd="6" destOrd="0" parTransId="{B29BA00D-3149-4518-9862-A025B63260AA}" sibTransId="{9D920536-8179-425F-BE47-AC12100DC000}"/>
    <dgm:cxn modelId="{7EFA9630-AB6E-4BD5-82AC-E4975AC49A20}" srcId="{5860B3CC-9F67-4BAC-81CB-A7BCF47E50F9}" destId="{3B374104-0406-4E9A-9F36-8AB14AD1515A}" srcOrd="2" destOrd="0" parTransId="{06466946-EE99-440B-A8AE-A6425504A179}" sibTransId="{304E0DB0-DADC-4926-B950-048D37A9AD03}"/>
    <dgm:cxn modelId="{2D3EF5A8-E057-4670-94AF-B7DA67C95A6D}" type="presParOf" srcId="{0F62AB45-AA6F-4DEB-8080-797C4A7C0206}" destId="{D7A56A82-A6CC-4479-9D0C-82C50210AA0E}" srcOrd="0" destOrd="0" presId="urn:microsoft.com/office/officeart/2005/8/layout/process4"/>
    <dgm:cxn modelId="{FFB04034-54D1-4B2E-B037-E9EBA92FA470}" type="presParOf" srcId="{D7A56A82-A6CC-4479-9D0C-82C50210AA0E}" destId="{B5EF39EF-DD69-4153-AFD4-87E1F12C0FE9}" srcOrd="0" destOrd="0" presId="urn:microsoft.com/office/officeart/2005/8/layout/process4"/>
    <dgm:cxn modelId="{DC15FE29-7CF9-4CBD-AA3A-2B8136A676F0}" type="presParOf" srcId="{0F62AB45-AA6F-4DEB-8080-797C4A7C0206}" destId="{7BF3BDF2-C735-4D70-94FC-3B66695487E6}" srcOrd="1" destOrd="0" presId="urn:microsoft.com/office/officeart/2005/8/layout/process4"/>
    <dgm:cxn modelId="{4F81BDCB-BBEB-40DF-B93F-81F7BD62108B}" type="presParOf" srcId="{0F62AB45-AA6F-4DEB-8080-797C4A7C0206}" destId="{EE9661E0-01B5-477D-9CF0-28628604C733}" srcOrd="2" destOrd="0" presId="urn:microsoft.com/office/officeart/2005/8/layout/process4"/>
    <dgm:cxn modelId="{5B1A8683-A446-4F07-919B-4FCD76619BFF}" type="presParOf" srcId="{EE9661E0-01B5-477D-9CF0-28628604C733}" destId="{17612B42-EE13-4AFF-9C8B-DCB246D74324}" srcOrd="0" destOrd="0" presId="urn:microsoft.com/office/officeart/2005/8/layout/process4"/>
    <dgm:cxn modelId="{2031CF7D-2142-4030-9729-C02203FBF42B}" type="presParOf" srcId="{0F62AB45-AA6F-4DEB-8080-797C4A7C0206}" destId="{33C602EA-A713-4628-8185-1AFEEE9BECAC}" srcOrd="3" destOrd="0" presId="urn:microsoft.com/office/officeart/2005/8/layout/process4"/>
    <dgm:cxn modelId="{49A5549E-1FBF-42EC-B596-39163233BB68}" type="presParOf" srcId="{0F62AB45-AA6F-4DEB-8080-797C4A7C0206}" destId="{1332A977-5841-4CA3-AA33-0F09906771E4}" srcOrd="4" destOrd="0" presId="urn:microsoft.com/office/officeart/2005/8/layout/process4"/>
    <dgm:cxn modelId="{ADE30EF2-92B9-4152-A50A-4424217F8A38}" type="presParOf" srcId="{1332A977-5841-4CA3-AA33-0F09906771E4}" destId="{095226B2-2933-4461-BABC-7708A85D0398}" srcOrd="0" destOrd="0" presId="urn:microsoft.com/office/officeart/2005/8/layout/process4"/>
    <dgm:cxn modelId="{43F4505F-5AC8-491E-8FDB-6A1CABAABBB6}" type="presParOf" srcId="{0F62AB45-AA6F-4DEB-8080-797C4A7C0206}" destId="{EAB9BE01-161E-4E69-ACC5-F57B87B961E6}" srcOrd="5" destOrd="0" presId="urn:microsoft.com/office/officeart/2005/8/layout/process4"/>
    <dgm:cxn modelId="{AA8EC57F-AA18-4B79-B65D-F197FD3CC8B1}" type="presParOf" srcId="{0F62AB45-AA6F-4DEB-8080-797C4A7C0206}" destId="{DE8E0397-3B21-498B-B6B3-077FC08FEA46}" srcOrd="6" destOrd="0" presId="urn:microsoft.com/office/officeart/2005/8/layout/process4"/>
    <dgm:cxn modelId="{F27A9C07-8BD8-43C5-9030-144EE688C56F}" type="presParOf" srcId="{DE8E0397-3B21-498B-B6B3-077FC08FEA46}" destId="{D08BB9B3-0493-4570-A86A-ECA7DCA8DD9C}" srcOrd="0" destOrd="0" presId="urn:microsoft.com/office/officeart/2005/8/layout/process4"/>
    <dgm:cxn modelId="{44361040-1E5B-4838-AC63-26D497012D40}" type="presParOf" srcId="{0F62AB45-AA6F-4DEB-8080-797C4A7C0206}" destId="{D3E4CACD-C974-4C4D-B459-983E1D8889B3}" srcOrd="7" destOrd="0" presId="urn:microsoft.com/office/officeart/2005/8/layout/process4"/>
    <dgm:cxn modelId="{F437ACB2-7306-4283-B113-C4F8BF0A2C98}" type="presParOf" srcId="{0F62AB45-AA6F-4DEB-8080-797C4A7C0206}" destId="{C465005B-9E78-40BB-89C1-73F79E1F5BD3}" srcOrd="8" destOrd="0" presId="urn:microsoft.com/office/officeart/2005/8/layout/process4"/>
    <dgm:cxn modelId="{F72303A2-7060-4161-8A16-9131A580B4F6}" type="presParOf" srcId="{C465005B-9E78-40BB-89C1-73F79E1F5BD3}" destId="{BB6591C0-B91B-4DE5-8774-0CBC2A396A99}" srcOrd="0" destOrd="0" presId="urn:microsoft.com/office/officeart/2005/8/layout/process4"/>
    <dgm:cxn modelId="{B63FA6B4-C016-4340-B853-A164084B3CB6}" type="presParOf" srcId="{0F62AB45-AA6F-4DEB-8080-797C4A7C0206}" destId="{592706DE-D492-4CF8-B4A8-76799F2580B4}" srcOrd="9" destOrd="0" presId="urn:microsoft.com/office/officeart/2005/8/layout/process4"/>
    <dgm:cxn modelId="{0ED13DF8-C242-4694-B25C-E1E03A18FD62}" type="presParOf" srcId="{0F62AB45-AA6F-4DEB-8080-797C4A7C0206}" destId="{9B0BE627-1E7B-4C7A-BEA4-A05412C3384A}" srcOrd="10" destOrd="0" presId="urn:microsoft.com/office/officeart/2005/8/layout/process4"/>
    <dgm:cxn modelId="{A9F0DEFD-F591-4B33-8805-76FB0D05E788}" type="presParOf" srcId="{9B0BE627-1E7B-4C7A-BEA4-A05412C3384A}" destId="{AFAAC8EC-5B19-48C1-A359-359713853FEC}" srcOrd="0" destOrd="0" presId="urn:microsoft.com/office/officeart/2005/8/layout/process4"/>
    <dgm:cxn modelId="{431F563E-06FB-46CC-B6C5-B6591800222A}" type="presParOf" srcId="{0F62AB45-AA6F-4DEB-8080-797C4A7C0206}" destId="{EA126A75-160A-41D8-9B1E-1946E32D34E7}" srcOrd="11" destOrd="0" presId="urn:microsoft.com/office/officeart/2005/8/layout/process4"/>
    <dgm:cxn modelId="{56E25752-EC66-4B63-A8A8-61E26493BB0E}" type="presParOf" srcId="{0F62AB45-AA6F-4DEB-8080-797C4A7C0206}" destId="{D31C60E1-3B4E-4300-94B6-0E6A50C08423}" srcOrd="12" destOrd="0" presId="urn:microsoft.com/office/officeart/2005/8/layout/process4"/>
    <dgm:cxn modelId="{A9E2473C-1215-4063-A637-685905E42F32}" type="presParOf" srcId="{D31C60E1-3B4E-4300-94B6-0E6A50C08423}" destId="{97F9B881-1B72-4643-9773-3D5CD0790C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F39EF-DD69-4153-AFD4-87E1F12C0FE9}">
      <dsp:nvSpPr>
        <dsp:cNvPr id="0" name=""/>
        <dsp:cNvSpPr/>
      </dsp:nvSpPr>
      <dsp:spPr>
        <a:xfrm>
          <a:off x="0" y="3967272"/>
          <a:ext cx="7848872" cy="6412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7. От квалификации педагога и взаимопонимания с обучающимися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67272"/>
        <a:ext cx="7848872" cy="641239"/>
      </dsp:txXfrm>
    </dsp:sp>
    <dsp:sp modelId="{17612B42-EE13-4AFF-9C8B-DCB246D74324}">
      <dsp:nvSpPr>
        <dsp:cNvPr id="0" name=""/>
        <dsp:cNvSpPr/>
      </dsp:nvSpPr>
      <dsp:spPr>
        <a:xfrm rot="10800000">
          <a:off x="0" y="3304795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6. От применения современных средств обучения (ТСО,  ЭОР и др.)</a:t>
          </a:r>
          <a:endParaRPr lang="ru-RU" sz="16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3304795"/>
        <a:ext cx="7848872" cy="433452"/>
      </dsp:txXfrm>
    </dsp:sp>
    <dsp:sp modelId="{095226B2-2933-4461-BABC-7708A85D0398}">
      <dsp:nvSpPr>
        <dsp:cNvPr id="0" name=""/>
        <dsp:cNvSpPr/>
      </dsp:nvSpPr>
      <dsp:spPr>
        <a:xfrm rot="10800000">
          <a:off x="0" y="2644215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5.От  наличия передовых образовательных  технологий</a:t>
          </a:r>
          <a:endParaRPr lang="ru-RU" sz="20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2644215"/>
        <a:ext cx="7848872" cy="433452"/>
      </dsp:txXfrm>
    </dsp:sp>
    <dsp:sp modelId="{D08BB9B3-0493-4570-A86A-ECA7DCA8DD9C}">
      <dsp:nvSpPr>
        <dsp:cNvPr id="0" name=""/>
        <dsp:cNvSpPr/>
      </dsp:nvSpPr>
      <dsp:spPr>
        <a:xfrm rot="10800000">
          <a:off x="0" y="1966992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4. От умения организовывать  активную познавательную деятельность  обучающихся на уроке</a:t>
          </a:r>
          <a:endParaRPr lang="ru-RU" sz="20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1966992"/>
        <a:ext cx="7848872" cy="433452"/>
      </dsp:txXfrm>
    </dsp:sp>
    <dsp:sp modelId="{BB6591C0-B91B-4DE5-8774-0CBC2A396A99}">
      <dsp:nvSpPr>
        <dsp:cNvPr id="0" name=""/>
        <dsp:cNvSpPr/>
      </dsp:nvSpPr>
      <dsp:spPr>
        <a:xfrm rot="10800000">
          <a:off x="0" y="1323056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3. От использования методических приёмов</a:t>
          </a:r>
          <a:endParaRPr lang="ru-RU" sz="20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1323056"/>
        <a:ext cx="7848872" cy="433452"/>
      </dsp:txXfrm>
    </dsp:sp>
    <dsp:sp modelId="{AFAAC8EC-5B19-48C1-A359-359713853FEC}">
      <dsp:nvSpPr>
        <dsp:cNvPr id="0" name=""/>
        <dsp:cNvSpPr/>
      </dsp:nvSpPr>
      <dsp:spPr>
        <a:xfrm rot="10800000">
          <a:off x="0" y="662477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2. От выбора инновационных форм  обучения</a:t>
          </a:r>
          <a:endParaRPr lang="ru-RU" sz="20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662477"/>
        <a:ext cx="7848872" cy="433452"/>
      </dsp:txXfrm>
    </dsp:sp>
    <dsp:sp modelId="{97F9B881-1B72-4643-9773-3D5CD0790CD2}">
      <dsp:nvSpPr>
        <dsp:cNvPr id="0" name=""/>
        <dsp:cNvSpPr/>
      </dsp:nvSpPr>
      <dsp:spPr>
        <a:xfrm rot="10800000">
          <a:off x="0" y="72008"/>
          <a:ext cx="7848872" cy="667085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25000"/>
                </a:schemeClr>
              </a:solidFill>
              <a:effectLst/>
            </a:rPr>
            <a:t>1.От четкости  определения задач, цели и структуры урока</a:t>
          </a:r>
          <a:endParaRPr lang="ru-RU" sz="2000" b="1" kern="1200" dirty="0">
            <a:solidFill>
              <a:schemeClr val="accent3">
                <a:lumMod val="25000"/>
              </a:schemeClr>
            </a:solidFill>
            <a:effectLst/>
          </a:endParaRPr>
        </a:p>
      </dsp:txBody>
      <dsp:txXfrm rot="10800000">
        <a:off x="0" y="72008"/>
        <a:ext cx="7848872" cy="43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48272-D483-4838-B3D9-E7241A209F7C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84A73-FA00-43F7-9340-8D60A7BAA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0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Клочкова А.А.</a:t>
            </a:r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BB90D-B53F-4DF2-8E39-77B7FF7BFDD8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82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68E9-B0E8-4939-A0A3-BD1598934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677080" cy="273630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урок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контексте требований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СПО 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ФГ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143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525658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– деловая игра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театрализованные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интегрированный урок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– концерт и др.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488831" cy="129614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НЕСТАНДАРТНЫХ УРОКОВ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r="8524"/>
          <a:stretch>
            <a:fillRect/>
          </a:stretch>
        </p:blipFill>
        <p:spPr bwMode="auto">
          <a:xfrm>
            <a:off x="457200" y="3886200"/>
            <a:ext cx="2235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685800" y="653524"/>
            <a:ext cx="7786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Организационный момент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b="1" i="1" dirty="0"/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45817"/>
              </p:ext>
            </p:extLst>
          </p:nvPr>
        </p:nvGraphicFramePr>
        <p:xfrm>
          <a:off x="239130" y="1844824"/>
          <a:ext cx="8915400" cy="4900588"/>
        </p:xfrm>
        <a:graphic>
          <a:graphicData uri="http://schemas.openxmlformats.org/drawingml/2006/table">
            <a:tbl>
              <a:tblPr/>
              <a:tblGrid>
                <a:gridCol w="3132138"/>
                <a:gridCol w="2892425"/>
                <a:gridCol w="2890837"/>
              </a:tblGrid>
              <a:tr h="1109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темы урока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обучающиеся (преподаватель подводит обучающихся к осознанию темы)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коммуникативные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78" name="Заголовок 5"/>
          <p:cNvSpPr>
            <a:spLocks noGrp="1"/>
          </p:cNvSpPr>
          <p:nvPr>
            <p:ph type="title"/>
          </p:nvPr>
        </p:nvSpPr>
        <p:spPr>
          <a:xfrm>
            <a:off x="533400" y="385762"/>
            <a:ext cx="8153400" cy="32861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Структурные элементы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занятия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85800" y="1146175"/>
            <a:ext cx="7786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600" b="1" i="1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65357"/>
              </p:ext>
            </p:extLst>
          </p:nvPr>
        </p:nvGraphicFramePr>
        <p:xfrm>
          <a:off x="457200" y="1524000"/>
          <a:ext cx="8153400" cy="503282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целей и задач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обучающиеся, определив границы знания и незнания (преподаватель подводит обучающихся к осознанию целей и задач)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коммуникативные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Актуализация знаний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170" t="84393" r="53165" b="195"/>
          <a:stretch>
            <a:fillRect/>
          </a:stretch>
        </p:blipFill>
        <p:spPr bwMode="auto">
          <a:xfrm>
            <a:off x="6929438" y="4929188"/>
            <a:ext cx="20415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592010"/>
              </p:ext>
            </p:extLst>
          </p:nvPr>
        </p:nvGraphicFramePr>
        <p:xfrm>
          <a:off x="457200" y="2249488"/>
          <a:ext cx="8382000" cy="419868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895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обучающимися способов достижения намеченной цели (преподаватель помогает, советует)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планирования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Постановка учебной задачи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85800" y="750888"/>
            <a:ext cx="7786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«Открытие нового знания»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1600" b="1" i="1" dirty="0"/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085083"/>
              </p:ext>
            </p:extLst>
          </p:nvPr>
        </p:nvGraphicFramePr>
        <p:xfrm>
          <a:off x="521724" y="1805086"/>
          <a:ext cx="7924800" cy="4648199"/>
        </p:xfrm>
        <a:graphic>
          <a:graphicData uri="http://schemas.openxmlformats.org/drawingml/2006/table">
            <a:tbl>
              <a:tblPr/>
              <a:tblGrid>
                <a:gridCol w="2385134"/>
                <a:gridCol w="2769833"/>
                <a:gridCol w="2769833"/>
              </a:tblGrid>
              <a:tr h="1332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обучающихся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осуществляют учебные действия по намеченному плану (применяется групповой, индивидуальный методы) (преподаватель консультирует)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Познавательные, регулятивные, коммуникативные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2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85800" y="992188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 Первичное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3600" dirty="0" smtClean="0">
                <a:cs typeface="Times New Roman" pitchFamily="18" charset="0"/>
              </a:rPr>
              <a:t>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161904"/>
              </p:ext>
            </p:extLst>
          </p:nvPr>
        </p:nvGraphicFramePr>
        <p:xfrm>
          <a:off x="464344" y="1766888"/>
          <a:ext cx="8229600" cy="4608513"/>
        </p:xfrm>
        <a:graphic>
          <a:graphicData uri="http://schemas.openxmlformats.org/drawingml/2006/table">
            <a:tbl>
              <a:tblPr/>
              <a:tblGrid>
                <a:gridCol w="2746648"/>
                <a:gridCol w="2739752"/>
                <a:gridCol w="2743200"/>
              </a:tblGrid>
              <a:tr h="142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контроля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осуществляют контроль (применяются формы самоконтроля, взаимоконтроля) (преподаватель консультирует)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контроля (самоконтроля), коммуникативные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76918"/>
              </p:ext>
            </p:extLst>
          </p:nvPr>
        </p:nvGraphicFramePr>
        <p:xfrm>
          <a:off x="304800" y="2057400"/>
          <a:ext cx="8458200" cy="4694238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коррекции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формулируют затруднения и осуществляют коррекцию самостоятельно (преподаватель консультирует, советует, помогает)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Коммуникативные, регулятивные коррекции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VI. Самостоятельная работа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Самоанализ и самоконтроль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4709"/>
              </p:ext>
            </p:extLst>
          </p:nvPr>
        </p:nvGraphicFramePr>
        <p:xfrm>
          <a:off x="457200" y="2492896"/>
          <a:ext cx="8229600" cy="410188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6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обучающихся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дают оценку деятельности по её результатам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оценивание результатов деятельности товарищей) (преподаватель консультирует)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оценивания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коммуникативные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820" name="Заголовок 5"/>
          <p:cNvSpPr>
            <a:spLocks noGrp="1"/>
          </p:cNvSpPr>
          <p:nvPr>
            <p:ph type="title"/>
          </p:nvPr>
        </p:nvSpPr>
        <p:spPr>
          <a:xfrm>
            <a:off x="457200" y="1029795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VII.  Включение нового знания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систему знаний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повторение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530225"/>
            <a:ext cx="7786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Рефлексия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 eaLnBrk="0" hangingPunct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(итог урока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3200" b="1" i="1" dirty="0">
              <a:ea typeface="Times New Roman" pitchFamily="18" charset="0"/>
              <a:cs typeface="Arial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ФГОС</a:t>
            </a:r>
            <a:r>
              <a:rPr lang="ru-RU" sz="1600"/>
              <a:t> 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27447"/>
              </p:ext>
            </p:extLst>
          </p:nvPr>
        </p:nvGraphicFramePr>
        <p:xfrm>
          <a:off x="457200" y="2249488"/>
          <a:ext cx="8229600" cy="31607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74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уроку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современного типа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Универсальные</a:t>
                      </a:r>
                    </a:p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действия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Проводится рефлексия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саморегуляции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E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845" name="Заголовок 5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358924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904457"/>
              </p:ext>
            </p:extLst>
          </p:nvPr>
        </p:nvGraphicFramePr>
        <p:xfrm>
          <a:off x="228600" y="2057400"/>
          <a:ext cx="8763000" cy="4672013"/>
        </p:xfrm>
        <a:graphic>
          <a:graphicData uri="http://schemas.openxmlformats.org/drawingml/2006/table">
            <a:tbl>
              <a:tblPr/>
              <a:tblGrid>
                <a:gridCol w="1057252"/>
                <a:gridCol w="1143008"/>
                <a:gridCol w="1533540"/>
                <a:gridCol w="1828800"/>
                <a:gridCol w="1371600"/>
                <a:gridCol w="1828800"/>
              </a:tblGrid>
              <a:tr h="3762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этапы организации учебной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этапа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педагогического взаимодействия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Деятельностьпрепреподавателя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обучающихся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  <a:tab pos="187325" algn="l"/>
                          <a:tab pos="273050" algn="l"/>
                          <a:tab pos="4349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учебных задач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ситуации. Фиксация новой учебной задачи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Организовывает погружение в проблему, создает проблемную  ситуацию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Пытаются решить задачу известным способом. Фиксируют проблему.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Слушают учителя. Строят понятные для собеседника высказывания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Принимают и сохраняют учебную цель и задачу.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3961B7-050F-426E-BEF8-915552600C24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урока, соответствующая требованиям ФГОС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519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урок с позиции стандартов нового поколения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2816"/>
            <a:ext cx="8353623" cy="37444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логически законченный,  целостный, ограниченный  определенными рамками отрезок учебно-воспитательного процесса. В нем в сложном взаимодействии находятся основные элементы учебного процесса: цели, задачи, содержание, методы, средства, формы, взаимосвязанная деятельность учителя и обучающихся.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-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урок, отвечающий требованиям своего времени, современной  парадигме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осуществления обучения в соответствии с ФГОС педагогу необходимо знать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построения урока, примерную типологию уроков и критерии оценивания урока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системно-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2036440"/>
          </a:xfrm>
        </p:spPr>
        <p:txBody>
          <a:bodyPr/>
          <a:lstStyle/>
          <a:p>
            <a:pPr marL="301943" lvl="1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116632"/>
            <a:ext cx="888431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673583"/>
              </p:ext>
            </p:extLst>
          </p:nvPr>
        </p:nvGraphicFramePr>
        <p:xfrm>
          <a:off x="321470" y="404664"/>
          <a:ext cx="8421860" cy="6399168"/>
        </p:xfrm>
        <a:graphic>
          <a:graphicData uri="http://schemas.openxmlformats.org/drawingml/2006/table">
            <a:tbl>
              <a:tblPr/>
              <a:tblGrid>
                <a:gridCol w="1789401"/>
                <a:gridCol w="3381917"/>
                <a:gridCol w="3250542"/>
              </a:tblGrid>
              <a:tr h="25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Урок современного типа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6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Объявление темы урока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сообщает обучающимся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Формулируют сами обучающиеся 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Сообщение целей и задач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формулирует и сообщает обучающимся, чему должны научиться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Формулируют сами обучающиеся, определив границы знания и незнания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сообщает обучающимся, какую работу они должны выполнить, чтобы достичь цели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Планирование обучающимися способов достижения намеченной цели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 руководством преподавателя обучающиеся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Осуществление контроля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осуществляет контроль за выполнением обучающимися практической работы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Осуществление коррекции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в ходе выполнения и по итогам выполненной работы обучающимися осуществляет коррекцию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Оценивание учащихся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осуществляет оценивание обучающихся за работу на уроке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Обучающиеся дают оценку деятельности по её результатам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 урока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выясняет у обучающихся, что они запомнили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Проводится рефлексия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Преподаватель объявляет и комментирует (чаще – задание одно для всех)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могут выбирать задание из предложенных преподавателем с учётом индивидуальных возможностей</a:t>
                      </a:r>
                    </a:p>
                  </a:txBody>
                  <a:tcPr marL="55604" marR="556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уроков?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33188"/>
              </p:ext>
            </p:extLst>
          </p:nvPr>
        </p:nvGraphicFramePr>
        <p:xfrm>
          <a:off x="683568" y="1628800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учебного материала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формирование умений и отработка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систематизация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822192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урока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изучения…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закрепления…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коррекции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и систематизации…</a:t>
            </a:r>
          </a:p>
        </p:txBody>
      </p:sp>
    </p:spTree>
    <p:extLst>
      <p:ext uri="{BB962C8B-B14F-4D97-AF65-F5344CB8AC3E}">
        <p14:creationId xmlns:p14="http://schemas.microsoft.com/office/powerpoint/2010/main" val="10044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08912" cy="4392488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 элементами беседы,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с элементами презентации,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новых знаний и первичное их закрепление.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5"/>
            <a:ext cx="7560840" cy="136815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уроков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80920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урока: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экскурсия,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игра,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дискуссия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 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торичное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усвоенных знаний, выработка умений и навыков по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применению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632848" cy="122413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закрепления знаний и формирование умений 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08912" cy="4608512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урока:   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обобщённый урок,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собеседование,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дискуссия, диспут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систему. Проверка и оценка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обучающихся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352928" cy="1512169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обобщения и систематизации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80920" cy="4536504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урока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знаний, умений и навыков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выявить качество знаний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 собственной деятельности.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8352927" cy="115212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контроля и коррекции знаний, умений и навыков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554</TotalTime>
  <Words>714</Words>
  <Application>Microsoft Office PowerPoint</Application>
  <PresentationFormat>Экран (4:3)</PresentationFormat>
  <Paragraphs>181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Современный урок  в контексте требований ФГОС СПО </vt:lpstr>
      <vt:lpstr>Современный  урок с позиции стандартов нового поколения </vt:lpstr>
      <vt:lpstr>Презентация PowerPoint</vt:lpstr>
      <vt:lpstr>От чего зависит  эффективность уроков?</vt:lpstr>
      <vt:lpstr>Основные этапы образовательного процесса</vt:lpstr>
      <vt:lpstr>Вид урока:    - лекция, - урок с элементами беседы, - лекция с элементами презентации, - урок конференция.  Цель урока: изучение новых знаний и первичное их закрепление. </vt:lpstr>
      <vt:lpstr>Вид урока:    - практикум, - экскурсия, - лабораторная работа, - деловая игра, - урок дискуссия.  Цель урока: вторичное закрепление усвоенных знаний, выработка умений и навыков по их применению. </vt:lpstr>
      <vt:lpstr>Вид урока:    - семинары, - конференция, - обобщённый урок, - урок собеседование, - урок дискуссия, диспут.  Цель урока: обобщение знаний обучающихся в систему. Проверка и оценка знаний обучающихся. </vt:lpstr>
      <vt:lpstr>Вид урока:    - зачёт, - экзамен, - контрольная работа.  Цель урока: определить уровень знаний, умений и навыков обучающихся и выявить качество знаний обучающихся, рефлексия собственной деятельности. </vt:lpstr>
      <vt:lpstr>- урок – деловая игра - урок – пресс-конференция - урок – соревнование - театрализованные уроки - урок – путешествие - компьютерные уроки - урок – творчество - урок – аукцион - интегрированный урок - урок – конкурс - урок – игра - урок – концерт и др. </vt:lpstr>
      <vt:lpstr>Структурные элементы  учебного занятия</vt:lpstr>
      <vt:lpstr>II. Актуализация знаний </vt:lpstr>
      <vt:lpstr>III. Постановка учебной задачи </vt:lpstr>
      <vt:lpstr>Презентация PowerPoint</vt:lpstr>
      <vt:lpstr>Презентация PowerPoint</vt:lpstr>
      <vt:lpstr>VI. Самостоятельная работа Самоанализ и самоконтроль  </vt:lpstr>
      <vt:lpstr>VII.  Включение нового знания  в систему знаний  и повторение </vt:lpstr>
      <vt:lpstr>Презентация PowerPoint</vt:lpstr>
      <vt:lpstr> Технологическая карта урока, соответствующая требованиям ФГОС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Примерная структура  типа урока</dc:title>
  <dc:creator>Людмила Николаевна</dc:creator>
  <cp:lastModifiedBy>priem1</cp:lastModifiedBy>
  <cp:revision>40</cp:revision>
  <cp:lastPrinted>2015-11-01T21:06:57Z</cp:lastPrinted>
  <dcterms:created xsi:type="dcterms:W3CDTF">2013-12-15T18:54:25Z</dcterms:created>
  <dcterms:modified xsi:type="dcterms:W3CDTF">2017-11-17T11:39:10Z</dcterms:modified>
</cp:coreProperties>
</file>