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57" r:id="rId4"/>
    <p:sldId id="260" r:id="rId5"/>
    <p:sldId id="262" r:id="rId6"/>
    <p:sldId id="293" r:id="rId7"/>
    <p:sldId id="294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85" r:id="rId21"/>
    <p:sldId id="280" r:id="rId22"/>
    <p:sldId id="291" r:id="rId23"/>
    <p:sldId id="275" r:id="rId24"/>
    <p:sldId id="286" r:id="rId25"/>
    <p:sldId id="281" r:id="rId26"/>
    <p:sldId id="292" r:id="rId27"/>
    <p:sldId id="282" r:id="rId28"/>
    <p:sldId id="296" r:id="rId29"/>
    <p:sldId id="297" r:id="rId30"/>
    <p:sldId id="298" r:id="rId31"/>
    <p:sldId id="299" r:id="rId32"/>
    <p:sldId id="27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BIS" initials="I" lastIdx="1" clrIdx="0">
    <p:extLst>
      <p:ext uri="{19B8F6BF-5375-455C-9EA6-DF929625EA0E}">
        <p15:presenceInfo xmlns="" xmlns:p15="http://schemas.microsoft.com/office/powerpoint/2012/main" userId="IRB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8T16:40:41.594" idx="1">
    <p:pos x="10" y="10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6FA20F-DFE8-4D5E-8CB2-815EE5EF9246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DB8A8-3175-4D2B-92B7-FB15A3CE9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31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DB8A8-3175-4D2B-92B7-FB15A3CE998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2179-5E67-4486-A27F-114CF8E73628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415F-D8F9-41A1-B2D5-CCDB7A6EC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FB3F-3F2D-4FEB-834E-06C0AFDB8075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F40E-A9DB-49A6-B824-2D603D867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F6A9-6EFB-4BBB-AF1B-E7382CCB04B9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CA98-97CE-4D6A-96DA-030D89E64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8C2A-DE86-4B49-B0DF-26BC7A8A0B35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9089-3D21-42BD-B68D-8C6F20AD5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EFE7-F00A-4F26-8DBC-40B26EDADA85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835F-2BC1-4367-95CE-5CF71404A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7EF0-0470-4735-950A-170C77D14EFC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A87E-3D05-49B3-B003-E10E993FD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50E6-B65F-48C0-954D-A532FFE0B0A3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A021-343E-42B6-B7EB-2698AE6D9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6F08-0FFF-450A-ADCB-FB329FC3AFDA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CE91-C066-4D3E-B1F7-B72322E81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BDAF-AB20-4E41-B4E6-153ED97CC455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1294-44F0-4358-A389-20FB01A7A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CC56-841D-412A-ADA1-53D623AEFAB0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8DBB-7A4A-44F0-AF68-6CD7F0F63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9258-E3A8-49DB-BF98-3DA99BA58071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9A37-FB5C-4E36-98C7-CB74B7165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EC718-244E-48E5-918F-CF2F9E4352B6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9414A-7015-4FF8-B7B9-B86F9E47F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6;&#1083;&#1077;%20&#1095;&#1091;&#1076;&#1077;&#1089;\&#1047;&#1077;&#1084;&#1083;&#1103;%20&#1074;%20&#1080;&#1083;&#1083;&#1102;&#1084;&#1080;&#1085;&#1072;&#1090;&#1086;&#1088;&#1077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Рисунок1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071563"/>
            <a:ext cx="75644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1-ый дублёр Гагарина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Герман Степанович Титов </a:t>
            </a:r>
            <a:r>
              <a:rPr lang="ru-RU" sz="5400" b="1" dirty="0"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www.kino-ussr.ru/uploads/forum/images/2012-10/13509878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92888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Позывной у Гагарина – «Кедр»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23554" name="Рисунок 2" descr="8a4344ac4f0594fbdf0218289c3ace25.jpg"/>
          <p:cNvPicPr>
            <a:picLocks noChangeAspect="1"/>
          </p:cNvPicPr>
          <p:nvPr/>
        </p:nvPicPr>
        <p:blipFill>
          <a:blip r:embed="rId2"/>
          <a:srcRect l="28821" t="17822" r="16362" b="15346"/>
          <a:stretch>
            <a:fillRect/>
          </a:stretch>
        </p:blipFill>
        <p:spPr bwMode="auto">
          <a:xfrm>
            <a:off x="1321594" y="1434306"/>
            <a:ext cx="6500812" cy="3989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043608" y="5515643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itchFamily="34" charset="0"/>
              </a:rPr>
              <a:t>Спутник на орбите с позывным Ю.А. Гагарина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Солнце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www.voprosy-kak-i-pochemu.ru/wp-content/uploads/2010/08/Sun-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419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Валентина Владимировна Терешкова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lh4.ggpht.com/-KDVhOrgisO8/Ub4qCS60WRI/AAAAAAAFnn0/zr1Q07p_Uxo/3311-tereshkova_thumb8_thumb%25255B7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64896" cy="4548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 txBox="1">
            <a:spLocks/>
          </p:cNvSpPr>
          <p:nvPr/>
        </p:nvSpPr>
        <p:spPr bwMode="auto"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Дочери Гагарина</a:t>
            </a: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4800" b="1" dirty="0">
                <a:latin typeface="Monotype Corsiva" pitchFamily="66" charset="0"/>
              </a:rPr>
              <a:t>–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Елена, Галина</a:t>
            </a:r>
            <a:r>
              <a:rPr lang="ru-RU" sz="4000" b="1" dirty="0">
                <a:latin typeface="Monotype Corsiva" pitchFamily="66" charset="0"/>
              </a:rPr>
              <a:t/>
            </a:r>
            <a:br>
              <a:rPr lang="ru-RU" sz="4000" b="1" dirty="0">
                <a:latin typeface="Monotype Corsiva" pitchFamily="66" charset="0"/>
              </a:rPr>
            </a:br>
            <a:r>
              <a:rPr lang="ru-RU" sz="4400" dirty="0">
                <a:latin typeface="Calibri" pitchFamily="34" charset="0"/>
              </a:rPr>
              <a:t/>
            </a:r>
            <a:br>
              <a:rPr lang="ru-RU" sz="4400" dirty="0">
                <a:latin typeface="Calibri" pitchFamily="34" charset="0"/>
              </a:rPr>
            </a:br>
            <a:r>
              <a:rPr lang="ru-RU" sz="4400" dirty="0">
                <a:latin typeface="Calibri" pitchFamily="34" charset="0"/>
              </a:rPr>
              <a:t/>
            </a:r>
            <a:br>
              <a:rPr lang="ru-RU" sz="4400" dirty="0">
                <a:latin typeface="Calibri" pitchFamily="34" charset="0"/>
              </a:rPr>
            </a:br>
            <a:r>
              <a:rPr lang="ru-RU" sz="4400" dirty="0">
                <a:latin typeface="Calibri" pitchFamily="34" charset="0"/>
              </a:rPr>
              <a:t/>
            </a:r>
            <a:br>
              <a:rPr lang="ru-RU" sz="4400" dirty="0">
                <a:latin typeface="Calibri" pitchFamily="34" charset="0"/>
              </a:rPr>
            </a:br>
            <a:r>
              <a:rPr lang="ru-RU" sz="4400" dirty="0">
                <a:latin typeface="Calibri" pitchFamily="34" charset="0"/>
              </a:rPr>
              <a:t/>
            </a:r>
            <a:br>
              <a:rPr lang="ru-RU" sz="4400" dirty="0">
                <a:latin typeface="Calibri" pitchFamily="34" charset="0"/>
              </a:rPr>
            </a:br>
            <a:r>
              <a:rPr lang="ru-RU" sz="4400" dirty="0">
                <a:latin typeface="Calibri" pitchFamily="34" charset="0"/>
              </a:rPr>
              <a:t/>
            </a:r>
            <a:br>
              <a:rPr lang="ru-RU" sz="4400" dirty="0">
                <a:latin typeface="Calibri" pitchFamily="34" charset="0"/>
              </a:rPr>
            </a:br>
            <a:r>
              <a:rPr lang="ru-RU" sz="4400" dirty="0">
                <a:latin typeface="Calibri" pitchFamily="34" charset="0"/>
              </a:rPr>
              <a:t/>
            </a:r>
            <a:br>
              <a:rPr lang="ru-RU" sz="4400" dirty="0">
                <a:latin typeface="Calibri" pitchFamily="34" charset="0"/>
              </a:rPr>
            </a:br>
            <a:r>
              <a:rPr lang="ru-RU" sz="4400" dirty="0">
                <a:latin typeface="Calibri" pitchFamily="34" charset="0"/>
              </a:rPr>
              <a:t/>
            </a:r>
            <a:br>
              <a:rPr lang="ru-RU" sz="4400" dirty="0">
                <a:latin typeface="Calibri" pitchFamily="34" charset="0"/>
              </a:rPr>
            </a:br>
            <a:endParaRPr lang="ru-RU" sz="4400" dirty="0">
              <a:latin typeface="Calibri" pitchFamily="34" charset="0"/>
            </a:endParaRPr>
          </a:p>
        </p:txBody>
      </p:sp>
      <p:pic>
        <p:nvPicPr>
          <p:cNvPr id="26626" name="Рисунок 2" descr="gagarin_deti.jpg"/>
          <p:cNvPicPr>
            <a:picLocks noChangeAspect="1"/>
          </p:cNvPicPr>
          <p:nvPr/>
        </p:nvPicPr>
        <p:blipFill>
          <a:blip r:embed="rId2"/>
          <a:srcRect b="5496"/>
          <a:stretch>
            <a:fillRect/>
          </a:stretch>
        </p:blipFill>
        <p:spPr bwMode="auto">
          <a:xfrm>
            <a:off x="250825" y="1052513"/>
            <a:ext cx="44211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gagarin_deti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429000"/>
            <a:ext cx="457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Родная деревня Гагарина –</a:t>
            </a:r>
            <a:r>
              <a:rPr lang="ru-RU" sz="4800" b="1" dirty="0">
                <a:latin typeface="Monotype Corsiva" pitchFamily="66" charset="0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Клушино</a:t>
            </a:r>
            <a:r>
              <a:rPr lang="ru-RU" sz="5400" b="1" dirty="0"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7650" name="Рисунок 2" descr="800px-Street_in_Klush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4214813" cy="3160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31996" y="4871401"/>
            <a:ext cx="2827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Улица в д</a:t>
            </a:r>
            <a:r>
              <a:rPr lang="ru-RU" sz="2400" b="1" dirty="0" smtClean="0">
                <a:latin typeface="Calibri" pitchFamily="34" charset="0"/>
              </a:rPr>
              <a:t>. </a:t>
            </a:r>
            <a:r>
              <a:rPr lang="ru-RU" sz="2400" b="1" dirty="0" err="1" smtClean="0">
                <a:latin typeface="Calibri" pitchFamily="34" charset="0"/>
              </a:rPr>
              <a:t>Клушино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7652" name="Рисунок 4" descr="800px-Yuri_Gagarin_parents_Ho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2461420"/>
            <a:ext cx="4349750" cy="3262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3950140" y="5805488"/>
            <a:ext cx="480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latin typeface="Calibri" pitchFamily="34" charset="0"/>
              </a:rPr>
              <a:t>Дом-музей родителей </a:t>
            </a:r>
            <a:r>
              <a:rPr lang="ru-RU" sz="2400" b="1" dirty="0" err="1">
                <a:latin typeface="Calibri" pitchFamily="34" charset="0"/>
              </a:rPr>
              <a:t>Ю.Гагарина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Жена Гагарина – Валентина Ивановна</a:t>
            </a:r>
            <a:r>
              <a:rPr lang="ru-RU" sz="5400" b="1" dirty="0"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top-antropos.com/images/20/gagarin/%D0%A1%D1%82%D0%B0%D1%80%D1%88%D0%B8%D0%B9%20%D1%81%D0%B5%D1%80%D0%B6%D0%B0%D0%BD%D1%82%20%D0%AE%D1%80%D0%B8%D0%B9%20%D0%93%D0%B0%D0%B3%D0%B0%D1%80%D0%B8%D0%BD%20%D0%B8%20%D0%B5%D0%B3%D0%BE%20%D0%BD%D0%B5%D0%B2%D0%B5%D1%81%D1%82%D0%B0%20%D0%92%D0%B0%D0%BB%D0%B5%D0%BD%D1%82%D0%B8%D0%BD%D0%B0%20%D0%93%D0%BE%D1%80%D1%8F%D1%87%D0%B5%D0%B2%D0%B0%20%D0%B2%D0%B5%D1%81%D0%BD%D0%BE%D0%B9%201957%20%D0%B3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92888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Ракета  - носитель «Восток»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29698" name="Рисунок 3" descr="450px-Semyorka_Rocket_R7_by_Sergei_Korolyov_in_VDNH_Ostankino_RAF05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96751"/>
            <a:ext cx="7704856" cy="5232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Семья Гагарина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ttp://sm.evg-rumjantsev.ru/img15/gagarin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24736" cy="50158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031" y="144579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1-ый тур</a:t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6228" y="1989031"/>
            <a:ext cx="548664" cy="98300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28320" y="1989033"/>
            <a:ext cx="548663" cy="9830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97917" y="1989033"/>
            <a:ext cx="548664" cy="9830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8467" y="1989032"/>
            <a:ext cx="548663" cy="9830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05207" y="1989031"/>
            <a:ext cx="548664" cy="9830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72653" y="1989031"/>
            <a:ext cx="548663" cy="9830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78781" y="1989034"/>
            <a:ext cx="548664" cy="9830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72105" y="1989028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82969" y="1989030"/>
            <a:ext cx="548664" cy="98300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0414" y="1989029"/>
            <a:ext cx="548664" cy="98300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99078" y="1989028"/>
            <a:ext cx="548664" cy="98300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36296" y="1989028"/>
            <a:ext cx="548664" cy="98300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241106" y="1989028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14813" y="1987799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67160" y="1987799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41455" y="1992476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57423" y="1985583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017246" y="1985583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581280" y="1985583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133121" y="1985583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690649" y="1991696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256078" y="1987798"/>
            <a:ext cx="567186" cy="98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9792" y="3140968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Увлечение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космонавтов, которое является самым грустным занятием. Это исполнение знаков, позволяющих вести синхронную запись устной речи. Что это за увлечение?</a:t>
            </a:r>
          </a:p>
        </p:txBody>
      </p:sp>
      <p:sp>
        <p:nvSpPr>
          <p:cNvPr id="27" name="Управляющая кнопка: справка 26">
            <a:hlinkClick r:id="rId2" action="ppaction://hlinksldjump" highlightClick="1"/>
          </p:cNvPr>
          <p:cNvSpPr/>
          <p:nvPr/>
        </p:nvSpPr>
        <p:spPr>
          <a:xfrm>
            <a:off x="357158" y="5572140"/>
            <a:ext cx="1143008" cy="92869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76672"/>
            <a:ext cx="6707088" cy="5649491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Кто не видел звезд?</a:t>
            </a:r>
          </a:p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Конечно, все видели. Величественная картина звездного неба с доисторических времен привлекала внимание человека. Существует много легенд и сказаний, показывающих, что человек с древних времен мечтал о полете в космос.</a:t>
            </a:r>
          </a:p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И вот, свершилось чудо: 12 апреля 1961 года гражданин нашей страны Юрий Гагарин совершил на корабле «ВОСТОК» за 108 минут полный оборот вокруг Земли.</a:t>
            </a:r>
          </a:p>
          <a:p>
            <a:pPr marL="0" indent="0" algn="r">
              <a:buNone/>
            </a:pPr>
            <a:endParaRPr lang="ru-RU" sz="2000" b="1" dirty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… Прошло лишь сто,</a:t>
            </a:r>
          </a:p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Сто с небольшим минут, </a:t>
            </a:r>
          </a:p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А на Земле уже иная эра,</a:t>
            </a:r>
          </a:p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Которую космической зовут!</a:t>
            </a:r>
          </a:p>
          <a:p>
            <a:pPr marL="0" indent="0" algn="r">
              <a:buNone/>
            </a:pPr>
            <a:endParaRPr lang="ru-RU" sz="2000" b="1" dirty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Поэтому 12 апреля ежегодно отмечается ДЕНЬ КОСМОНАВТИКИ. Этой замечательной дате мы и посвящаем нашу сегодняшнюю встречу.</a:t>
            </a:r>
          </a:p>
        </p:txBody>
      </p:sp>
    </p:spTree>
    <p:extLst>
      <p:ext uri="{BB962C8B-B14F-4D97-AF65-F5344CB8AC3E}">
        <p14:creationId xmlns="" xmlns:p14="http://schemas.microsoft.com/office/powerpoint/2010/main" val="2683881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340768"/>
            <a:ext cx="486062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Стенография</a:t>
            </a:r>
            <a:endParaRPr lang="ru-RU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onotype Corsiva" pitchFamily="66" charset="0"/>
              <a:cs typeface="+mn-cs"/>
            </a:endParaRPr>
          </a:p>
        </p:txBody>
      </p:sp>
      <p:pic>
        <p:nvPicPr>
          <p:cNvPr id="11266" name="Picture 2" descr="http://bistropis5.narod.ru/olderfiles/1/polnyi_alfav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" y="2924944"/>
            <a:ext cx="8201025" cy="3200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50" y="285750"/>
            <a:ext cx="8643938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2-ой тур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0946" y="1628800"/>
            <a:ext cx="873678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9631" y="1628800"/>
            <a:ext cx="873682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8321" y="1628800"/>
            <a:ext cx="873678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27006" y="1628800"/>
            <a:ext cx="873682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55696" y="1628800"/>
            <a:ext cx="873678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4381" y="1628800"/>
            <a:ext cx="873682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63681" y="2807517"/>
            <a:ext cx="873682" cy="813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6628" y="4073672"/>
            <a:ext cx="873678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65313" y="4073672"/>
            <a:ext cx="873682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4003" y="4073672"/>
            <a:ext cx="873678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2688" y="4073672"/>
            <a:ext cx="873682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51378" y="4073672"/>
            <a:ext cx="873678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80063" y="4073672"/>
            <a:ext cx="873682" cy="813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63681" y="2807518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840941" y="162880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765024" y="162880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689106" y="1632378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27006" y="162880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63908" y="162880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484381" y="162880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42878" y="4073147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759059" y="407139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698319" y="406233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622688" y="406233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549364" y="407139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486767" y="4071390"/>
            <a:ext cx="873682" cy="810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5656" y="5002590"/>
            <a:ext cx="7272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Как называлась книга Юрия Гагарина, которую он стал писать, как только вернулся из полёта?</a:t>
            </a:r>
          </a:p>
        </p:txBody>
      </p:sp>
      <p:sp>
        <p:nvSpPr>
          <p:cNvPr id="30" name="Управляющая кнопка: справка 29">
            <a:hlinkClick r:id="rId2" action="ppaction://hlinksldjump" highlightClick="1"/>
          </p:cNvPr>
          <p:cNvSpPr/>
          <p:nvPr/>
        </p:nvSpPr>
        <p:spPr>
          <a:xfrm>
            <a:off x="357158" y="5572140"/>
            <a:ext cx="1143008" cy="92869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doroga-v-kosmos_517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543176"/>
            <a:ext cx="4392488" cy="5747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50" y="357188"/>
            <a:ext cx="8643938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3-ий тур</a:t>
            </a: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7474" y="1772816"/>
            <a:ext cx="562818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0292" y="1772816"/>
            <a:ext cx="562816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/>
              <a:t>С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3108" y="1772816"/>
            <a:ext cx="562818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6759" y="1772816"/>
            <a:ext cx="562816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/>
              <a:t>Р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7197" y="1772816"/>
            <a:ext cx="562818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0015" y="1772816"/>
            <a:ext cx="562816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62831" y="1772816"/>
            <a:ext cx="562818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5647" y="1772816"/>
            <a:ext cx="562816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88461" y="1772816"/>
            <a:ext cx="562818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69851" y="1772817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51275" y="1772816"/>
            <a:ext cx="562818" cy="10852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47080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93341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70570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25760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77924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50557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23190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85066" y="1770789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46941" y="1773873"/>
            <a:ext cx="569607" cy="10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680662" y="3140968"/>
            <a:ext cx="6085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Первый прибор, который самостоятельно изготовил Циолковский – для определения широт и долгот в астрономии </a:t>
            </a:r>
          </a:p>
        </p:txBody>
      </p:sp>
      <p:sp>
        <p:nvSpPr>
          <p:cNvPr id="31" name="Управляющая кнопка: справка 30">
            <a:hlinkClick r:id="rId2" action="ppaction://hlinksldjump" highlightClick="1"/>
          </p:cNvPr>
          <p:cNvSpPr/>
          <p:nvPr/>
        </p:nvSpPr>
        <p:spPr>
          <a:xfrm>
            <a:off x="357158" y="5572140"/>
            <a:ext cx="1143008" cy="92869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447" y="980728"/>
            <a:ext cx="412164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Астролябия</a:t>
            </a:r>
            <a:endParaRPr lang="ru-RU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onotype Corsiva" pitchFamily="66" charset="0"/>
              <a:cs typeface="+mn-cs"/>
            </a:endParaRPr>
          </a:p>
        </p:txBody>
      </p:sp>
      <p:pic>
        <p:nvPicPr>
          <p:cNvPr id="12290" name="Picture 2" descr="http://cdn.trinixy.ru/pics4/20110427/astrolab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6568155" cy="40620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825" y="333375"/>
            <a:ext cx="8643938" cy="6357938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Финал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2643188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63" y="2643188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50" y="2643188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2643188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5" y="2643188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13" y="2643188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58000" y="2643188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5875" y="2643188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14563" y="2643188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43250" y="2643188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71938" y="2643188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5" y="2643188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13" y="2643188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58000" y="2643188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57005" y="4365104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каком городе находился Индустриальный техникум, который окончил Ю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Гагарин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23" name="Управляющая кнопка: справка 22">
            <a:hlinkClick r:id="rId2" action="ppaction://hlinksldjump" highlightClick="1"/>
          </p:cNvPr>
          <p:cNvSpPr/>
          <p:nvPr/>
        </p:nvSpPr>
        <p:spPr>
          <a:xfrm>
            <a:off x="357158" y="6000768"/>
            <a:ext cx="928694" cy="571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</a:t>
            </a:r>
            <a:endParaRPr lang="ru-RU" dirty="0"/>
          </a:p>
        </p:txBody>
      </p:sp>
      <p:sp>
        <p:nvSpPr>
          <p:cNvPr id="24" name="Управляющая кнопка: фильм 23">
            <a:hlinkClick r:id="" action="ppaction://hlinkshowjump?jump=nextslide" highlightClick="1"/>
          </p:cNvPr>
          <p:cNvSpPr/>
          <p:nvPr/>
        </p:nvSpPr>
        <p:spPr>
          <a:xfrm>
            <a:off x="1428728" y="5715016"/>
            <a:ext cx="857256" cy="8572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Супер-игра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42938"/>
            <a:ext cx="26384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Саратов</a:t>
            </a:r>
          </a:p>
        </p:txBody>
      </p:sp>
      <p:pic>
        <p:nvPicPr>
          <p:cNvPr id="47106" name="Рисунок 2" descr="0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785938"/>
            <a:ext cx="678656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50" y="285750"/>
            <a:ext cx="8572500" cy="6357938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   Супер 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itchFamily="66" charset="0"/>
                <a:ea typeface="+mj-ea"/>
                <a:cs typeface="+mj-cs"/>
              </a:rPr>
              <a:t>- </a:t>
            </a: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игра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758319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И</a:t>
            </a: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306744" y="1689245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862620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П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394232" y="1689245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928522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60257" y="1684597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4456935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Н</a:t>
            </a: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4980389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Е</a:t>
            </a:r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5530478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Н</a:t>
            </a:r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6064770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И</a:t>
            </a:r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6588224" y="1689245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Е</a:t>
            </a: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2306744" y="2362454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П</a:t>
            </a: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2311127" y="3027070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У</a:t>
            </a: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2306744" y="3691686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Т</a:t>
            </a:r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2309361" y="4356302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Н</a:t>
            </a: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2306744" y="5025505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И</a:t>
            </a: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2306744" y="5685534"/>
            <a:ext cx="534290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107" y="168459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2390063" y="108539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1758319" y="3691686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1214769" y="3691686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</a:t>
            </a: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2824146" y="3687099"/>
            <a:ext cx="534292" cy="6737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У</a:t>
            </a:r>
          </a:p>
        </p:txBody>
      </p:sp>
      <p:sp>
        <p:nvSpPr>
          <p:cNvPr id="48" name="Прямоугольник 47"/>
          <p:cNvSpPr/>
          <p:nvPr/>
        </p:nvSpPr>
        <p:spPr>
          <a:xfrm flipH="1">
            <a:off x="3362821" y="3691686"/>
            <a:ext cx="534292" cy="6646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</a:t>
            </a: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3897113" y="3687098"/>
            <a:ext cx="534292" cy="66920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423" y="3709970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13064" y="1684768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838028" y="1684767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377624" y="1684597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17220" y="1682624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446949" y="1682624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79302" y="1682624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527452" y="1682624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65739" y="1682624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604026" y="1685934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309165" y="2360481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10425" y="3018156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309166" y="3664983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304127" y="4340066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298716" y="5038536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298716" y="5685363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214769" y="3662209"/>
            <a:ext cx="54486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756930" y="3662209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846953" y="3662208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390523" y="3662208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892730" y="3662208"/>
            <a:ext cx="532353" cy="6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0" y="249289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К.Э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Циолковский писал: «Сначала неизбежно идут: мысль, фантазия, сказка. За ними шествует научный расчет и уже, в конце концов, мысль венчает…» Что же венчает мысль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Первый космический аппарат, выведенный на орбиту Земли в 1957 году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 какой из планет есть кольца?</a:t>
            </a:r>
          </a:p>
        </p:txBody>
      </p:sp>
      <p:sp>
        <p:nvSpPr>
          <p:cNvPr id="60" name="Управляющая кнопка: справка 59">
            <a:hlinkClick r:id="rId2" action="ppaction://hlinksldjump" highlightClick="1"/>
          </p:cNvPr>
          <p:cNvSpPr/>
          <p:nvPr/>
        </p:nvSpPr>
        <p:spPr>
          <a:xfrm>
            <a:off x="357158" y="5572140"/>
            <a:ext cx="928694" cy="92869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</a:t>
            </a:r>
            <a:endParaRPr lang="ru-RU" dirty="0"/>
          </a:p>
        </p:txBody>
      </p:sp>
      <p:sp>
        <p:nvSpPr>
          <p:cNvPr id="61" name="Управляющая кнопка: в конец 60">
            <a:hlinkClick r:id="" action="ppaction://hlinkshowjump?jump=lastslide" highlightClick="1"/>
          </p:cNvPr>
          <p:cNvSpPr/>
          <p:nvPr/>
        </p:nvSpPr>
        <p:spPr>
          <a:xfrm>
            <a:off x="3357554" y="6000768"/>
            <a:ext cx="1143008" cy="50006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Пропуск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50" y="357188"/>
            <a:ext cx="8643938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Дополнительный </a:t>
            </a: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тур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313" y="2500313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2500313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5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3" y="2500313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50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9438" y="2500313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8125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7313" y="2500313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14688" y="2500313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5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2063" y="2500313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00750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29438" y="2500313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8125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485776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фамилию русского учёного, создателя аэродинамики как науки.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Николай_Егорович_Жуковски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4051991" cy="528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72063" y="1571625"/>
            <a:ext cx="3375025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Николай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Егорович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+mn-cs"/>
              </a:rPr>
              <a:t>Жуковский</a:t>
            </a:r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7215206" y="6000768"/>
            <a:ext cx="571504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571504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6286500"/>
          </a:xfrm>
          <a:solidFill>
            <a:srgbClr val="FFFFFF">
              <a:alpha val="69019"/>
            </a:srgbClr>
          </a:solidFill>
        </p:spPr>
        <p:txBody>
          <a:bodyPr/>
          <a:lstStyle/>
          <a:p>
            <a:pPr eaLnBrk="1" hangingPunct="1"/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Орбита Земли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://hq-wallpapers.ru/wallpapers/7/hq-wallpapers_ru_space_30362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6" y="1196752"/>
            <a:ext cx="7894509" cy="4934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Дополнительный тур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75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7438" y="2500313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86125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2500313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3500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2188" y="2500313"/>
            <a:ext cx="928687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50" y="2500313"/>
            <a:ext cx="928688" cy="12144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00875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38" y="2500313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86125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14813" y="2500313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43500" y="2500313"/>
            <a:ext cx="92868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88" y="2500313"/>
            <a:ext cx="928687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03350" y="2492375"/>
            <a:ext cx="928688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14678" y="3929066"/>
            <a:ext cx="5643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фамилию конструктора, осуществившего запуск ракеты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Восток-1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на которой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Ю.А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Гагарин осуществил первый полет в космос.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Сергей Павлович Korolyo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6613"/>
            <a:ext cx="3325813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2063" y="1571625"/>
            <a:ext cx="3084512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Сергей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Павлович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Королёв</a:t>
            </a: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7429520" y="6000768"/>
            <a:ext cx="571504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571504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8643937" cy="6357938"/>
          </a:xfrm>
          <a:prstGeom prst="rect">
            <a:avLst/>
          </a:prstGeom>
          <a:solidFill>
            <a:srgbClr val="FFFF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Земля в иллюминаторе, земля в иллюминаторе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Земля в иллюминаторе видна...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Как сын грустит о матери, как сын грустит о матери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Грустим мы о земле - она одна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А звезды тем не менее, а звезды тем не менее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Чуть ближе, но все также холодны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И, как в часы затмения, и, как в часы затмения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Ждем света и земные видим сны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/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И снится нам не рокот космодрома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Не эта ледяная синева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А снится нам трава, трава у дома</a:t>
            </a:r>
            <a:b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Зеленая, зеленая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Times New Roman" pitchFamily="18" charset="0"/>
              </a:rPr>
              <a:t>трава…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r"/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Земля в иллюминат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Корабль «Восток»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xn----8sbiecm6bhdx8i.xn--p1ai/sites/default/files/Vostok-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938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Константин Эдуардович Циолковский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i.ytimg.com/vi/uUa8FagSSE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1" y="1988840"/>
            <a:ext cx="8280920" cy="4387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3203848" y="944562"/>
            <a:ext cx="4775200" cy="4968875"/>
          </a:xfrm>
          <a:prstGeom prst="rect">
            <a:avLst/>
          </a:prstGeom>
          <a:solidFill>
            <a:srgbClr val="FFFFFF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dirty="0"/>
              <a:t>Сказал "поехали" Гагарин,</a:t>
            </a:r>
            <a:br>
              <a:rPr lang="ru-RU" sz="2000" dirty="0"/>
            </a:br>
            <a:r>
              <a:rPr lang="ru-RU" sz="2000" dirty="0"/>
              <a:t>Ракета в космос понеслась.</a:t>
            </a:r>
            <a:br>
              <a:rPr lang="ru-RU" sz="2000" dirty="0"/>
            </a:br>
            <a:r>
              <a:rPr lang="ru-RU" sz="2000" dirty="0"/>
              <a:t>Вот это был рисковый парень!</a:t>
            </a:r>
            <a:br>
              <a:rPr lang="ru-RU" sz="2000" dirty="0"/>
            </a:br>
            <a:r>
              <a:rPr lang="ru-RU" sz="2000" dirty="0"/>
              <a:t>С тех пор эпоха началась.</a:t>
            </a:r>
            <a:br>
              <a:rPr lang="ru-RU" sz="2000" dirty="0"/>
            </a:br>
            <a:r>
              <a:rPr lang="ru-RU" sz="2000" dirty="0"/>
              <a:t>Эпоха странствий и открытий,</a:t>
            </a:r>
            <a:br>
              <a:rPr lang="ru-RU" sz="2000" dirty="0"/>
            </a:br>
            <a:r>
              <a:rPr lang="ru-RU" sz="2000" dirty="0"/>
              <a:t>Прогресса, мира и труда,</a:t>
            </a:r>
            <a:br>
              <a:rPr lang="ru-RU" sz="2000" dirty="0"/>
            </a:br>
            <a:r>
              <a:rPr lang="ru-RU" sz="2000" dirty="0"/>
              <a:t>Надежд, желаний и событий, </a:t>
            </a:r>
            <a:br>
              <a:rPr lang="ru-RU" sz="2000" dirty="0"/>
            </a:br>
            <a:r>
              <a:rPr lang="ru-RU" sz="2000" dirty="0"/>
              <a:t>Теперь все это - навсегда.</a:t>
            </a:r>
            <a:br>
              <a:rPr lang="ru-RU" sz="2000" dirty="0"/>
            </a:br>
            <a:r>
              <a:rPr lang="ru-RU" sz="2000" dirty="0"/>
              <a:t>Наступят дни, когда пространство</a:t>
            </a:r>
            <a:br>
              <a:rPr lang="ru-RU" sz="2000" dirty="0"/>
            </a:br>
            <a:r>
              <a:rPr lang="ru-RU" sz="2000" dirty="0"/>
              <a:t>Кто хочет, сможет бороздить!</a:t>
            </a:r>
            <a:br>
              <a:rPr lang="ru-RU" sz="2000" dirty="0"/>
            </a:br>
            <a:r>
              <a:rPr lang="ru-RU" sz="2000" dirty="0"/>
              <a:t>Хоть на Луну, пожалуйста, странствуй!</a:t>
            </a:r>
            <a:br>
              <a:rPr lang="ru-RU" sz="2000" dirty="0"/>
            </a:br>
            <a:r>
              <a:rPr lang="ru-RU" sz="2000" dirty="0"/>
              <a:t>Никто не сможет запретить!</a:t>
            </a:r>
            <a:br>
              <a:rPr lang="ru-RU" sz="2000" dirty="0"/>
            </a:br>
            <a:r>
              <a:rPr lang="ru-RU" sz="2000" dirty="0"/>
              <a:t>Вот будет жизнь! Но все же вспомним,</a:t>
            </a:r>
            <a:br>
              <a:rPr lang="ru-RU" sz="2000" dirty="0"/>
            </a:br>
            <a:r>
              <a:rPr lang="ru-RU" sz="2000" dirty="0"/>
              <a:t>Что кто-то первым полетел...</a:t>
            </a:r>
            <a:br>
              <a:rPr lang="ru-RU" sz="2000" dirty="0"/>
            </a:br>
            <a:r>
              <a:rPr lang="ru-RU" sz="2000" dirty="0"/>
              <a:t>Майор Гагарин, парень скромный,</a:t>
            </a:r>
            <a:br>
              <a:rPr lang="ru-RU" sz="2000" dirty="0"/>
            </a:br>
            <a:r>
              <a:rPr lang="ru-RU" sz="2000" dirty="0"/>
              <a:t>Открыть эпоху он сумел.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4139952" y="636587"/>
            <a:ext cx="3738562" cy="5584825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Когда на землю он вернулся,</a:t>
            </a:r>
            <a:br>
              <a:rPr lang="ru-RU" dirty="0"/>
            </a:br>
            <a:r>
              <a:rPr lang="ru-RU" dirty="0"/>
              <a:t>Закончив звёздные дела,</a:t>
            </a:r>
            <a:br>
              <a:rPr lang="ru-RU" dirty="0"/>
            </a:br>
            <a:r>
              <a:rPr lang="ru-RU" dirty="0"/>
              <a:t>Так белозубо улыбнулся,</a:t>
            </a:r>
            <a:br>
              <a:rPr lang="ru-RU" dirty="0"/>
            </a:br>
            <a:r>
              <a:rPr lang="ru-RU" dirty="0"/>
              <a:t>Улыбка так была тепла!</a:t>
            </a:r>
            <a:br>
              <a:rPr lang="ru-RU" dirty="0"/>
            </a:br>
            <a:r>
              <a:rPr lang="ru-RU" dirty="0"/>
              <a:t>В ней только доброта  сила, </a:t>
            </a:r>
            <a:br>
              <a:rPr lang="ru-RU" dirty="0"/>
            </a:br>
            <a:r>
              <a:rPr lang="ru-RU" dirty="0"/>
              <a:t>Ни капли превосходства нет.</a:t>
            </a:r>
            <a:br>
              <a:rPr lang="ru-RU" dirty="0"/>
            </a:br>
            <a:r>
              <a:rPr lang="ru-RU" dirty="0"/>
              <a:t>Как будто роща излучила</a:t>
            </a:r>
            <a:br>
              <a:rPr lang="ru-RU" dirty="0"/>
            </a:br>
            <a:r>
              <a:rPr lang="ru-RU" dirty="0"/>
              <a:t>Берёзовый озёрный свет.</a:t>
            </a:r>
            <a:br>
              <a:rPr lang="ru-RU" dirty="0"/>
            </a:br>
            <a:r>
              <a:rPr lang="ru-RU" dirty="0"/>
              <a:t>Она объединила мудро </a:t>
            </a:r>
            <a:br>
              <a:rPr lang="ru-RU" dirty="0"/>
            </a:br>
            <a:r>
              <a:rPr lang="ru-RU" dirty="0"/>
              <a:t>Движенье воли и ума.</a:t>
            </a:r>
            <a:br>
              <a:rPr lang="ru-RU" dirty="0"/>
            </a:br>
            <a:r>
              <a:rPr lang="ru-RU" dirty="0"/>
              <a:t>Так солнечным морозным утром</a:t>
            </a:r>
            <a:br>
              <a:rPr lang="ru-RU" dirty="0"/>
            </a:br>
            <a:r>
              <a:rPr lang="ru-RU" dirty="0"/>
              <a:t>Смеётся русская зима.</a:t>
            </a:r>
            <a:br>
              <a:rPr lang="ru-RU" dirty="0"/>
            </a:br>
            <a:r>
              <a:rPr lang="ru-RU" dirty="0"/>
              <a:t>Она, как чудо, нам открылась,</a:t>
            </a:r>
            <a:br>
              <a:rPr lang="ru-RU" dirty="0"/>
            </a:br>
            <a:r>
              <a:rPr lang="ru-RU" dirty="0"/>
              <a:t>И был таков её размах,</a:t>
            </a:r>
            <a:br>
              <a:rPr lang="ru-RU" dirty="0"/>
            </a:br>
            <a:r>
              <a:rPr lang="ru-RU" dirty="0"/>
              <a:t>Такая искренность искрилась </a:t>
            </a:r>
            <a:br>
              <a:rPr lang="ru-RU" dirty="0"/>
            </a:br>
            <a:r>
              <a:rPr lang="ru-RU" dirty="0"/>
              <a:t>В чуть-чуть прищуренных глазах!</a:t>
            </a:r>
            <a:br>
              <a:rPr lang="ru-RU" dirty="0"/>
            </a:br>
            <a:r>
              <a:rPr lang="ru-RU" dirty="0"/>
              <a:t>Нам с ней легко в пути великом, </a:t>
            </a:r>
            <a:br>
              <a:rPr lang="ru-RU" dirty="0"/>
            </a:br>
            <a:r>
              <a:rPr lang="ru-RU" dirty="0"/>
              <a:t>Душе теплей в её тепле.</a:t>
            </a:r>
            <a:br>
              <a:rPr lang="ru-RU" dirty="0"/>
            </a:br>
            <a:r>
              <a:rPr lang="ru-RU" dirty="0"/>
              <a:t>Да, без гагаринской улыбки </a:t>
            </a:r>
            <a:br>
              <a:rPr lang="ru-RU" dirty="0"/>
            </a:br>
            <a:r>
              <a:rPr lang="ru-RU" dirty="0"/>
              <a:t>Темнее б было на земле!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Юрий Алексеевич Гагарин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school-4ul.narod.ru/p7.jpg"/>
          <p:cNvPicPr>
            <a:picLocks noChangeAspect="1" noChangeArrowheads="1"/>
          </p:cNvPicPr>
          <p:nvPr/>
        </p:nvPicPr>
        <p:blipFill>
          <a:blip r:embed="rId2"/>
          <a:srcRect t="2551" b="13264"/>
          <a:stretch>
            <a:fillRect/>
          </a:stretch>
        </p:blipFill>
        <p:spPr bwMode="auto">
          <a:xfrm>
            <a:off x="785813" y="1214438"/>
            <a:ext cx="3286125" cy="49291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3" name="Рисунок 3" descr="518723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38"/>
            <a:ext cx="3786188" cy="4914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85750"/>
            <a:ext cx="8643937" cy="6286500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Первый полёт </a:t>
            </a:r>
            <a:r>
              <a:rPr lang="ru-RU" sz="4800" b="1" dirty="0">
                <a:latin typeface="Monotype Corsiva" pitchFamily="66" charset="0"/>
                <a:ea typeface="+mj-ea"/>
                <a:cs typeface="+mj-cs"/>
              </a:rPr>
              <a:t>– 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12 апреля 1961</a:t>
            </a:r>
            <a:r>
              <a:rPr lang="ru-RU" sz="5400" b="1" dirty="0"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5400" b="1" dirty="0">
                <a:latin typeface="Monotype Corsiva" pitchFamily="66" charset="0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static12.insales.ru/images/products/1/2557/5196285/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088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Экран (4:3)</PresentationFormat>
  <Paragraphs>150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Орбита Земли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«Поле чудес»,  посвященная Дню космонавтики</dc:title>
  <dc:creator>Admin</dc:creator>
  <cp:lastModifiedBy>Людмила</cp:lastModifiedBy>
  <cp:revision>68</cp:revision>
  <dcterms:created xsi:type="dcterms:W3CDTF">2012-04-08T11:41:31Z</dcterms:created>
  <dcterms:modified xsi:type="dcterms:W3CDTF">2017-11-20T16:04:08Z</dcterms:modified>
</cp:coreProperties>
</file>