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Lst>
  <p:notesMasterIdLst>
    <p:notesMasterId r:id="rId15"/>
  </p:notesMasterIdLst>
  <p:handoutMasterIdLst>
    <p:handoutMasterId r:id="rId16"/>
  </p:handoutMasterIdLst>
  <p:sldIdLst>
    <p:sldId id="256" r:id="rId5"/>
    <p:sldId id="267" r:id="rId6"/>
    <p:sldId id="268" r:id="rId7"/>
    <p:sldId id="269" r:id="rId8"/>
    <p:sldId id="270" r:id="rId9"/>
    <p:sldId id="271" r:id="rId10"/>
    <p:sldId id="272" r:id="rId11"/>
    <p:sldId id="273" r:id="rId12"/>
    <p:sldId id="274" r:id="rId13"/>
    <p:sldId id="266" r:id="rId14"/>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E03"/>
    <a:srgbClr val="F5F8FA"/>
    <a:srgbClr val="F6F9FB"/>
    <a:srgbClr val="63C98C"/>
    <a:srgbClr val="E43802"/>
    <a:srgbClr val="B73C05"/>
    <a:srgbClr val="F85309"/>
    <a:srgbClr val="FC5308"/>
    <a:srgbClr val="FFFFFF"/>
    <a:srgbClr val="E5F6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533" autoAdjust="0"/>
  </p:normalViewPr>
  <p:slideViewPr>
    <p:cSldViewPr snapToGrid="0">
      <p:cViewPr varScale="1">
        <p:scale>
          <a:sx n="77" d="100"/>
          <a:sy n="77" d="100"/>
        </p:scale>
        <p:origin x="123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0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DF3F9-A383-40CF-841B-6426D82ECB85}" type="datetimeFigureOut">
              <a:rPr lang="ru-RU" smtClean="0"/>
              <a:t>05.12.2017</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DF9E2-D527-45E4-B727-833247D273AD}" type="slidenum">
              <a:rPr lang="ru-RU" smtClean="0"/>
              <a:t>‹#›</a:t>
            </a:fld>
            <a:endParaRPr lang="ru-RU"/>
          </a:p>
        </p:txBody>
      </p:sp>
    </p:spTree>
    <p:extLst>
      <p:ext uri="{BB962C8B-B14F-4D97-AF65-F5344CB8AC3E}">
        <p14:creationId xmlns:p14="http://schemas.microsoft.com/office/powerpoint/2010/main" val="1955275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F68E2-8283-46B6-8FBF-264D443BE556}" type="datetimeFigureOut">
              <a:rPr lang="ru-RU" smtClean="0"/>
              <a:t>05.12.2017</a:t>
            </a:fld>
            <a:endParaRPr lang="ru-RU"/>
          </a:p>
        </p:txBody>
      </p:sp>
      <p:sp>
        <p:nvSpPr>
          <p:cNvPr id="4" name="Образ слайда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6C573-8121-487C-B7E4-735E1C5AD778}" type="slidenum">
              <a:rPr lang="ru-RU" smtClean="0"/>
              <a:t>‹#›</a:t>
            </a:fld>
            <a:endParaRPr lang="ru-RU"/>
          </a:p>
        </p:txBody>
      </p:sp>
    </p:spTree>
    <p:extLst>
      <p:ext uri="{BB962C8B-B14F-4D97-AF65-F5344CB8AC3E}">
        <p14:creationId xmlns:p14="http://schemas.microsoft.com/office/powerpoint/2010/main" val="116497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396C573-8121-487C-B7E4-735E1C5AD778}" type="slidenum">
              <a:rPr lang="ru-RU" smtClean="0"/>
              <a:t>1</a:t>
            </a:fld>
            <a:endParaRPr lang="ru-RU"/>
          </a:p>
        </p:txBody>
      </p:sp>
    </p:spTree>
    <p:extLst>
      <p:ext uri="{BB962C8B-B14F-4D97-AF65-F5344CB8AC3E}">
        <p14:creationId xmlns:p14="http://schemas.microsoft.com/office/powerpoint/2010/main" val="2239330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1286" y="1865122"/>
            <a:ext cx="7004052" cy="819125"/>
          </a:xfrm>
          <a:prstGeom prst="rect">
            <a:avLst/>
          </a:prstGeom>
          <a:ln w="76200">
            <a:noFill/>
          </a:ln>
        </p:spPr>
        <p:txBody>
          <a:bodyPr anchor="ctr"/>
          <a:lstStyle>
            <a:lvl1pPr algn="ctr">
              <a:defRPr sz="4500">
                <a:solidFill>
                  <a:srgbClr val="418E03"/>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7" name="Подзаголовок 2"/>
          <p:cNvSpPr>
            <a:spLocks noGrp="1"/>
          </p:cNvSpPr>
          <p:nvPr>
            <p:ph type="subTitle" idx="1"/>
          </p:nvPr>
        </p:nvSpPr>
        <p:spPr>
          <a:xfrm>
            <a:off x="2662302" y="3810220"/>
            <a:ext cx="4681603" cy="165576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a:buFontTx/>
              <a:buNone/>
              <a:defRPr/>
            </a:lvl1pPr>
          </a:lstStyle>
          <a:p>
            <a:r>
              <a:rPr lang="ru-RU" smtClean="0">
                <a:solidFill>
                  <a:srgbClr val="418E03"/>
                </a:solidFill>
              </a:rPr>
              <a:t>Образец подзаголовка</a:t>
            </a:r>
            <a:endParaRPr lang="ru-RU" dirty="0">
              <a:solidFill>
                <a:srgbClr val="418E03"/>
              </a:solidFill>
            </a:endParaRPr>
          </a:p>
        </p:txBody>
      </p:sp>
    </p:spTree>
    <p:extLst>
      <p:ext uri="{BB962C8B-B14F-4D97-AF65-F5344CB8AC3E}">
        <p14:creationId xmlns:p14="http://schemas.microsoft.com/office/powerpoint/2010/main" val="4006653659"/>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Вопрос9">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289135002"/>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Финальный_слайд">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2416478" y="1628383"/>
            <a:ext cx="5073041" cy="2605413"/>
          </a:xfrm>
          <a:prstGeom prst="rect">
            <a:avLst/>
          </a:prstGeom>
          <a:noFill/>
          <a:ln w="38100">
            <a:noFill/>
          </a:ln>
        </p:spPr>
        <p:txBody>
          <a:bodyPr vert="horz" lIns="91440" tIns="45720" rIns="91440" bIns="45720" rtlCol="0" anchor="ctr">
            <a:noAutofit/>
          </a:bodyPr>
          <a:lstStyle>
            <a:lvl1pPr algn="ctr">
              <a:defRPr sz="3600" b="0">
                <a:solidFill>
                  <a:srgbClr val="418E03"/>
                </a:solidFill>
                <a:latin typeface="Segoe UI" panose="020B0502040204020203" pitchFamily="34" charset="0"/>
                <a:ea typeface="Roboto Cn" pitchFamily="2" charset="0"/>
                <a:cs typeface="Segoe UI" panose="020B0502040204020203" pitchFamily="34" charset="0"/>
              </a:defRPr>
            </a:lvl1pPr>
          </a:lstStyle>
          <a:p>
            <a:r>
              <a:rPr lang="ru-RU" smtClean="0"/>
              <a:t>Образец заголовка</a:t>
            </a:r>
            <a:endParaRPr lang="ru-RU" dirty="0"/>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p:spPr>
      </p:pic>
      <p:pic>
        <p:nvPicPr>
          <p:cNvPr id="4" name="Рисунок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7598" y="6048375"/>
            <a:ext cx="1543050" cy="1619250"/>
          </a:xfrm>
          <a:prstGeom prst="rect">
            <a:avLst/>
          </a:prstGeom>
        </p:spPr>
      </p:pic>
      <p:pic>
        <p:nvPicPr>
          <p:cNvPr id="5" name="Рисунок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44000" y="3883762"/>
            <a:ext cx="1524000" cy="1609725"/>
          </a:xfrm>
          <a:prstGeom prst="rect">
            <a:avLst/>
          </a:prstGeom>
        </p:spPr>
      </p:pic>
      <p:pic>
        <p:nvPicPr>
          <p:cNvPr id="6" name="Рисунок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86043" y="3274453"/>
            <a:ext cx="1590675" cy="1609725"/>
          </a:xfrm>
          <a:prstGeom prst="rect">
            <a:avLst/>
          </a:prstGeom>
        </p:spPr>
      </p:pic>
      <p:pic>
        <p:nvPicPr>
          <p:cNvPr id="7" name="Рисунок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33786" y="4354741"/>
            <a:ext cx="1543050" cy="1619250"/>
          </a:xfrm>
          <a:prstGeom prst="rect">
            <a:avLst/>
          </a:prstGeom>
        </p:spPr>
      </p:pic>
      <p:pic>
        <p:nvPicPr>
          <p:cNvPr id="8" name="Рисунок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44000" y="4688625"/>
            <a:ext cx="1524000" cy="1619250"/>
          </a:xfrm>
          <a:prstGeom prst="rect">
            <a:avLst/>
          </a:prstGeom>
        </p:spPr>
      </p:pic>
    </p:spTree>
    <p:extLst>
      <p:ext uri="{BB962C8B-B14F-4D97-AF65-F5344CB8AC3E}">
        <p14:creationId xmlns:p14="http://schemas.microsoft.com/office/powerpoint/2010/main" val="2036878042"/>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84615E-6 2.59259E-6 L 0.32419 0.20602 " pathEditMode="relative" rAng="0" ptsTypes="AA">
                                      <p:cBhvr>
                                        <p:cTn id="6" dur="2000" fill="hold"/>
                                        <p:tgtEl>
                                          <p:spTgt spid="6"/>
                                        </p:tgtEl>
                                        <p:attrNameLst>
                                          <p:attrName>ppt_x</p:attrName>
                                          <p:attrName>ppt_y</p:attrName>
                                        </p:attrNameLst>
                                      </p:cBhvr>
                                      <p:rCtr x="16202" y="10301"/>
                                    </p:animMotion>
                                  </p:childTnLst>
                                </p:cTn>
                              </p:par>
                              <p:par>
                                <p:cTn id="7" presetID="63" presetClass="path" presetSubtype="0" accel="50000" decel="50000" fill="hold" nodeType="withEffect">
                                  <p:stCondLst>
                                    <p:cond delay="0"/>
                                  </p:stCondLst>
                                  <p:childTnLst>
                                    <p:animMotion origin="layout" path="M -2.30769E-6 -1.11111E-6 L 0.50016 0.09213 " pathEditMode="relative" rAng="0" ptsTypes="AA">
                                      <p:cBhvr>
                                        <p:cTn id="8" dur="2000" fill="hold"/>
                                        <p:tgtEl>
                                          <p:spTgt spid="7"/>
                                        </p:tgtEl>
                                        <p:attrNameLst>
                                          <p:attrName>ppt_x</p:attrName>
                                          <p:attrName>ppt_y</p:attrName>
                                        </p:attrNameLst>
                                      </p:cBhvr>
                                      <p:rCtr x="24760" y="4514"/>
                                    </p:animMotion>
                                  </p:childTnLst>
                                </p:cTn>
                              </p:par>
                              <p:par>
                                <p:cTn id="9" presetID="63" presetClass="path" presetSubtype="0" accel="50000" decel="50000" fill="hold" nodeType="withEffect">
                                  <p:stCondLst>
                                    <p:cond delay="0"/>
                                  </p:stCondLst>
                                  <p:childTnLst>
                                    <p:animMotion origin="layout" path="M -7.69231E-7 0 L 0.59872 -0.22523 " pathEditMode="relative" rAng="0" ptsTypes="AA">
                                      <p:cBhvr>
                                        <p:cTn id="10" dur="2000" fill="hold"/>
                                        <p:tgtEl>
                                          <p:spTgt spid="4"/>
                                        </p:tgtEl>
                                        <p:attrNameLst>
                                          <p:attrName>ppt_x</p:attrName>
                                          <p:attrName>ppt_y</p:attrName>
                                        </p:attrNameLst>
                                      </p:cBhvr>
                                      <p:rCtr x="29936" y="-11273"/>
                                    </p:animMotion>
                                  </p:childTnLst>
                                </p:cTn>
                              </p:par>
                              <p:par>
                                <p:cTn id="11" presetID="35" presetClass="path" presetSubtype="0" accel="50000" decel="50000" fill="hold" nodeType="withEffect">
                                  <p:stCondLst>
                                    <p:cond delay="0"/>
                                  </p:stCondLst>
                                  <p:childTnLst>
                                    <p:animMotion origin="layout" path="M 4.61538E-6 -4.81481E-6 L -0.53045 0.1713 " pathEditMode="relative" rAng="0" ptsTypes="AA">
                                      <p:cBhvr>
                                        <p:cTn id="12" dur="2000" fill="hold"/>
                                        <p:tgtEl>
                                          <p:spTgt spid="5"/>
                                        </p:tgtEl>
                                        <p:attrNameLst>
                                          <p:attrName>ppt_x</p:attrName>
                                          <p:attrName>ppt_y</p:attrName>
                                        </p:attrNameLst>
                                      </p:cBhvr>
                                      <p:rCtr x="-26522" y="8565"/>
                                    </p:animMotion>
                                  </p:childTnLst>
                                </p:cTn>
                              </p:par>
                              <p:par>
                                <p:cTn id="13" presetID="35" presetClass="path" presetSubtype="0" accel="50000" decel="50000" fill="hold" nodeType="withEffect">
                                  <p:stCondLst>
                                    <p:cond delay="0"/>
                                  </p:stCondLst>
                                  <p:childTnLst>
                                    <p:animMotion origin="layout" path="M 4.61538E-6 -3.7037E-7 L -0.4968 -0.02801 " pathEditMode="relative" rAng="0" ptsTypes="AA">
                                      <p:cBhvr>
                                        <p:cTn id="14" dur="2000" fill="hold"/>
                                        <p:tgtEl>
                                          <p:spTgt spid="8"/>
                                        </p:tgtEl>
                                        <p:attrNameLst>
                                          <p:attrName>ppt_x</p:attrName>
                                          <p:attrName>ppt_y</p:attrName>
                                        </p:attrNameLst>
                                      </p:cBhvr>
                                      <p:rCtr x="-24840" y="-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Вопрос1">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9"/>
            <a:ext cx="9901741" cy="6858000"/>
          </a:xfrm>
          <a:prstGeom prst="rect">
            <a:avLst/>
          </a:prstGeom>
          <a:noFill/>
        </p:spPr>
      </p:pic>
      <p:sp>
        <p:nvSpPr>
          <p:cNvPr id="6"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9"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59687689"/>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опрос2">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p:spPr>
      </p:pic>
      <p:sp>
        <p:nvSpPr>
          <p:cNvPr id="6"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9"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274912998"/>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Вопрос3">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65167591"/>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Вопрос4">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905999" cy="6858000"/>
          </a:xfrm>
          <a:prstGeom prst="rect">
            <a:avLst/>
          </a:prstGeom>
        </p:spPr>
      </p:pic>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069551878"/>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Вопрос5">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526"/>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475607268"/>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Вопрос6">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304317467"/>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Вопрос7">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017073737"/>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Вопрос8">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p:spPr>
      </p:pic>
      <p:sp>
        <p:nvSpPr>
          <p:cNvPr id="9" name="Заголовок 1"/>
          <p:cNvSpPr>
            <a:spLocks noGrp="1"/>
          </p:cNvSpPr>
          <p:nvPr>
            <p:ph type="title"/>
          </p:nvPr>
        </p:nvSpPr>
        <p:spPr>
          <a:xfrm>
            <a:off x="1290181" y="1635617"/>
            <a:ext cx="3204546" cy="2447868"/>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a:defRPr sz="3600" b="0">
                <a:solidFill>
                  <a:srgbClr val="418E03"/>
                </a:solidFill>
                <a:latin typeface="Segoe UI" panose="020B0502040204020203" pitchFamily="34" charset="0"/>
                <a:ea typeface="Segoe UI Historic" panose="020B0502040204020203" pitchFamily="34" charset="0"/>
                <a:cs typeface="Segoe UI"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230938" y="1635125"/>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230938" y="2500313"/>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230938" y="3365500"/>
            <a:ext cx="2447925" cy="717550"/>
          </a:xfrm>
          <a:prstGeom prst="rect">
            <a:avLst/>
          </a:prstGeom>
          <a:noFill/>
          <a:ln w="28575">
            <a:solidFill>
              <a:srgbClr val="63C98C"/>
            </a:solidFill>
            <a:prstDash val="sysDash"/>
          </a:ln>
        </p:spPr>
        <p:txBody>
          <a:bodyPr anchor="ctr"/>
          <a:lstStyle>
            <a:lvl1pPr marL="0" indent="0" algn="ctr">
              <a:buFontTx/>
              <a:buNone/>
              <a:defRPr sz="1400">
                <a:solidFill>
                  <a:srgbClr val="418E03"/>
                </a:solidFill>
                <a:latin typeface="Segoe UI" panose="020B0502040204020203" pitchFamily="34" charset="0"/>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624336896"/>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22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00884"/>
      </p:ext>
    </p:extLst>
  </p:cSld>
  <p:clrMap bg1="lt1" tx1="dk1" bg2="lt2" tx2="dk2" accent1="accent1" accent2="accent2" accent3="accent3" accent4="accent4" accent5="accent5" accent6="accent6" hlink="hlink" folHlink="folHlink"/>
  <p:sldLayoutIdLst>
    <p:sldLayoutId id="2147483680" r:id="rId1"/>
    <p:sldLayoutId id="2147483717" r:id="rId2"/>
    <p:sldLayoutId id="2147483708" r:id="rId3"/>
    <p:sldLayoutId id="2147483709" r:id="rId4"/>
    <p:sldLayoutId id="2147483710" r:id="rId5"/>
    <p:sldLayoutId id="2147483712" r:id="rId6"/>
    <p:sldLayoutId id="2147483716" r:id="rId7"/>
    <p:sldLayoutId id="2147483715" r:id="rId8"/>
    <p:sldLayoutId id="2147483714" r:id="rId9"/>
    <p:sldLayoutId id="2147483713" r:id="rId10"/>
    <p:sldLayoutId id="2147483707" r:id="rId11"/>
  </p:sldLayoutIdLst>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7.pn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7.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1.jpg"/><Relationship Id="rId5" Type="http://schemas.openxmlformats.org/officeDocument/2006/relationships/image" Target="../media/image17.pn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40286" y="1514346"/>
            <a:ext cx="7816240" cy="280076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400" b="1" i="0" u="none" strike="noStrike" kern="0" cap="none" spc="0" normalizeH="0" baseline="0" noProof="0" dirty="0" smtClean="0">
                <a:ln>
                  <a:noFill/>
                </a:ln>
                <a:solidFill>
                  <a:prstClr val="black"/>
                </a:solidFill>
                <a:effectLst/>
                <a:uLnTx/>
                <a:uFillTx/>
                <a:latin typeface="Times New Roman" pitchFamily="18" charset="0"/>
                <a:ea typeface="+mj-ea"/>
                <a:cs typeface="Times New Roman" pitchFamily="18" charset="0"/>
              </a:rPr>
              <a:t> «Формы, методы и технологии в</a:t>
            </a:r>
            <a:r>
              <a:rPr lang="ru-RU" sz="4400" b="1" kern="0" dirty="0">
                <a:solidFill>
                  <a:prstClr val="black"/>
                </a:solidFill>
                <a:latin typeface="Times New Roman" pitchFamily="18" charset="0"/>
                <a:ea typeface="+mj-ea"/>
                <a:cs typeface="Times New Roman" pitchFamily="18" charset="0"/>
              </a:rPr>
              <a:t> </a:t>
            </a:r>
            <a:r>
              <a:rPr kumimoji="0" lang="ru-RU" sz="4400" b="1" i="0" u="none" strike="noStrike" kern="0" cap="none" spc="0" normalizeH="0" baseline="0" noProof="0" dirty="0" smtClean="0">
                <a:ln>
                  <a:noFill/>
                </a:ln>
                <a:solidFill>
                  <a:prstClr val="black"/>
                </a:solidFill>
                <a:effectLst/>
                <a:uLnTx/>
                <a:uFillTx/>
                <a:latin typeface="Times New Roman" pitchFamily="18" charset="0"/>
                <a:ea typeface="+mj-ea"/>
                <a:cs typeface="Times New Roman" pitchFamily="18" charset="0"/>
              </a:rPr>
              <a:t>познавательно-     исследовательской деятельности дошкольника</a:t>
            </a:r>
            <a:r>
              <a:rPr kumimoji="0" lang="ru-RU" sz="4400" b="1" i="0" u="none" strike="noStrike" kern="0" cap="none" spc="0" normalizeH="0" baseline="0" noProof="0" dirty="0" smtClean="0">
                <a:ln>
                  <a:noFill/>
                </a:ln>
                <a:solidFill>
                  <a:prstClr val="black"/>
                </a:solidFill>
                <a:effectLst/>
                <a:uLnTx/>
                <a:uFillTx/>
                <a:ea typeface="+mj-ea"/>
                <a:cs typeface="+mj-cs"/>
              </a:rPr>
              <a:t>».</a:t>
            </a:r>
            <a:endParaRPr kumimoji="0" lang="ru-RU" sz="1800" b="0" i="0" u="none" strike="noStrike" kern="0" cap="none" spc="0" normalizeH="0" baseline="0" noProof="0" dirty="0" smtClean="0">
              <a:ln>
                <a:noFill/>
              </a:ln>
              <a:solidFill>
                <a:sysClr val="windowText" lastClr="000000"/>
              </a:solidFill>
              <a:effectLst/>
              <a:uLnTx/>
              <a:uFillTx/>
            </a:endParaRPr>
          </a:p>
        </p:txBody>
      </p:sp>
      <p:pic>
        <p:nvPicPr>
          <p:cNvPr id="7" name="Звук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484400521"/>
      </p:ext>
    </p:extLst>
  </p:cSld>
  <p:clrMapOvr>
    <a:masterClrMapping/>
  </p:clrMapOvr>
  <mc:AlternateContent xmlns:mc="http://schemas.openxmlformats.org/markup-compatibility/2006">
    <mc:Choice xmlns:p14="http://schemas.microsoft.com/office/powerpoint/2010/main" Requires="p14">
      <p:transition spd="slow" p14:dur="1200" advTm="6732">
        <p14:prism/>
      </p:transition>
    </mc:Choice>
    <mc:Fallback>
      <p:transition spd="slow" advTm="67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598014" y="-175364"/>
            <a:ext cx="6108721" cy="1176630"/>
          </a:xfrm>
          <a:prstGeom prst="rect">
            <a:avLst/>
          </a:prstGeom>
        </p:spPr>
      </p:pic>
      <p:sp>
        <p:nvSpPr>
          <p:cNvPr id="5" name="Прямоугольник 4"/>
          <p:cNvSpPr/>
          <p:nvPr/>
        </p:nvSpPr>
        <p:spPr>
          <a:xfrm>
            <a:off x="760433" y="842994"/>
            <a:ext cx="8934712" cy="4770537"/>
          </a:xfrm>
          <a:prstGeom prst="rect">
            <a:avLst/>
          </a:prstGeom>
        </p:spPr>
        <p:txBody>
          <a:bodyPr wrap="square">
            <a:spAutoFit/>
          </a:bodyPr>
          <a:lstStyle/>
          <a:p>
            <a:r>
              <a:rPr lang="ru-RU" sz="1600" b="1" dirty="0">
                <a:latin typeface="Times New Roman" pitchFamily="18" charset="0"/>
                <a:cs typeface="Times New Roman" pitchFamily="18" charset="0"/>
              </a:rPr>
              <a:t>Известно, что ни одну воспитательную или образовательную задачу нельзя успешно решить без плодотворного контакта с семьей и полного взаимопонимания между родителями и педагогом, в работу с родителями входят: </a:t>
            </a:r>
          </a:p>
          <a:p>
            <a:pPr lvl="0"/>
            <a:r>
              <a:rPr lang="ru-RU" sz="1600" b="1" dirty="0">
                <a:latin typeface="Times New Roman" pitchFamily="18" charset="0"/>
                <a:cs typeface="Times New Roman" pitchFamily="18" charset="0"/>
              </a:rPr>
              <a:t>Анкетирование;</a:t>
            </a:r>
          </a:p>
          <a:p>
            <a:pPr lvl="0"/>
            <a:r>
              <a:rPr lang="ru-RU" sz="1600" b="1" dirty="0">
                <a:latin typeface="Times New Roman" pitchFamily="18" charset="0"/>
                <a:cs typeface="Times New Roman" pitchFamily="18" charset="0"/>
              </a:rPr>
              <a:t>памятки, буклеты;</a:t>
            </a:r>
          </a:p>
          <a:p>
            <a:pPr lvl="0"/>
            <a:r>
              <a:rPr lang="ru-RU" sz="1600" b="1" dirty="0">
                <a:latin typeface="Times New Roman" pitchFamily="18" charset="0"/>
                <a:cs typeface="Times New Roman" pitchFamily="18" charset="0"/>
              </a:rPr>
              <a:t>детско-родительские проекты;</a:t>
            </a:r>
          </a:p>
          <a:p>
            <a:pPr lvl="0"/>
            <a:r>
              <a:rPr lang="ru-RU" sz="1600" b="1" dirty="0">
                <a:latin typeface="Times New Roman" pitchFamily="18" charset="0"/>
                <a:cs typeface="Times New Roman" pitchFamily="18" charset="0"/>
              </a:rPr>
              <a:t> прогулки с участием родителей;</a:t>
            </a:r>
          </a:p>
          <a:p>
            <a:pPr lvl="0"/>
            <a:r>
              <a:rPr lang="ru-RU" sz="1600" b="1" dirty="0">
                <a:latin typeface="Times New Roman" pitchFamily="18" charset="0"/>
                <a:cs typeface="Times New Roman" pitchFamily="18" charset="0"/>
              </a:rPr>
              <a:t>изготовление макетов, газет, наглядных пособий; демонстрация детьми результатов опытов, проведенных с родителями дома (изготовление мыла и др.);</a:t>
            </a:r>
          </a:p>
          <a:p>
            <a:pPr lvl="0"/>
            <a:r>
              <a:rPr lang="ru-RU" sz="1600" b="1" dirty="0">
                <a:latin typeface="Times New Roman" pitchFamily="18" charset="0"/>
                <a:cs typeface="Times New Roman" pitchFamily="18" charset="0"/>
              </a:rPr>
              <a:t>участие родителей в создании познавательно-развивающей среды в группе.</a:t>
            </a:r>
          </a:p>
          <a:p>
            <a:r>
              <a:rPr lang="ru-RU" sz="1600" b="1" dirty="0">
                <a:latin typeface="Times New Roman" pitchFamily="18" charset="0"/>
                <a:cs typeface="Times New Roman" pitchFamily="18" charset="0"/>
              </a:rPr>
              <a:t>  Итак, специально организованная исследовательская деятельность позволяет нашим воспитанникам самим добывать информацию об изучаемых объектах или явлениях, а педагогу сделать процесс обучения максимально эффективным и более полно удовлетворяющим естественную любознательность дошкольников, развивая их познавательную активность.</a:t>
            </a:r>
            <a:br>
              <a:rPr lang="ru-RU" sz="1600" b="1" dirty="0">
                <a:latin typeface="Times New Roman" pitchFamily="18" charset="0"/>
                <a:cs typeface="Times New Roman" pitchFamily="18" charset="0"/>
              </a:rPr>
            </a:br>
            <a:r>
              <a:rPr lang="ru-RU" sz="1600" b="1" dirty="0">
                <a:latin typeface="Times New Roman" pitchFamily="18" charset="0"/>
                <a:cs typeface="Times New Roman" pitchFamily="18" charset="0"/>
              </a:rPr>
              <a:t>В заключение хочется процитировать слова К. Е. Тимирязева: «Люди, научившиеся… наблюдениям и опытам, приобретают способность сами ставить вопросы и получать на них фактические ответы на более высоком умственном и нравственном уровне в сравнении с теми, кто такой школы не прошел».</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860949821"/>
      </p:ext>
    </p:extLst>
  </p:cSld>
  <p:clrMapOvr>
    <a:masterClrMapping/>
  </p:clrMapOvr>
  <mc:AlternateContent xmlns:mc="http://schemas.openxmlformats.org/markup-compatibility/2006" xmlns:p14="http://schemas.microsoft.com/office/powerpoint/2010/main">
    <mc:Choice Requires="p14">
      <p:transition spd="slow" p14:dur="2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68663" y="540633"/>
            <a:ext cx="4164676" cy="4893647"/>
          </a:xfrm>
          <a:prstGeom prst="rect">
            <a:avLst/>
          </a:prstGeom>
        </p:spPr>
        <p:txBody>
          <a:bodyPr wrap="square">
            <a:spAutoFit/>
          </a:bodyPr>
          <a:lstStyle/>
          <a:p>
            <a:pPr algn="just"/>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Элементарная познавательно-исследовательская </a:t>
            </a:r>
            <a:r>
              <a:rPr lang="ru-RU" sz="1400" b="1" dirty="0">
                <a:latin typeface="Times New Roman" pitchFamily="18" charset="0"/>
                <a:cs typeface="Times New Roman" pitchFamily="18" charset="0"/>
              </a:rPr>
              <a:t>деятельность детей в детском саду – специально организованная деятельность, позволяющая ребенку под руководством педагога или самостоятельно добывать информацию и овладевать представлениями о том или ином предмете, объекте, физическом или природном явлении.</a:t>
            </a:r>
          </a:p>
          <a:p>
            <a:pPr algn="just"/>
            <a:r>
              <a:rPr lang="ru-RU" sz="1400" b="1" dirty="0">
                <a:latin typeface="Times New Roman" pitchFamily="18" charset="0"/>
                <a:cs typeface="Times New Roman" pitchFamily="18" charset="0"/>
              </a:rPr>
              <a:t>  В образовательном процессе дошкольного учреждения учебное экспериментирование является тем методом обучения, который позволяет ребёнку моделировать в своём сознании картину мира, основанную на собственных наблюдениях, опытах, установлении взаимозависимостей, закономерностей и т. д. </a:t>
            </a:r>
          </a:p>
          <a:p>
            <a:r>
              <a:rPr lang="ru-RU" sz="1400" b="1" dirty="0">
                <a:latin typeface="Times New Roman" pitchFamily="18" charset="0"/>
                <a:cs typeface="Times New Roman" pitchFamily="18" charset="0"/>
              </a:rPr>
              <a:t>  Экспериментирование стимулирует интеллектуальную активность и любознательность ребёнка, в процессе чего основополагающие законы природы выводятся ребёнком самостоятельно, как результат постановки опыта, проведённого наблюдения.</a:t>
            </a:r>
            <a:endParaRPr lang="ru-RU" sz="1400" b="1" dirty="0">
              <a:latin typeface="Times New Roman" pitchFamily="18" charset="0"/>
              <a:cs typeface="Times New Roman" pitchFamily="18"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759" y="1290180"/>
            <a:ext cx="3178330" cy="3394554"/>
          </a:xfrm>
          <a:prstGeom prst="rect">
            <a:avLst/>
          </a:prstGeom>
        </p:spPr>
      </p:pic>
      <p:pic>
        <p:nvPicPr>
          <p:cNvPr id="11" name="Звук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1526045832"/>
      </p:ext>
    </p:extLst>
  </p:cSld>
  <p:clrMapOvr>
    <a:masterClrMapping/>
  </p:clrMapOvr>
  <mc:AlternateContent xmlns:mc="http://schemas.openxmlformats.org/markup-compatibility/2006">
    <mc:Choice xmlns:p14="http://schemas.microsoft.com/office/powerpoint/2010/main" Requires="p14">
      <p:transition spd="slow" p14:dur="3500" advTm="29042">
        <p14:prism/>
      </p:transition>
    </mc:Choice>
    <mc:Fallback>
      <p:transition spd="slow" advTm="290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39653" y="0"/>
            <a:ext cx="9268017" cy="830997"/>
          </a:xfrm>
          <a:prstGeom prst="rect">
            <a:avLst/>
          </a:prstGeom>
        </p:spPr>
        <p:txBody>
          <a:bodyPr wrap="square">
            <a:spAutoFit/>
          </a:bodyPr>
          <a:lstStyle/>
          <a:p>
            <a:pPr algn="ctr"/>
            <a:r>
              <a:rPr lang="ru-RU" sz="2400" b="1" dirty="0">
                <a:latin typeface="Times New Roman" pitchFamily="18" charset="0"/>
                <a:cs typeface="Times New Roman" pitchFamily="18" charset="0"/>
              </a:rPr>
              <a:t>Содержание опытно – экспериментальной деятельности построено из четырёх блоков педагогического процесса</a:t>
            </a:r>
            <a:r>
              <a:rPr lang="ru-RU" sz="2400" dirty="0">
                <a:latin typeface="Times New Roman" pitchFamily="18" charset="0"/>
                <a:cs typeface="Times New Roman" pitchFamily="18" charset="0"/>
              </a:rPr>
              <a:t>.</a:t>
            </a:r>
            <a:endParaRPr lang="ru-RU" sz="2400" dirty="0"/>
          </a:p>
        </p:txBody>
      </p:sp>
      <p:sp>
        <p:nvSpPr>
          <p:cNvPr id="4" name="Прямоугольник 3"/>
          <p:cNvSpPr/>
          <p:nvPr/>
        </p:nvSpPr>
        <p:spPr>
          <a:xfrm>
            <a:off x="655785" y="1202439"/>
            <a:ext cx="4373415" cy="3816429"/>
          </a:xfrm>
          <a:prstGeom prst="rect">
            <a:avLst/>
          </a:prstGeom>
        </p:spPr>
        <p:txBody>
          <a:bodyPr wrap="square">
            <a:spAutoFit/>
          </a:bodyPr>
          <a:lstStyle/>
          <a:p>
            <a:pPr algn="just"/>
            <a:r>
              <a:rPr lang="ru-RU" b="1" dirty="0">
                <a:latin typeface="Times New Roman" pitchFamily="18" charset="0"/>
                <a:cs typeface="Times New Roman" pitchFamily="18" charset="0"/>
              </a:rPr>
              <a:t>1.</a:t>
            </a:r>
            <a:r>
              <a:rPr lang="ru-RU" sz="1400" i="1" dirty="0">
                <a:latin typeface="Times New Roman" pitchFamily="18" charset="0"/>
                <a:cs typeface="Times New Roman" pitchFamily="18" charset="0"/>
              </a:rPr>
              <a:t> </a:t>
            </a:r>
            <a:r>
              <a:rPr lang="ru-RU" sz="1400" b="1" dirty="0">
                <a:latin typeface="Times New Roman" pitchFamily="18" charset="0"/>
                <a:cs typeface="Times New Roman" pitchFamily="18" charset="0"/>
              </a:rPr>
              <a:t>Непосредственно-организованная деятельность с детьми (плановые эксперименты). Для последовательного поэтапного развития у детей исследовательских способностей, воспитателями разработан перспективный план опытов и экспериментов. </a:t>
            </a:r>
            <a:br>
              <a:rPr lang="ru-RU" sz="1400" b="1" dirty="0">
                <a:latin typeface="Times New Roman" pitchFamily="18" charset="0"/>
                <a:cs typeface="Times New Roman" pitchFamily="18" charset="0"/>
              </a:rPr>
            </a:br>
            <a:r>
              <a:rPr lang="ru-RU" sz="1400" b="1" dirty="0">
                <a:latin typeface="Times New Roman" pitchFamily="18" charset="0"/>
                <a:cs typeface="Times New Roman" pitchFamily="18" charset="0"/>
              </a:rPr>
              <a:t>2. Совместная деятельность с детьми (наблюдения, труд, художественное творчество). Связь детского экспериментирования с изобразительной деятельностью двусторонняя. Чем сильнее будут развиты изобразительные способности ребёнка, тем точнее будет зарегистрирован результат природоведческого эксперимента. </a:t>
            </a:r>
            <a:br>
              <a:rPr lang="ru-RU" sz="1400" b="1" dirty="0">
                <a:latin typeface="Times New Roman" pitchFamily="18" charset="0"/>
                <a:cs typeface="Times New Roman" pitchFamily="18" charset="0"/>
              </a:rPr>
            </a:br>
            <a:r>
              <a:rPr lang="ru-RU" sz="1400" b="1" dirty="0">
                <a:latin typeface="Times New Roman" pitchFamily="18" charset="0"/>
                <a:cs typeface="Times New Roman" pitchFamily="18" charset="0"/>
              </a:rPr>
              <a:t>3. Самостоятельная деятельность детей (работа в лаборатории).</a:t>
            </a:r>
            <a:br>
              <a:rPr lang="ru-RU" sz="1400" b="1" dirty="0">
                <a:latin typeface="Times New Roman" pitchFamily="18" charset="0"/>
                <a:cs typeface="Times New Roman" pitchFamily="18" charset="0"/>
              </a:rPr>
            </a:br>
            <a:r>
              <a:rPr lang="ru-RU" sz="1400" b="1" dirty="0">
                <a:latin typeface="Times New Roman" pitchFamily="18" charset="0"/>
                <a:cs typeface="Times New Roman" pitchFamily="18" charset="0"/>
              </a:rPr>
              <a:t>4. Совместная работа с родителями (участие в различных исследовательских проектах).</a:t>
            </a:r>
            <a:endParaRPr lang="ru-RU" sz="1400" b="1" dirty="0">
              <a:latin typeface="Times New Roman" pitchFamily="18" charset="0"/>
              <a:cs typeface="Times New Roman" pitchFamily="18" charset="0"/>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2264" y="1099284"/>
            <a:ext cx="2509474" cy="3766565"/>
          </a:xfrm>
          <a:prstGeom prst="rect">
            <a:avLst/>
          </a:prstGeom>
        </p:spPr>
      </p:pic>
      <p:pic>
        <p:nvPicPr>
          <p:cNvPr id="8" name="Звук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631222377"/>
      </p:ext>
    </p:extLst>
  </p:cSld>
  <p:clrMapOvr>
    <a:masterClrMapping/>
  </p:clrMapOvr>
  <mc:AlternateContent xmlns:mc="http://schemas.openxmlformats.org/markup-compatibility/2006">
    <mc:Choice xmlns:p14="http://schemas.microsoft.com/office/powerpoint/2010/main" Requires="p14">
      <p:transition spd="slow" p14:dur="3500" advTm="37086">
        <p14:prism/>
      </p:transition>
    </mc:Choice>
    <mc:Fallback>
      <p:transition spd="slow" advTm="370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5668" y="121986"/>
            <a:ext cx="8738436" cy="1200329"/>
          </a:xfrm>
          <a:prstGeom prst="rect">
            <a:avLst/>
          </a:prstGeom>
        </p:spPr>
        <p:txBody>
          <a:bodyPr wrap="square">
            <a:spAutoFit/>
          </a:bodyPr>
          <a:lstStyle/>
          <a:p>
            <a:pPr algn="ctr"/>
            <a:r>
              <a:rPr lang="ru-RU" sz="3600" b="1" dirty="0" smtClean="0"/>
              <a:t>В уголке экспериментирования  могут быть выделены зоны:</a:t>
            </a:r>
            <a:endParaRPr lang="ru-RU" sz="3600" dirty="0"/>
          </a:p>
        </p:txBody>
      </p:sp>
      <p:sp>
        <p:nvSpPr>
          <p:cNvPr id="4" name="Прямоугольник 3"/>
          <p:cNvSpPr/>
          <p:nvPr/>
        </p:nvSpPr>
        <p:spPr>
          <a:xfrm>
            <a:off x="893868" y="1228064"/>
            <a:ext cx="3931018" cy="3970318"/>
          </a:xfrm>
          <a:prstGeom prst="rect">
            <a:avLst/>
          </a:prstGeom>
        </p:spPr>
        <p:txBody>
          <a:bodyPr wrap="square">
            <a:spAutoFit/>
          </a:bodyPr>
          <a:lstStyle/>
          <a:p>
            <a:pPr lvl="0" algn="just"/>
            <a:r>
              <a:rPr lang="ru-RU" dirty="0" smtClean="0"/>
              <a:t>- </a:t>
            </a:r>
            <a:r>
              <a:rPr lang="ru-RU" b="1" dirty="0" smtClean="0"/>
              <a:t>для постоянной выставки, где дети размещают музей, различные коллекции, экспонаты, редкие предметы (раковины, камни, кристаллы, перья и т.д.);</a:t>
            </a:r>
          </a:p>
          <a:p>
            <a:pPr lvl="0" algn="just"/>
            <a:r>
              <a:rPr lang="ru-RU" b="1" dirty="0" smtClean="0"/>
              <a:t>- для приборов;</a:t>
            </a:r>
          </a:p>
          <a:p>
            <a:pPr lvl="0" algn="just"/>
            <a:r>
              <a:rPr lang="ru-RU" b="1" dirty="0" smtClean="0"/>
              <a:t>- для выращивания растений;</a:t>
            </a:r>
          </a:p>
          <a:p>
            <a:pPr lvl="0" algn="just"/>
            <a:r>
              <a:rPr lang="ru-RU" b="1" dirty="0" smtClean="0"/>
              <a:t>- для хранения материалов (природного, «бросового»);</a:t>
            </a:r>
          </a:p>
          <a:p>
            <a:pPr lvl="0" algn="just"/>
            <a:r>
              <a:rPr lang="ru-RU" b="1" dirty="0" smtClean="0"/>
              <a:t>- для проведения опытов;</a:t>
            </a:r>
          </a:p>
          <a:p>
            <a:pPr lvl="0" algn="just"/>
            <a:r>
              <a:rPr lang="ru-RU" b="1" dirty="0" smtClean="0"/>
              <a:t>- для неструктурированных материалов (стол «песок - вода» или ёмкость для воды, песка, мелких камней и т.д.).</a:t>
            </a:r>
            <a:endParaRPr lang="ru-RU" b="1"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7440" y="3914464"/>
            <a:ext cx="3552718" cy="2567836"/>
          </a:xfrm>
          <a:prstGeom prst="rect">
            <a:avLst/>
          </a:prstGeom>
        </p:spPr>
      </p:pic>
      <p:pic>
        <p:nvPicPr>
          <p:cNvPr id="9" name="Звук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80500" y="6032500"/>
            <a:ext cx="609600" cy="609600"/>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7440" y="1228064"/>
            <a:ext cx="3491025" cy="2619836"/>
          </a:xfrm>
          <a:prstGeom prst="rect">
            <a:avLst/>
          </a:prstGeom>
        </p:spPr>
      </p:pic>
    </p:spTree>
    <p:extLst>
      <p:ext uri="{BB962C8B-B14F-4D97-AF65-F5344CB8AC3E}">
        <p14:creationId xmlns:p14="http://schemas.microsoft.com/office/powerpoint/2010/main" val="2142885906"/>
      </p:ext>
    </p:extLst>
  </p:cSld>
  <p:clrMapOvr>
    <a:masterClrMapping/>
  </p:clrMapOvr>
  <mc:AlternateContent xmlns:mc="http://schemas.openxmlformats.org/markup-compatibility/2006">
    <mc:Choice xmlns:p14="http://schemas.microsoft.com/office/powerpoint/2010/main" Requires="p14">
      <p:transition spd="slow" p14:dur="3500" advTm="24208">
        <p14:prism/>
      </p:transition>
    </mc:Choice>
    <mc:Fallback>
      <p:transition spd="slow" advTm="242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98844" y="0"/>
            <a:ext cx="7882525" cy="830997"/>
          </a:xfrm>
          <a:prstGeom prst="rect">
            <a:avLst/>
          </a:prstGeom>
        </p:spPr>
        <p:txBody>
          <a:bodyPr wrap="square">
            <a:spAutoFit/>
          </a:bodyPr>
          <a:lstStyle/>
          <a:p>
            <a:pPr algn="ctr"/>
            <a:r>
              <a:rPr lang="ru-RU" sz="2400" b="1" dirty="0">
                <a:latin typeface="Times New Roman" pitchFamily="18" charset="0"/>
                <a:cs typeface="Times New Roman" pitchFamily="18" charset="0"/>
              </a:rPr>
              <a:t>Приборы и оборудование, которые могут быть размещены в мини - лаборатории:</a:t>
            </a:r>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180" y="935514"/>
            <a:ext cx="2282072" cy="2402946"/>
          </a:xfrm>
          <a:prstGeom prst="rect">
            <a:avLst/>
          </a:prstGeom>
        </p:spPr>
      </p:pic>
      <p:sp>
        <p:nvSpPr>
          <p:cNvPr id="8" name="Прямоугольник 7"/>
          <p:cNvSpPr/>
          <p:nvPr/>
        </p:nvSpPr>
        <p:spPr>
          <a:xfrm>
            <a:off x="397180" y="699813"/>
            <a:ext cx="4953000" cy="5016758"/>
          </a:xfrm>
          <a:prstGeom prst="rect">
            <a:avLst/>
          </a:prstGeom>
        </p:spPr>
        <p:txBody>
          <a:bodyPr>
            <a:spAutoFit/>
          </a:bodyPr>
          <a:lstStyle/>
          <a:p>
            <a:pPr lvl="0" algn="just"/>
            <a:r>
              <a:rPr lang="ru-RU" sz="1600" b="1" dirty="0"/>
              <a:t>Микроскопы, лупы, зеркала, различные весы (безмен, напольные, аптечные, настольные); магниты, термометры, бинокли, электрическая цепь, верёвки, линейки, песочные часы, глобус, лампа, фонарик, венчики, взбивалки, мыло, щётки, губки, пипетки, желоба, одноразовые шприцы без игл, пищевые красители, ножницы, отвёртки, винтики, тёрка, клей, наждачная бумага, лоскуты ткани, клей, колёсики, мелкие вещи из различных материалов (дерево, пластмасса, метал), мельницы.</a:t>
            </a:r>
          </a:p>
          <a:p>
            <a:pPr lvl="0" algn="just"/>
            <a:r>
              <a:rPr lang="ru-RU" sz="1600" b="1" u="sng" dirty="0"/>
              <a:t>Ёмкости:</a:t>
            </a:r>
            <a:r>
              <a:rPr lang="ru-RU" sz="1600" b="1" dirty="0"/>
              <a:t> пластиковые банки, бутылки, стаканы разной формы, величины, мерки, воронки, сито, формочки, лопатки.</a:t>
            </a:r>
          </a:p>
          <a:p>
            <a:pPr lvl="0" algn="just"/>
            <a:r>
              <a:rPr lang="ru-RU" sz="1600" b="1" u="sng" dirty="0"/>
              <a:t>Материалы</a:t>
            </a:r>
            <a:r>
              <a:rPr lang="ru-RU" sz="1600" b="1" dirty="0"/>
              <a:t>: природный (желуди, шишки, семена, скорлупа, сучки, спилы, крупа и т.п.); «бросовый» (пробки, палочки, куски резиновых шлангов, трубочки для коктейля и т.п.).</a:t>
            </a:r>
          </a:p>
          <a:p>
            <a:pPr lvl="0" algn="just"/>
            <a:r>
              <a:rPr lang="ru-RU" sz="1600" b="1" dirty="0"/>
              <a:t>Неструктурированные материалы: песок, вода, опилки, древесная стружка, опавшие листья, измельчённый пенопласт.</a:t>
            </a:r>
            <a:endParaRPr lang="ru-RU" sz="1600" b="1" dirty="0"/>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180" y="3442575"/>
            <a:ext cx="4287960" cy="3215969"/>
          </a:xfrm>
          <a:prstGeom prst="rect">
            <a:avLst/>
          </a:prstGeom>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75183">
            <a:off x="7408768" y="1092472"/>
            <a:ext cx="2255371" cy="2391502"/>
          </a:xfrm>
          <a:prstGeom prst="rect">
            <a:avLst/>
          </a:prstGeom>
        </p:spPr>
      </p:pic>
    </p:spTree>
    <p:extLst>
      <p:ext uri="{BB962C8B-B14F-4D97-AF65-F5344CB8AC3E}">
        <p14:creationId xmlns:p14="http://schemas.microsoft.com/office/powerpoint/2010/main" val="2294816730"/>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9157" y="0"/>
            <a:ext cx="6993177" cy="954107"/>
          </a:xfrm>
          <a:prstGeom prst="rect">
            <a:avLst/>
          </a:prstGeom>
        </p:spPr>
        <p:txBody>
          <a:bodyPr wrap="square">
            <a:spAutoFit/>
          </a:bodyPr>
          <a:lstStyle/>
          <a:p>
            <a:pPr algn="ctr"/>
            <a:r>
              <a:rPr lang="ru-RU" sz="2800" b="1" dirty="0">
                <a:latin typeface="Times New Roman" pitchFamily="18" charset="0"/>
                <a:cs typeface="Times New Roman" pitchFamily="18" charset="0"/>
              </a:rPr>
              <a:t>Структура поисковой деятельности.</a:t>
            </a:r>
            <a:r>
              <a:rPr lang="ru-RU" sz="2800" dirty="0"/>
              <a:t/>
            </a:r>
            <a:br>
              <a:rPr lang="ru-RU" sz="2800" dirty="0"/>
            </a:br>
            <a:endParaRPr lang="ru-RU" sz="2800" dirty="0"/>
          </a:p>
        </p:txBody>
      </p:sp>
      <p:sp>
        <p:nvSpPr>
          <p:cNvPr id="4" name="Прямоугольник 3"/>
          <p:cNvSpPr/>
          <p:nvPr/>
        </p:nvSpPr>
        <p:spPr>
          <a:xfrm>
            <a:off x="334550" y="1143930"/>
            <a:ext cx="4953000" cy="3693319"/>
          </a:xfrm>
          <a:prstGeom prst="rect">
            <a:avLst/>
          </a:prstGeom>
        </p:spPr>
        <p:txBody>
          <a:bodyPr>
            <a:spAutoFit/>
          </a:bodyPr>
          <a:lstStyle/>
          <a:p>
            <a:pPr lvl="0" algn="just"/>
            <a:r>
              <a:rPr lang="ru-RU" b="1" dirty="0">
                <a:latin typeface="Times New Roman" pitchFamily="18" charset="0"/>
                <a:cs typeface="Times New Roman" pitchFamily="18" charset="0"/>
              </a:rPr>
              <a:t>Принятие от взрослого или самостоятельное выдвижение детьми познавательных задач;</a:t>
            </a:r>
          </a:p>
          <a:p>
            <a:pPr lvl="0" algn="just"/>
            <a:r>
              <a:rPr lang="ru-RU" b="1" dirty="0">
                <a:latin typeface="Times New Roman" pitchFamily="18" charset="0"/>
                <a:cs typeface="Times New Roman" pitchFamily="18" charset="0"/>
              </a:rPr>
              <a:t>Выдвижение предположений (гипотез) о причинах явлений и способах решений познавательной задачи;</a:t>
            </a:r>
          </a:p>
          <a:p>
            <a:pPr lvl="0" algn="just"/>
            <a:r>
              <a:rPr lang="ru-RU" b="1" dirty="0">
                <a:latin typeface="Times New Roman" pitchFamily="18" charset="0"/>
                <a:cs typeface="Times New Roman" pitchFamily="18" charset="0"/>
              </a:rPr>
              <a:t>Отбор способов проверки возможных путей решения познавательной задачи;</a:t>
            </a:r>
          </a:p>
          <a:p>
            <a:pPr lvl="0" algn="just"/>
            <a:r>
              <a:rPr lang="ru-RU" b="1" dirty="0">
                <a:latin typeface="Times New Roman" pitchFamily="18" charset="0"/>
                <a:cs typeface="Times New Roman" pitchFamily="18" charset="0"/>
              </a:rPr>
              <a:t>Непосредственная проверка выбранных способов решения познавательной задачи;</a:t>
            </a:r>
          </a:p>
          <a:p>
            <a:pPr lvl="0" algn="just"/>
            <a:r>
              <a:rPr lang="ru-RU" b="1" dirty="0">
                <a:latin typeface="Times New Roman" pitchFamily="18" charset="0"/>
                <a:cs typeface="Times New Roman" pitchFamily="18" charset="0"/>
              </a:rPr>
              <a:t>Анализ полученных фактов и формирование выводов;</a:t>
            </a:r>
          </a:p>
          <a:p>
            <a:pPr lvl="0" algn="just"/>
            <a:r>
              <a:rPr lang="ru-RU" b="1" dirty="0">
                <a:latin typeface="Times New Roman" pitchFamily="18" charset="0"/>
                <a:cs typeface="Times New Roman" pitchFamily="18" charset="0"/>
              </a:rPr>
              <a:t>Обсуждение новых задач и перспектив дальнейшего исследования.</a:t>
            </a:r>
            <a:endParaRPr lang="ru-RU" b="1" dirty="0">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661" y="2505204"/>
            <a:ext cx="3695178" cy="3040092"/>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820" y="669749"/>
            <a:ext cx="1876059" cy="1703538"/>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7267" y="701455"/>
            <a:ext cx="2186836" cy="1640127"/>
          </a:xfrm>
          <a:prstGeom prst="rect">
            <a:avLst/>
          </a:prstGeom>
        </p:spPr>
      </p:pic>
    </p:spTree>
    <p:extLst>
      <p:ext uri="{BB962C8B-B14F-4D97-AF65-F5344CB8AC3E}">
        <p14:creationId xmlns:p14="http://schemas.microsoft.com/office/powerpoint/2010/main" val="1643226117"/>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70318" y="0"/>
            <a:ext cx="6771600" cy="1066892"/>
          </a:xfrm>
          <a:prstGeom prst="rect">
            <a:avLst/>
          </a:prstGeom>
        </p:spPr>
      </p:pic>
      <p:sp>
        <p:nvSpPr>
          <p:cNvPr id="5" name="Прямоугольник 4"/>
          <p:cNvSpPr/>
          <p:nvPr/>
        </p:nvSpPr>
        <p:spPr>
          <a:xfrm>
            <a:off x="710330" y="930987"/>
            <a:ext cx="4953000" cy="4093428"/>
          </a:xfrm>
          <a:prstGeom prst="rect">
            <a:avLst/>
          </a:prstGeom>
        </p:spPr>
        <p:txBody>
          <a:bodyPr>
            <a:spAutoFit/>
          </a:bodyPr>
          <a:lstStyle/>
          <a:p>
            <a:pPr lvl="0" algn="just"/>
            <a:r>
              <a:rPr lang="ru-RU" sz="2000" b="1" dirty="0">
                <a:latin typeface="Times New Roman" pitchFamily="18" charset="0"/>
                <a:cs typeface="Times New Roman" pitchFamily="18" charset="0"/>
              </a:rPr>
              <a:t>Опыт.</a:t>
            </a:r>
          </a:p>
          <a:p>
            <a:pPr lvl="0" algn="just"/>
            <a:r>
              <a:rPr lang="ru-RU" sz="2000" b="1" dirty="0">
                <a:latin typeface="Times New Roman" pitchFamily="18" charset="0"/>
                <a:cs typeface="Times New Roman" pitchFamily="18" charset="0"/>
              </a:rPr>
              <a:t>Экспериментирование.</a:t>
            </a:r>
          </a:p>
          <a:p>
            <a:pPr lvl="0" algn="just"/>
            <a:r>
              <a:rPr lang="ru-RU" sz="2000" b="1" dirty="0">
                <a:latin typeface="Times New Roman" pitchFamily="18" charset="0"/>
                <a:cs typeface="Times New Roman" pitchFamily="18" charset="0"/>
              </a:rPr>
              <a:t>Коллекционирование.</a:t>
            </a:r>
          </a:p>
          <a:p>
            <a:pPr lvl="0" algn="just"/>
            <a:r>
              <a:rPr lang="ru-RU" sz="2000" b="1" dirty="0">
                <a:latin typeface="Times New Roman" pitchFamily="18" charset="0"/>
                <a:cs typeface="Times New Roman" pitchFamily="18" charset="0"/>
              </a:rPr>
              <a:t>Путешествие по карте, </a:t>
            </a:r>
            <a:r>
              <a:rPr lang="ru-RU" sz="2000" b="1" dirty="0" smtClean="0">
                <a:latin typeface="Times New Roman" pitchFamily="18" charset="0"/>
                <a:cs typeface="Times New Roman" pitchFamily="18" charset="0"/>
              </a:rPr>
              <a:t>путешествие по </a:t>
            </a:r>
            <a:r>
              <a:rPr lang="ru-RU" sz="2000" b="1" dirty="0">
                <a:latin typeface="Times New Roman" pitchFamily="18" charset="0"/>
                <a:cs typeface="Times New Roman" pitchFamily="18" charset="0"/>
              </a:rPr>
              <a:t>«Реке времени».</a:t>
            </a:r>
          </a:p>
          <a:p>
            <a:pPr lvl="0" algn="just"/>
            <a:r>
              <a:rPr lang="ru-RU" sz="2000" b="1" dirty="0">
                <a:latin typeface="Times New Roman" pitchFamily="18" charset="0"/>
                <a:cs typeface="Times New Roman" pitchFamily="18" charset="0"/>
              </a:rPr>
              <a:t>Проекты.</a:t>
            </a:r>
          </a:p>
          <a:p>
            <a:pPr lvl="0" algn="just"/>
            <a:r>
              <a:rPr lang="ru-RU" sz="2000" b="1" dirty="0">
                <a:latin typeface="Times New Roman" pitchFamily="18" charset="0"/>
                <a:cs typeface="Times New Roman" pitchFamily="18" charset="0"/>
              </a:rPr>
              <a:t>Наблюдения</a:t>
            </a:r>
          </a:p>
          <a:p>
            <a:pPr lvl="0" algn="just"/>
            <a:r>
              <a:rPr lang="ru-RU" sz="2000" b="1" dirty="0">
                <a:latin typeface="Times New Roman" pitchFamily="18" charset="0"/>
                <a:cs typeface="Times New Roman" pitchFamily="18" charset="0"/>
              </a:rPr>
              <a:t>Дидактические игры.</a:t>
            </a:r>
          </a:p>
          <a:p>
            <a:pPr lvl="0" algn="just"/>
            <a:r>
              <a:rPr lang="ru-RU" sz="2000" b="1" dirty="0">
                <a:latin typeface="Times New Roman" pitchFamily="18" charset="0"/>
                <a:cs typeface="Times New Roman" pitchFamily="18" charset="0"/>
              </a:rPr>
              <a:t>Экскурсии.</a:t>
            </a:r>
          </a:p>
          <a:p>
            <a:pPr lvl="0" algn="just"/>
            <a:r>
              <a:rPr lang="ru-RU" sz="2000" b="1" dirty="0">
                <a:latin typeface="Times New Roman" pitchFamily="18" charset="0"/>
                <a:cs typeface="Times New Roman" pitchFamily="18" charset="0"/>
              </a:rPr>
              <a:t>Экологические игры.</a:t>
            </a:r>
          </a:p>
          <a:p>
            <a:pPr lvl="0" algn="just"/>
            <a:r>
              <a:rPr lang="ru-RU" sz="2000" b="1" dirty="0">
                <a:latin typeface="Times New Roman" pitchFamily="18" charset="0"/>
                <a:cs typeface="Times New Roman" pitchFamily="18" charset="0"/>
              </a:rPr>
              <a:t>Работа по схемам, планам, моделям.</a:t>
            </a:r>
          </a:p>
          <a:p>
            <a:pPr lvl="0" algn="just"/>
            <a:r>
              <a:rPr lang="ru-RU" sz="2000" b="1" dirty="0">
                <a:latin typeface="Times New Roman" pitchFamily="18" charset="0"/>
                <a:cs typeface="Times New Roman" pitchFamily="18" charset="0"/>
              </a:rPr>
              <a:t>Просмотр мультимедийных презентаций, мультфильмов.</a:t>
            </a:r>
            <a:endParaRPr lang="ru-RU" sz="2000" b="1" dirty="0">
              <a:latin typeface="Times New Roman" pitchFamily="18" charset="0"/>
              <a:cs typeface="Times New Roman"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439" y="930987"/>
            <a:ext cx="3568658" cy="2790042"/>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3439" y="3721029"/>
            <a:ext cx="3585553" cy="2390368"/>
          </a:xfrm>
          <a:prstGeom prst="rect">
            <a:avLst/>
          </a:prstGeom>
        </p:spPr>
      </p:pic>
    </p:spTree>
    <p:extLst>
      <p:ext uri="{BB962C8B-B14F-4D97-AF65-F5344CB8AC3E}">
        <p14:creationId xmlns:p14="http://schemas.microsoft.com/office/powerpoint/2010/main" val="2712056339"/>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61882" y="213035"/>
            <a:ext cx="6342458" cy="523220"/>
          </a:xfrm>
          <a:prstGeom prst="rect">
            <a:avLst/>
          </a:prstGeom>
        </p:spPr>
        <p:txBody>
          <a:bodyPr wrap="square">
            <a:spAutoFit/>
          </a:bodyPr>
          <a:lstStyle/>
          <a:p>
            <a:pPr algn="ctr"/>
            <a:r>
              <a:rPr lang="ru-RU" sz="2800" b="1" dirty="0">
                <a:latin typeface="Times New Roman" pitchFamily="18" charset="0"/>
                <a:cs typeface="Times New Roman" pitchFamily="18" charset="0"/>
              </a:rPr>
              <a:t>Метод наглядного моделирования.</a:t>
            </a:r>
            <a:endParaRPr lang="ru-RU" sz="2800" dirty="0"/>
          </a:p>
        </p:txBody>
      </p:sp>
      <p:sp>
        <p:nvSpPr>
          <p:cNvPr id="4" name="Прямоугольник 3"/>
          <p:cNvSpPr/>
          <p:nvPr/>
        </p:nvSpPr>
        <p:spPr>
          <a:xfrm>
            <a:off x="572544" y="866931"/>
            <a:ext cx="4953000" cy="4801314"/>
          </a:xfrm>
          <a:prstGeom prst="rect">
            <a:avLst/>
          </a:prstGeom>
        </p:spPr>
        <p:txBody>
          <a:bodyPr>
            <a:spAutoFit/>
          </a:bodyPr>
          <a:lstStyle/>
          <a:p>
            <a:r>
              <a:rPr lang="ru-RU" b="1" dirty="0">
                <a:latin typeface="Times New Roman" pitchFamily="18" charset="0"/>
                <a:cs typeface="Times New Roman" pitchFamily="18" charset="0"/>
              </a:rPr>
              <a:t>В наш динамичный век значительно увеличился поток разнообразной информации, которую человек получает со всех сторон. И в сфере образования процесс обучения неизбежно должен  стать более наглядным и динамичным. Одними из самых эффективных способов обучения являются методы моделирования (реального, математического, наглядного, символьного, мысленного). Моделирование исключает формальную передачу знаний – изучение объекта или явления происходит в ходе интенсивной практической и умственной деятельности, развивая мышление и творческие способности человека любого возраста</a:t>
            </a:r>
            <a:endParaRPr lang="ru-RU" b="1"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5063" y="1127342"/>
            <a:ext cx="3739019" cy="3739019"/>
          </a:xfrm>
          <a:prstGeom prst="rect">
            <a:avLst/>
          </a:prstGeom>
        </p:spPr>
      </p:pic>
    </p:spTree>
    <p:extLst>
      <p:ext uri="{BB962C8B-B14F-4D97-AF65-F5344CB8AC3E}">
        <p14:creationId xmlns:p14="http://schemas.microsoft.com/office/powerpoint/2010/main" val="2408758742"/>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4654" y="955326"/>
            <a:ext cx="4953000" cy="4524315"/>
          </a:xfrm>
          <a:prstGeom prst="rect">
            <a:avLst/>
          </a:prstGeom>
        </p:spPr>
        <p:txBody>
          <a:bodyPr>
            <a:spAutoFit/>
          </a:bodyPr>
          <a:lstStyle/>
          <a:p>
            <a:pPr algn="just"/>
            <a:r>
              <a:rPr lang="ru-RU" b="1" dirty="0"/>
              <a:t> </a:t>
            </a:r>
            <a:r>
              <a:rPr lang="ru-RU" b="1" dirty="0">
                <a:latin typeface="Times New Roman" pitchFamily="18" charset="0"/>
                <a:cs typeface="Times New Roman" pitchFamily="18" charset="0"/>
              </a:rPr>
              <a:t>Метод наглядного моделирования (макетирования) развивает пространственное воображение, позволяя воспринимать сложную информацию и зрительно представить абстрактные понятия.</a:t>
            </a:r>
          </a:p>
          <a:p>
            <a:pPr algn="just"/>
            <a:r>
              <a:rPr lang="ru-RU" b="1" u="sng" dirty="0">
                <a:latin typeface="Times New Roman" pitchFamily="18" charset="0"/>
                <a:cs typeface="Times New Roman" pitchFamily="18" charset="0"/>
              </a:rPr>
              <a:t>Мнемотехника </a:t>
            </a:r>
            <a:r>
              <a:rPr lang="ru-RU" b="1" dirty="0">
                <a:latin typeface="Times New Roman" pitchFamily="18" charset="0"/>
                <a:cs typeface="Times New Roman" pitchFamily="18" charset="0"/>
              </a:rPr>
              <a:t>- это совокупность правил и приемов, облегчающих процесс запоминания информации.</a:t>
            </a:r>
          </a:p>
          <a:p>
            <a:pPr algn="just"/>
            <a:r>
              <a:rPr lang="ru-RU" b="1" u="sng" dirty="0">
                <a:latin typeface="Times New Roman" pitchFamily="18" charset="0"/>
                <a:cs typeface="Times New Roman" pitchFamily="18" charset="0"/>
              </a:rPr>
              <a:t>  Метод проектов</a:t>
            </a:r>
            <a:r>
              <a:rPr lang="ru-RU" b="1" dirty="0">
                <a:latin typeface="Times New Roman" pitchFamily="18" charset="0"/>
                <a:cs typeface="Times New Roman" pitchFamily="18" charset="0"/>
              </a:rPr>
              <a:t>. Использование метода проекта позволяет развивать познавательные способности детей, научить самостоятельному конструированию своих знаний, ориентировке в информационном простран</a:t>
            </a:r>
            <a:r>
              <a:rPr lang="ru-RU" b="1" dirty="0"/>
              <a:t>стве, развить критическое мышление. </a:t>
            </a:r>
            <a:endParaRPr lang="ru-RU"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052186"/>
            <a:ext cx="4267200" cy="3726493"/>
          </a:xfrm>
          <a:prstGeom prst="rect">
            <a:avLst/>
          </a:prstGeom>
        </p:spPr>
      </p:pic>
    </p:spTree>
    <p:extLst>
      <p:ext uri="{BB962C8B-B14F-4D97-AF65-F5344CB8AC3E}">
        <p14:creationId xmlns:p14="http://schemas.microsoft.com/office/powerpoint/2010/main" val="4095937454"/>
      </p:ext>
    </p:extLst>
  </p:cSld>
  <p:clrMapOvr>
    <a:masterClrMapping/>
  </p:clrMapOvr>
  <mc:AlternateContent xmlns:mc="http://schemas.openxmlformats.org/markup-compatibility/2006" xmlns:p14="http://schemas.microsoft.com/office/powerpoint/2010/main">
    <mc:Choice Requires="p14">
      <p:transition spd="slow" p14:dur="35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1" id="{04B86468-5EDA-401F-B952-F2AF1B539289}" vid="{10703081-4F7F-4945-A963-D28AAE3C7E6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5D6283-8099-4818-9D7A-517629D8A939}">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F5C9E88E-3CBD-4BE5-A766-D686E0FCF669}">
  <ds:schemaRefs>
    <ds:schemaRef ds:uri="http://schemas.microsoft.com/sharepoint/v3/contenttype/forms"/>
  </ds:schemaRefs>
</ds:datastoreItem>
</file>

<file path=customXml/itemProps3.xml><?xml version="1.0" encoding="utf-8"?>
<ds:datastoreItem xmlns:ds="http://schemas.openxmlformats.org/officeDocument/2006/customXml" ds:itemID="{277DB3E6-6451-4F22-BB0B-8693B323AD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Шаблон теста Пазл</Template>
  <TotalTime>0</TotalTime>
  <Words>564</Words>
  <Application>Microsoft Office PowerPoint</Application>
  <PresentationFormat>Лист A4 (210x297 мм)</PresentationFormat>
  <Paragraphs>50</Paragraphs>
  <Slides>10</Slides>
  <Notes>1</Notes>
  <HiddenSlides>0</HiddenSlides>
  <MMClips>4</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Arial</vt:lpstr>
      <vt:lpstr>Calibri</vt:lpstr>
      <vt:lpstr>Roboto Cn</vt:lpstr>
      <vt:lpstr>Segoe UI</vt:lpstr>
      <vt:lpstr>Segoe UI Historic</vt:lpstr>
      <vt:lpstr>Segoe UI Light</vt:lpstr>
      <vt:lpstr>Times New Roman</vt:lpstr>
      <vt:lpstr>Тема1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2017-12-05T04:50:27Z</dcterms:created>
  <dcterms:modified xsi:type="dcterms:W3CDTF">2017-12-05T06:59:25Z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ies>
</file>