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302" r:id="rId4"/>
    <p:sldId id="311" r:id="rId5"/>
    <p:sldId id="308" r:id="rId6"/>
    <p:sldId id="294" r:id="rId7"/>
    <p:sldId id="312" r:id="rId8"/>
    <p:sldId id="307" r:id="rId9"/>
    <p:sldId id="305" r:id="rId10"/>
    <p:sldId id="303" r:id="rId11"/>
    <p:sldId id="304" r:id="rId12"/>
    <p:sldId id="309" r:id="rId13"/>
    <p:sldId id="313" r:id="rId14"/>
    <p:sldId id="310" r:id="rId15"/>
    <p:sldId id="299" r:id="rId16"/>
    <p:sldId id="315" r:id="rId17"/>
    <p:sldId id="301" r:id="rId18"/>
    <p:sldId id="320" r:id="rId19"/>
    <p:sldId id="314" r:id="rId20"/>
    <p:sldId id="318" r:id="rId21"/>
    <p:sldId id="323" r:id="rId22"/>
    <p:sldId id="319" r:id="rId23"/>
    <p:sldId id="322" r:id="rId24"/>
    <p:sldId id="321" r:id="rId25"/>
    <p:sldId id="31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A24"/>
    <a:srgbClr val="1B1BF5"/>
    <a:srgbClr val="D81AB4"/>
    <a:srgbClr val="17ED21"/>
    <a:srgbClr val="C618A5"/>
    <a:srgbClr val="A9DA74"/>
    <a:srgbClr val="B4D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145" autoAdjust="0"/>
  </p:normalViewPr>
  <p:slideViewPr>
    <p:cSldViewPr>
      <p:cViewPr varScale="1">
        <p:scale>
          <a:sx n="101" d="100"/>
          <a:sy n="101" d="100"/>
        </p:scale>
        <p:origin x="2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7F84A-ECC1-433C-ADAB-F09FE243AB7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606D1-F90D-4681-B338-B4B1E144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606D1-F90D-4681-B338-B4B1E14433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4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606D1-F90D-4681-B338-B4B1E144331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25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32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33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34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35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36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37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38.pn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15.xml"/><Relationship Id="rId18" Type="http://schemas.openxmlformats.org/officeDocument/2006/relationships/image" Target="../media/image20.png"/><Relationship Id="rId26" Type="http://schemas.openxmlformats.org/officeDocument/2006/relationships/image" Target="../media/image24.jpeg"/><Relationship Id="rId3" Type="http://schemas.openxmlformats.org/officeDocument/2006/relationships/slide" Target="slide2.xml"/><Relationship Id="rId21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6.jpeg"/><Relationship Id="rId17" Type="http://schemas.openxmlformats.org/officeDocument/2006/relationships/slide" Target="slide16.xml"/><Relationship Id="rId25" Type="http://schemas.openxmlformats.org/officeDocument/2006/relationships/slide" Target="slide13.xml"/><Relationship Id="rId2" Type="http://schemas.openxmlformats.org/officeDocument/2006/relationships/image" Target="../media/image1.jpeg"/><Relationship Id="rId16" Type="http://schemas.openxmlformats.org/officeDocument/2006/relationships/image" Target="../media/image19.jpeg"/><Relationship Id="rId20" Type="http://schemas.openxmlformats.org/officeDocument/2006/relationships/image" Target="../media/image21.jpeg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slide" Target="slide9.xml"/><Relationship Id="rId24" Type="http://schemas.openxmlformats.org/officeDocument/2006/relationships/image" Target="../media/image23.jpeg"/><Relationship Id="rId32" Type="http://schemas.openxmlformats.org/officeDocument/2006/relationships/image" Target="../media/image17.png"/><Relationship Id="rId5" Type="http://schemas.openxmlformats.org/officeDocument/2006/relationships/slide" Target="slide7.xml"/><Relationship Id="rId15" Type="http://schemas.openxmlformats.org/officeDocument/2006/relationships/slide" Target="slide4.xml"/><Relationship Id="rId23" Type="http://schemas.openxmlformats.org/officeDocument/2006/relationships/slide" Target="slide11.xml"/><Relationship Id="rId28" Type="http://schemas.openxmlformats.org/officeDocument/2006/relationships/image" Target="../media/image25.jpeg"/><Relationship Id="rId10" Type="http://schemas.openxmlformats.org/officeDocument/2006/relationships/image" Target="../media/image15.jpeg"/><Relationship Id="rId19" Type="http://schemas.openxmlformats.org/officeDocument/2006/relationships/slide" Target="slide6.xml"/><Relationship Id="rId31" Type="http://schemas.openxmlformats.org/officeDocument/2006/relationships/slide" Target="slide17.xml"/><Relationship Id="rId4" Type="http://schemas.openxmlformats.org/officeDocument/2006/relationships/image" Target="../media/image39.png"/><Relationship Id="rId9" Type="http://schemas.openxmlformats.org/officeDocument/2006/relationships/slide" Target="slide8.xml"/><Relationship Id="rId14" Type="http://schemas.openxmlformats.org/officeDocument/2006/relationships/image" Target="../media/image18.jpeg"/><Relationship Id="rId22" Type="http://schemas.openxmlformats.org/officeDocument/2006/relationships/image" Target="../media/image22.jpeg"/><Relationship Id="rId27" Type="http://schemas.openxmlformats.org/officeDocument/2006/relationships/slide" Target="slide10.xml"/><Relationship Id="rId30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44.png"/><Relationship Id="rId4" Type="http://schemas.openxmlformats.org/officeDocument/2006/relationships/slide" Target="slide2.xml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slide" Target="slide3.xml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slide" Target="slide2.xml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slide" Target="slide23.xml"/><Relationship Id="rId9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slide" Target="slide2.xml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slide" Target="slide24.xml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audio" Target="../media/audio4.wav"/><Relationship Id="rId7" Type="http://schemas.openxmlformats.org/officeDocument/2006/relationships/image" Target="../media/image4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10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hyperlink" Target="http://s019.radikal.ru/i610/1701/ec/84b69805eff0.jpg" TargetMode="External"/><Relationship Id="rId18" Type="http://schemas.openxmlformats.org/officeDocument/2006/relationships/image" Target="../media/image76.jpeg"/><Relationship Id="rId26" Type="http://schemas.openxmlformats.org/officeDocument/2006/relationships/image" Target="../media/image80.jpeg"/><Relationship Id="rId39" Type="http://schemas.openxmlformats.org/officeDocument/2006/relationships/hyperlink" Target="http://s001.radikal.ru/i193/1701/0b/43bd3f098793.jpg" TargetMode="External"/><Relationship Id="rId21" Type="http://schemas.openxmlformats.org/officeDocument/2006/relationships/hyperlink" Target="http://s001.radikal.ru/i193/1701/b7/9efea2df4161.jpg" TargetMode="External"/><Relationship Id="rId34" Type="http://schemas.openxmlformats.org/officeDocument/2006/relationships/image" Target="../media/image84.png"/><Relationship Id="rId42" Type="http://schemas.openxmlformats.org/officeDocument/2006/relationships/image" Target="../media/image88.jpeg"/><Relationship Id="rId47" Type="http://schemas.openxmlformats.org/officeDocument/2006/relationships/hyperlink" Target="http://s019.radikal.ru/i621/1701/e5/7043996355a1.jpg" TargetMode="External"/><Relationship Id="rId50" Type="http://schemas.openxmlformats.org/officeDocument/2006/relationships/image" Target="../media/image92.jpeg"/><Relationship Id="rId55" Type="http://schemas.openxmlformats.org/officeDocument/2006/relationships/hyperlink" Target="http://s45.radikal.ru/i109/1701/39/6fd02b826c62.jpg" TargetMode="External"/><Relationship Id="rId63" Type="http://schemas.openxmlformats.org/officeDocument/2006/relationships/image" Target="../media/image98.jpeg"/><Relationship Id="rId7" Type="http://schemas.openxmlformats.org/officeDocument/2006/relationships/hyperlink" Target="http://s61.radikal.ru/i174/1701/f6/f49012648968.jpg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75.jpeg"/><Relationship Id="rId20" Type="http://schemas.openxmlformats.org/officeDocument/2006/relationships/image" Target="../media/image77.png"/><Relationship Id="rId29" Type="http://schemas.openxmlformats.org/officeDocument/2006/relationships/hyperlink" Target="http://s03.radikal.ru/i176/1701/10/347826b59c20.jpg" TargetMode="External"/><Relationship Id="rId41" Type="http://schemas.openxmlformats.org/officeDocument/2006/relationships/hyperlink" Target="http://s020.radikal.ru/i701/1701/1c/d0d80be0b93f.jpg" TargetMode="External"/><Relationship Id="rId54" Type="http://schemas.openxmlformats.org/officeDocument/2006/relationships/image" Target="../media/image94.png"/><Relationship Id="rId62" Type="http://schemas.openxmlformats.org/officeDocument/2006/relationships/hyperlink" Target="http://s04.radikal.ru/i177/1702/d0/fcad3d92bb4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11" Type="http://schemas.openxmlformats.org/officeDocument/2006/relationships/hyperlink" Target="http://s019.radikal.ru/i635/1701/72/25a00eeca117.jpg" TargetMode="External"/><Relationship Id="rId24" Type="http://schemas.openxmlformats.org/officeDocument/2006/relationships/image" Target="../media/image79.jpeg"/><Relationship Id="rId32" Type="http://schemas.openxmlformats.org/officeDocument/2006/relationships/image" Target="../media/image83.jpeg"/><Relationship Id="rId37" Type="http://schemas.openxmlformats.org/officeDocument/2006/relationships/hyperlink" Target="http://s05.radikal.ru/i178/1701/4f/ff39d2097a31.jpg" TargetMode="External"/><Relationship Id="rId40" Type="http://schemas.openxmlformats.org/officeDocument/2006/relationships/image" Target="../media/image87.jpeg"/><Relationship Id="rId45" Type="http://schemas.openxmlformats.org/officeDocument/2006/relationships/hyperlink" Target="http://i075.radikal.ru/1701/23/19b3eed577a6.jpg" TargetMode="External"/><Relationship Id="rId53" Type="http://schemas.openxmlformats.org/officeDocument/2006/relationships/hyperlink" Target="http://s56.radikal.ru/i154/1701/26/ef6c7e5d2ce4.png" TargetMode="External"/><Relationship Id="rId58" Type="http://schemas.openxmlformats.org/officeDocument/2006/relationships/image" Target="../media/image96.png"/><Relationship Id="rId5" Type="http://schemas.openxmlformats.org/officeDocument/2006/relationships/hyperlink" Target="http://i066.radikal.ru/1701/21/e9ec32738907.png" TargetMode="External"/><Relationship Id="rId15" Type="http://schemas.openxmlformats.org/officeDocument/2006/relationships/hyperlink" Target="http://s018.radikal.ru/i518/1701/52/b0ebca325d77.jpg" TargetMode="External"/><Relationship Id="rId23" Type="http://schemas.openxmlformats.org/officeDocument/2006/relationships/hyperlink" Target="http://s019.radikal.ru/i637/1701/e3/21465c23cd4c.jpg" TargetMode="External"/><Relationship Id="rId28" Type="http://schemas.openxmlformats.org/officeDocument/2006/relationships/image" Target="../media/image81.png"/><Relationship Id="rId36" Type="http://schemas.openxmlformats.org/officeDocument/2006/relationships/image" Target="../media/image85.jpeg"/><Relationship Id="rId49" Type="http://schemas.openxmlformats.org/officeDocument/2006/relationships/hyperlink" Target="http://s03.radikal.ru/i176/1701/b6/b12fd8f4f7e1.jpg" TargetMode="External"/><Relationship Id="rId57" Type="http://schemas.openxmlformats.org/officeDocument/2006/relationships/hyperlink" Target="http://s008.radikal.ru/i305/1701/12/459723bae7f2.png" TargetMode="External"/><Relationship Id="rId61" Type="http://schemas.openxmlformats.org/officeDocument/2006/relationships/hyperlink" Target="http://ped-kopilka.ru/vneklasnaja-rabota/zagadki-schitalki-i-skorogovorki/zagadki-o-profesijah-dlja-detei.html" TargetMode="External"/><Relationship Id="rId10" Type="http://schemas.openxmlformats.org/officeDocument/2006/relationships/image" Target="../media/image72.jpeg"/><Relationship Id="rId19" Type="http://schemas.openxmlformats.org/officeDocument/2006/relationships/hyperlink" Target="http://s02.radikal.ru/i175/1701/28/3a49498441ff.png" TargetMode="External"/><Relationship Id="rId31" Type="http://schemas.openxmlformats.org/officeDocument/2006/relationships/hyperlink" Target="http://s018.radikal.ru/i520/1701/23/406598801285.jpg" TargetMode="External"/><Relationship Id="rId44" Type="http://schemas.openxmlformats.org/officeDocument/2006/relationships/image" Target="../media/image89.jpeg"/><Relationship Id="rId52" Type="http://schemas.openxmlformats.org/officeDocument/2006/relationships/image" Target="../media/image93.jpeg"/><Relationship Id="rId60" Type="http://schemas.openxmlformats.org/officeDocument/2006/relationships/image" Target="../media/image97.png"/><Relationship Id="rId4" Type="http://schemas.openxmlformats.org/officeDocument/2006/relationships/image" Target="../media/image69.png"/><Relationship Id="rId9" Type="http://schemas.openxmlformats.org/officeDocument/2006/relationships/hyperlink" Target="http://s020.radikal.ru/i715/1701/a1/af5f97e7efbe.jpg" TargetMode="External"/><Relationship Id="rId14" Type="http://schemas.openxmlformats.org/officeDocument/2006/relationships/image" Target="../media/image74.jpeg"/><Relationship Id="rId22" Type="http://schemas.openxmlformats.org/officeDocument/2006/relationships/image" Target="../media/image78.jpeg"/><Relationship Id="rId27" Type="http://schemas.openxmlformats.org/officeDocument/2006/relationships/hyperlink" Target="http://s011.radikal.ru/i318/1701/4a/db3d621bf7cf.png" TargetMode="External"/><Relationship Id="rId30" Type="http://schemas.openxmlformats.org/officeDocument/2006/relationships/image" Target="../media/image82.jpeg"/><Relationship Id="rId35" Type="http://schemas.openxmlformats.org/officeDocument/2006/relationships/hyperlink" Target="http://s019.radikal.ru/i624/1701/6a/4ba0f76c52f9.jpg" TargetMode="External"/><Relationship Id="rId43" Type="http://schemas.openxmlformats.org/officeDocument/2006/relationships/hyperlink" Target="http://s013.radikal.ru/i325/1701/bd/3d3fced77d5c.jpg" TargetMode="External"/><Relationship Id="rId48" Type="http://schemas.openxmlformats.org/officeDocument/2006/relationships/image" Target="../media/image91.jpeg"/><Relationship Id="rId56" Type="http://schemas.openxmlformats.org/officeDocument/2006/relationships/image" Target="../media/image95.jpeg"/><Relationship Id="rId8" Type="http://schemas.openxmlformats.org/officeDocument/2006/relationships/image" Target="../media/image71.jpeg"/><Relationship Id="rId51" Type="http://schemas.openxmlformats.org/officeDocument/2006/relationships/hyperlink" Target="http://s014.radikal.ru/i328/1701/21/93b07401279c.jpg" TargetMode="External"/><Relationship Id="rId3" Type="http://schemas.openxmlformats.org/officeDocument/2006/relationships/hyperlink" Target="http://s018.radikal.ru/i520/1701/b6/e1338cdee266.png" TargetMode="External"/><Relationship Id="rId12" Type="http://schemas.openxmlformats.org/officeDocument/2006/relationships/image" Target="../media/image73.jpeg"/><Relationship Id="rId17" Type="http://schemas.openxmlformats.org/officeDocument/2006/relationships/hyperlink" Target="http://s018.radikal.ru/i504/1701/22/918943655305.jpg" TargetMode="External"/><Relationship Id="rId25" Type="http://schemas.openxmlformats.org/officeDocument/2006/relationships/hyperlink" Target="http://s46.radikal.ru/i111/1701/44/41a04a662039.jpg" TargetMode="External"/><Relationship Id="rId33" Type="http://schemas.openxmlformats.org/officeDocument/2006/relationships/hyperlink" Target="http://s03.radikal.ru/i176/1701/70/092598285adb.png" TargetMode="External"/><Relationship Id="rId38" Type="http://schemas.openxmlformats.org/officeDocument/2006/relationships/image" Target="../media/image86.jpeg"/><Relationship Id="rId46" Type="http://schemas.openxmlformats.org/officeDocument/2006/relationships/image" Target="../media/image90.jpeg"/><Relationship Id="rId59" Type="http://schemas.openxmlformats.org/officeDocument/2006/relationships/hyperlink" Target="http://s001.radikal.ru/i193/1701/e8/16ea80154ea2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15.xml"/><Relationship Id="rId18" Type="http://schemas.openxmlformats.org/officeDocument/2006/relationships/image" Target="../media/image20.png"/><Relationship Id="rId26" Type="http://schemas.openxmlformats.org/officeDocument/2006/relationships/image" Target="../media/image24.jpeg"/><Relationship Id="rId3" Type="http://schemas.openxmlformats.org/officeDocument/2006/relationships/slide" Target="slide7.xml"/><Relationship Id="rId21" Type="http://schemas.openxmlformats.org/officeDocument/2006/relationships/slide" Target="slide12.xml"/><Relationship Id="rId7" Type="http://schemas.openxmlformats.org/officeDocument/2006/relationships/slide" Target="slide8.xml"/><Relationship Id="rId12" Type="http://schemas.openxmlformats.org/officeDocument/2006/relationships/image" Target="../media/image17.png"/><Relationship Id="rId17" Type="http://schemas.openxmlformats.org/officeDocument/2006/relationships/slide" Target="slide16.xml"/><Relationship Id="rId25" Type="http://schemas.openxmlformats.org/officeDocument/2006/relationships/slide" Target="slide13.xml"/><Relationship Id="rId2" Type="http://schemas.openxmlformats.org/officeDocument/2006/relationships/image" Target="../media/image1.jpeg"/><Relationship Id="rId16" Type="http://schemas.openxmlformats.org/officeDocument/2006/relationships/image" Target="../media/image19.jpeg"/><Relationship Id="rId20" Type="http://schemas.openxmlformats.org/officeDocument/2006/relationships/image" Target="../media/image21.jpeg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slide" Target="slide17.xml"/><Relationship Id="rId24" Type="http://schemas.openxmlformats.org/officeDocument/2006/relationships/image" Target="../media/image23.jpeg"/><Relationship Id="rId5" Type="http://schemas.openxmlformats.org/officeDocument/2006/relationships/slide" Target="slide5.xml"/><Relationship Id="rId15" Type="http://schemas.openxmlformats.org/officeDocument/2006/relationships/slide" Target="slide4.xml"/><Relationship Id="rId23" Type="http://schemas.openxmlformats.org/officeDocument/2006/relationships/slide" Target="slide11.xml"/><Relationship Id="rId28" Type="http://schemas.openxmlformats.org/officeDocument/2006/relationships/image" Target="../media/image25.jpeg"/><Relationship Id="rId10" Type="http://schemas.openxmlformats.org/officeDocument/2006/relationships/image" Target="../media/image16.jpeg"/><Relationship Id="rId19" Type="http://schemas.openxmlformats.org/officeDocument/2006/relationships/slide" Target="slide6.xml"/><Relationship Id="rId31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slide" Target="slide9.xml"/><Relationship Id="rId14" Type="http://schemas.openxmlformats.org/officeDocument/2006/relationships/image" Target="../media/image18.jpeg"/><Relationship Id="rId22" Type="http://schemas.openxmlformats.org/officeDocument/2006/relationships/image" Target="../media/image22.jpeg"/><Relationship Id="rId27" Type="http://schemas.openxmlformats.org/officeDocument/2006/relationships/slide" Target="slide10.xml"/><Relationship Id="rId30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27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28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12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7.png"/><Relationship Id="rId18" Type="http://schemas.openxmlformats.org/officeDocument/2006/relationships/slide" Target="slide16.xml"/><Relationship Id="rId26" Type="http://schemas.openxmlformats.org/officeDocument/2006/relationships/slide" Target="slide13.xml"/><Relationship Id="rId3" Type="http://schemas.openxmlformats.org/officeDocument/2006/relationships/image" Target="../media/image29.jpeg"/><Relationship Id="rId21" Type="http://schemas.openxmlformats.org/officeDocument/2006/relationships/image" Target="../media/image21.jpeg"/><Relationship Id="rId7" Type="http://schemas.openxmlformats.org/officeDocument/2006/relationships/image" Target="../media/image14.jpeg"/><Relationship Id="rId12" Type="http://schemas.openxmlformats.org/officeDocument/2006/relationships/slide" Target="slide17.xml"/><Relationship Id="rId17" Type="http://schemas.openxmlformats.org/officeDocument/2006/relationships/image" Target="../media/image19.jpeg"/><Relationship Id="rId25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slide" Target="slide4.xml"/><Relationship Id="rId20" Type="http://schemas.openxmlformats.org/officeDocument/2006/relationships/slide" Target="slide6.xml"/><Relationship Id="rId29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1.xml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23" Type="http://schemas.openxmlformats.org/officeDocument/2006/relationships/image" Target="../media/image22.jpeg"/><Relationship Id="rId28" Type="http://schemas.openxmlformats.org/officeDocument/2006/relationships/slide" Target="slide10.xml"/><Relationship Id="rId10" Type="http://schemas.openxmlformats.org/officeDocument/2006/relationships/slide" Target="slide9.xml"/><Relationship Id="rId19" Type="http://schemas.openxmlformats.org/officeDocument/2006/relationships/image" Target="../media/image20.png"/><Relationship Id="rId31" Type="http://schemas.openxmlformats.org/officeDocument/2006/relationships/image" Target="../media/image26.jpe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15.xml"/><Relationship Id="rId22" Type="http://schemas.openxmlformats.org/officeDocument/2006/relationships/slide" Target="slide12.xml"/><Relationship Id="rId27" Type="http://schemas.openxmlformats.org/officeDocument/2006/relationships/image" Target="../media/image24.jpeg"/><Relationship Id="rId30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30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jpe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image" Target="../media/image31.jpeg"/><Relationship Id="rId21" Type="http://schemas.openxmlformats.org/officeDocument/2006/relationships/image" Target="../media/image2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12.xm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24" Type="http://schemas.openxmlformats.org/officeDocument/2006/relationships/slide" Target="slide13.xm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28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21.jpeg"/><Relationship Id="rId31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5.jpeg"/><Relationship Id="rId14" Type="http://schemas.openxmlformats.org/officeDocument/2006/relationships/slide" Target="slide4.xml"/><Relationship Id="rId22" Type="http://schemas.openxmlformats.org/officeDocument/2006/relationships/slide" Target="slide11.xml"/><Relationship Id="rId27" Type="http://schemas.openxmlformats.org/officeDocument/2006/relationships/image" Target="../media/image25.jpeg"/><Relationship Id="rId30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сведения 9">
            <a:hlinkClick r:id="rId4" action="ppaction://hlinksldjump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Information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428628" cy="399474"/>
          </a:xfrm>
          <a:prstGeom prst="actionButtonForwardNext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71670" y="4214818"/>
            <a:ext cx="50720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D81AB4"/>
                  </a:solidFill>
                </a:ln>
                <a:solidFill>
                  <a:srgbClr val="1B1BF5"/>
                </a:solidFill>
                <a:latin typeface="Cambria Math" pitchFamily="18" charset="0"/>
                <a:ea typeface="Cambria Math" pitchFamily="18" charset="0"/>
              </a:rPr>
              <a:t>Внеклассное мероприятие</a:t>
            </a:r>
          </a:p>
          <a:p>
            <a:pPr algn="ctr"/>
            <a:r>
              <a:rPr lang="ru-RU" sz="2800" b="1" dirty="0" smtClean="0">
                <a:ln w="11430">
                  <a:solidFill>
                    <a:srgbClr val="D81AB4"/>
                  </a:solidFill>
                </a:ln>
                <a:solidFill>
                  <a:srgbClr val="1B1BF5"/>
                </a:solidFill>
                <a:latin typeface="Cambria Math" pitchFamily="18" charset="0"/>
                <a:ea typeface="Cambria Math" pitchFamily="18" charset="0"/>
              </a:rPr>
              <a:t>1-2 класс</a:t>
            </a:r>
            <a:endParaRPr lang="ru-RU" sz="2800" b="1" dirty="0">
              <a:ln w="11430">
                <a:solidFill>
                  <a:srgbClr val="D81AB4"/>
                </a:solidFill>
              </a:ln>
              <a:solidFill>
                <a:srgbClr val="1B1BF5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10" descr="http://img-fotki.yandex.ru/get/9812/56195015.1e7/0_c47cd_b5a61aa0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3005" r="100000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4071942"/>
            <a:ext cx="1549569" cy="20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9833/56195015.1e6/0_c47c8_ec216b1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347" r="100000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000240"/>
            <a:ext cx="1203613" cy="18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9812/56195015.1e6/0_c47be_2c88a926_XL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645C56">
                  <a:alpha val="99608"/>
                </a:srgbClr>
              </a:clrFrom>
              <a:clrTo>
                <a:srgbClr val="645C5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625" l="0" r="100000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1934" y="214290"/>
            <a:ext cx="1091753" cy="18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-fotki.yandex.ru/get/9328/56195015.1e6/0_c47c1_773b8b4c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8356" y1="21250" x2="38356" y2="21250"/>
                        <a14:foregroundMark x1="47489" y1="22125" x2="47489" y2="22125"/>
                        <a14:foregroundMark x1="12329" y1="41875" x2="12329" y2="41875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00306"/>
            <a:ext cx="1618048" cy="19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img-fotki.yandex.ru/get/9747/56195015.1e6/0_c47c6_9eebf2ac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750" l="0" r="100000">
                        <a14:foregroundMark x1="25037" y1="23875" x2="25037" y2="23875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662" y="357166"/>
            <a:ext cx="1638621" cy="19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57224" y="5429264"/>
            <a:ext cx="7358114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6350">
                  <a:solidFill>
                    <a:srgbClr val="C618A5"/>
                  </a:solidFill>
                </a:ln>
                <a:solidFill>
                  <a:srgbClr val="D81A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Автор: Кротова Ольга Вячеславовна</a:t>
            </a:r>
            <a:r>
              <a:rPr lang="ru-RU" b="1" dirty="0" smtClean="0">
                <a:ln w="6350">
                  <a:solidFill>
                    <a:srgbClr val="C618A5"/>
                  </a:solidFill>
                </a:ln>
                <a:solidFill>
                  <a:srgbClr val="D81A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,</a:t>
            </a:r>
          </a:p>
          <a:p>
            <a:pPr algn="ctr"/>
            <a:r>
              <a:rPr lang="ru-RU" b="1" dirty="0" smtClean="0">
                <a:ln w="6350">
                  <a:solidFill>
                    <a:srgbClr val="C618A5"/>
                  </a:solidFill>
                </a:ln>
                <a:solidFill>
                  <a:srgbClr val="D81A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учитель начальных классов</a:t>
            </a:r>
          </a:p>
          <a:p>
            <a:pPr algn="ctr"/>
            <a:r>
              <a:rPr lang="ru-RU" b="1" dirty="0" smtClean="0">
                <a:ln w="6350">
                  <a:solidFill>
                    <a:srgbClr val="C618A5"/>
                  </a:solidFill>
                </a:ln>
                <a:solidFill>
                  <a:srgbClr val="D81A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МБОУ СОШ № 128 г. о. Самара</a:t>
            </a:r>
            <a:endParaRPr lang="ru-RU" b="1" dirty="0" smtClean="0">
              <a:ln w="6350">
                <a:solidFill>
                  <a:srgbClr val="C618A5"/>
                </a:solidFill>
              </a:ln>
              <a:solidFill>
                <a:srgbClr val="D81A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b="1" dirty="0">
              <a:ln w="6350">
                <a:solidFill>
                  <a:srgbClr val="C618A5"/>
                </a:solidFill>
              </a:ln>
              <a:solidFill>
                <a:srgbClr val="D81A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1" name="Picture 2" descr="http://img-fotki.yandex.ru/get/9812/56195015.1e6/0_c47cc_235d5900_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4469" y1="23750" x2="84469" y2="23750"/>
                        <a14:foregroundMark x1="88283" y1="21750" x2="88283" y2="2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429132"/>
            <a:ext cx="928694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898968_svarschik-pn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6572264" y="285728"/>
            <a:ext cx="1225893" cy="1702628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428728" y="2000240"/>
            <a:ext cx="6429420" cy="2000264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n w="18000">
                  <a:solidFill>
                    <a:srgbClr val="D81AB4"/>
                  </a:solidFill>
                  <a:prstDash val="solid"/>
                  <a:miter lim="800000"/>
                </a:ln>
                <a:solidFill>
                  <a:srgbClr val="D81A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/>
            </a:r>
            <a:br>
              <a:rPr lang="ru-RU" sz="6600" b="1" i="1" dirty="0" smtClean="0">
                <a:ln w="18000">
                  <a:solidFill>
                    <a:srgbClr val="D81AB4"/>
                  </a:solidFill>
                  <a:prstDash val="solid"/>
                  <a:miter lim="800000"/>
                </a:ln>
                <a:solidFill>
                  <a:srgbClr val="D81A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</a:br>
            <a:r>
              <a:rPr lang="ru-RU" sz="6600" b="1" i="1" dirty="0" smtClean="0">
                <a:ln w="18000">
                  <a:solidFill>
                    <a:srgbClr val="D81AB4"/>
                  </a:solidFill>
                  <a:prstDash val="solid"/>
                  <a:miter lim="800000"/>
                </a:ln>
                <a:solidFill>
                  <a:srgbClr val="D81A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Мир </a:t>
            </a:r>
            <a:br>
              <a:rPr lang="ru-RU" sz="6600" b="1" i="1" dirty="0" smtClean="0">
                <a:ln w="18000">
                  <a:solidFill>
                    <a:srgbClr val="D81AB4"/>
                  </a:solidFill>
                  <a:prstDash val="solid"/>
                  <a:miter lim="800000"/>
                </a:ln>
                <a:solidFill>
                  <a:srgbClr val="D81A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</a:br>
            <a:r>
              <a:rPr lang="ru-RU" sz="6600" b="1" i="1" dirty="0" smtClean="0">
                <a:ln w="18000">
                  <a:solidFill>
                    <a:srgbClr val="D81AB4"/>
                  </a:solidFill>
                  <a:prstDash val="solid"/>
                  <a:miter lim="800000"/>
                </a:ln>
                <a:solidFill>
                  <a:srgbClr val="D81A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профессий</a:t>
            </a:r>
            <a:br>
              <a:rPr lang="ru-RU" sz="6600" b="1" i="1" dirty="0" smtClean="0">
                <a:ln w="18000">
                  <a:solidFill>
                    <a:srgbClr val="D81AB4"/>
                  </a:solidFill>
                  <a:prstDash val="solid"/>
                  <a:miter lim="800000"/>
                </a:ln>
                <a:solidFill>
                  <a:srgbClr val="D81A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</a:br>
            <a:endParaRPr lang="ru-RU" sz="6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857652" cy="4286280"/>
          </a:xfrm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В поле комбайнов слышится хор,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Хлебный корабль ведёт ...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ello_html_m63c9a7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7" y="285728"/>
            <a:ext cx="3383151" cy="4286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9190" y="35716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Комбайнёр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4" name="Рисунок 13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5" name="Рисунок 14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8" name="Рисунок 17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1" name="Рисунок 20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857652" cy="4286280"/>
          </a:xfrm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Мастерица на все руки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Нам сошьет пиджак и брюки.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Не закройщик, не ткачиха.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Кто она, скажи?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628" y="3571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Портниха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24894_html_7e113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7" y="285728"/>
            <a:ext cx="3435721" cy="4286280"/>
          </a:xfrm>
          <a:prstGeom prst="rect">
            <a:avLst/>
          </a:prstGeom>
        </p:spPr>
      </p:pic>
      <p:pic>
        <p:nvPicPr>
          <p:cNvPr id="14" name="Рисунок 13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8" name="Рисунок 17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4" name="Рисунок 23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8" name="Рисунок 27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9" name="Рисунок 28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0" name="Рисунок 29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857652" cy="4286280"/>
          </a:xfrm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Тёмной ночью, ясным днём</a:t>
            </a:r>
          </a:p>
          <a:p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сражается с огнём.</a:t>
            </a:r>
          </a:p>
          <a:p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каске, будто воин славный,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На пожар спешит...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063298_kartinki-professii-dlya-detei-skachat.jpg"/>
          <p:cNvPicPr>
            <a:picLocks noChangeAspect="1"/>
          </p:cNvPicPr>
          <p:nvPr/>
        </p:nvPicPr>
        <p:blipFill>
          <a:blip r:embed="rId3"/>
          <a:srcRect l="7121" t="4166" r="4442" b="26571"/>
          <a:stretch>
            <a:fillRect/>
          </a:stretch>
        </p:blipFill>
        <p:spPr>
          <a:xfrm flipH="1">
            <a:off x="714346" y="285728"/>
            <a:ext cx="3429023" cy="4286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0628" y="35716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4" name="Рисунок 13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5" name="Рисунок 14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8" name="Рисунок 17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1" name="Рисунок 20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3428997" cy="4286250"/>
          </a:xfrm>
          <a:prstGeom prst="rect">
            <a:avLst/>
          </a:prstGeom>
          <a:noFill/>
          <a:ln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solidFill>
                <a:srgbClr val="1B1BF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1B1BF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Знает точно детвора: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Кормят вкусно ... </a:t>
            </a:r>
            <a:endParaRPr lang="ru-RU" sz="2800" dirty="0" smtClean="0"/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ello_html_m9416ffa.jpg"/>
          <p:cNvPicPr>
            <a:picLocks noChangeAspect="1"/>
          </p:cNvPicPr>
          <p:nvPr/>
        </p:nvPicPr>
        <p:blipFill>
          <a:blip r:embed="rId3"/>
          <a:srcRect l="6250" t="3595" b="4849"/>
          <a:stretch>
            <a:fillRect/>
          </a:stretch>
        </p:blipFill>
        <p:spPr>
          <a:xfrm flipH="1">
            <a:off x="714348" y="285728"/>
            <a:ext cx="3429024" cy="4286280"/>
          </a:xfrm>
          <a:prstGeom prst="rect">
            <a:avLst/>
          </a:prstGeom>
          <a:ln>
            <a:solidFill>
              <a:srgbClr val="17ED2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000628" y="35716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8" name="Рисунок 17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3" name="Рисунок 22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8" name="Рисунок 27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9" name="Рисунок 28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429024" cy="4286280"/>
          </a:xfrm>
          <a:noFill/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Красками пахнет наш юбиляр: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Тысячный дом покрасил ...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628" y="3571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60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7" y="285728"/>
            <a:ext cx="3429025" cy="4286280"/>
          </a:xfrm>
          <a:prstGeom prst="rect">
            <a:avLst/>
          </a:prstGeom>
        </p:spPr>
      </p:pic>
      <p:pic>
        <p:nvPicPr>
          <p:cNvPr id="20" name="Рисунок 19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7" name="Рисунок 26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8" name="Рисунок 27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9" name="Рисунок 28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0" name="Рисунок 29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1" name="Рисунок 30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2" name="Рисунок 31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3" name="Рисунок 32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500462" cy="4286280"/>
          </a:xfrm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14810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dirty="0" smtClean="0"/>
              <a:t> 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Наяву, а не во сне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Он летает в вышине.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Водит в небе самолет.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Кто же он, скажи?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324894_html_503ab45d.jpg"/>
          <p:cNvPicPr>
            <a:picLocks noChangeAspect="1"/>
          </p:cNvPicPr>
          <p:nvPr/>
        </p:nvPicPr>
        <p:blipFill>
          <a:blip r:embed="rId3"/>
          <a:srcRect l="7812" t="4849" r="4687" b="4849"/>
          <a:stretch>
            <a:fillRect/>
          </a:stretch>
        </p:blipFill>
        <p:spPr>
          <a:xfrm>
            <a:off x="714348" y="285728"/>
            <a:ext cx="3500462" cy="428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628" y="35716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4" name="Рисунок 13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5" name="Рисунок 14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8" name="Рисунок 17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1" name="Рисунок 20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429024" cy="4286280"/>
          </a:xfrm>
          <a:solidFill>
            <a:schemeClr val="bg1"/>
          </a:solidFill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Кто плывет на корабле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 неизведанной земле?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Весельчак он и добряк.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Как зовут его?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85728"/>
            <a:ext cx="3429024" cy="4286280"/>
          </a:xfrm>
          <a:prstGeom prst="rect">
            <a:avLst/>
          </a:prstGeom>
          <a:solidFill>
            <a:schemeClr val="bg1"/>
          </a:solidFill>
          <a:ln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_9c2c9_9f4d94f9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5728"/>
            <a:ext cx="3429024" cy="4286280"/>
          </a:xfrm>
          <a:prstGeom prst="rect">
            <a:avLst/>
          </a:prstGeom>
          <a:ln>
            <a:solidFill>
              <a:srgbClr val="17ED2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000628" y="3571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Моряк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6" name="Рисунок 25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8" name="Рисунок 27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9" name="Рисунок 28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0" name="Рисунок 29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1" name="Рисунок 30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2" name="Рисунок 31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3428997" cy="4286250"/>
          </a:xfrm>
          <a:prstGeom prst="rect">
            <a:avLst/>
          </a:prstGeom>
          <a:solidFill>
            <a:schemeClr val="bg1"/>
          </a:solidFill>
          <a:ln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BackPrevious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Иглою огненной портной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Шьёт кораблю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Костюм стальной.</a:t>
            </a:r>
          </a:p>
          <a:p>
            <a:endParaRPr lang="ru-RU" sz="2800" dirty="0" smtClean="0"/>
          </a:p>
          <a:p>
            <a:pPr algn="l"/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98968_svarschik-p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85728"/>
            <a:ext cx="3429024" cy="428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3372" y="35716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Электросварщик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799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5" name="Рисунок 14" descr="08709166b4ea15a40b26bcdea3e5d86f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hello_html_2ee4e0d9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8" name="Рисунок 17" descr="3346544_professii_13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324894_html_503ab45d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e5595c9579db1db1de3b3237cdf29b37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0_9c2c9_9f4d94f9_XL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2" name="Рисунок 21" descr="30d3260ff9e65c2ea5680f50360b01e2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1063298_kartinki-professii-dlya-detei-skachat.jp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324894_html_7e113d5.jp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hello_html_m9416ffa.jp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hello_html_m63c9a7aa.jp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6092.jp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8" name="Рисунок 27" descr="898968_svarschik-png.jp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BackPrevious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8429652" y="6215082"/>
            <a:ext cx="428628" cy="399474"/>
          </a:xfrm>
          <a:prstGeom prst="actionButtonForwardNext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57224" y="214290"/>
            <a:ext cx="750099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D81AB4"/>
                  </a:solidFill>
                </a:ln>
                <a:solidFill>
                  <a:srgbClr val="D81A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</a:t>
            </a:r>
          </a:p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cap="none" spc="0" dirty="0" smtClean="0">
                <a:ln w="1905">
                  <a:solidFill>
                    <a:srgbClr val="1B1BF5"/>
                  </a:solidFill>
                </a:ln>
                <a:solidFill>
                  <a:srgbClr val="1B1BF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 вам  разгадать кроссворд.</a:t>
            </a:r>
          </a:p>
          <a:p>
            <a:pPr algn="just"/>
            <a:r>
              <a:rPr lang="ru-RU" sz="2800" b="1" dirty="0" smtClean="0">
                <a:ln w="1905">
                  <a:solidFill>
                    <a:srgbClr val="1B1BF5"/>
                  </a:solidFill>
                </a:ln>
                <a:solidFill>
                  <a:srgbClr val="1B1BF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Отвечать на  вопросы можно  в    любой  последовательности.</a:t>
            </a:r>
          </a:p>
          <a:p>
            <a:pPr algn="just"/>
            <a:r>
              <a:rPr lang="ru-RU" sz="2800" b="1" cap="none" spc="0" dirty="0" smtClean="0">
                <a:ln w="1905">
                  <a:solidFill>
                    <a:srgbClr val="1B1BF5"/>
                  </a:solidFill>
                </a:ln>
                <a:solidFill>
                  <a:srgbClr val="1B1BF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Для этого кликните на  номер  вопроса, и  перед  вами появится задание.</a:t>
            </a:r>
          </a:p>
          <a:p>
            <a:pPr algn="just"/>
            <a:r>
              <a:rPr lang="ru-RU" sz="2800" b="1" dirty="0" smtClean="0">
                <a:ln w="1905">
                  <a:solidFill>
                    <a:srgbClr val="1B1BF5"/>
                  </a:solidFill>
                </a:ln>
                <a:solidFill>
                  <a:srgbClr val="1B1BF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А чтобы проверить правильность  ответа,  кликните   номер ещё  раз.</a:t>
            </a:r>
          </a:p>
          <a:p>
            <a:pPr algn="just"/>
            <a:r>
              <a:rPr lang="ru-RU" sz="2800" b="1" dirty="0">
                <a:ln w="1905">
                  <a:solidFill>
                    <a:srgbClr val="1B1BF5"/>
                  </a:solidFill>
                </a:ln>
                <a:solidFill>
                  <a:srgbClr val="1B1BF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905">
                  <a:solidFill>
                    <a:srgbClr val="1B1BF5"/>
                  </a:solidFill>
                </a:ln>
                <a:solidFill>
                  <a:srgbClr val="1B1BF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Кликнув третий раз, задание исчезнет, и вы сможете перейти к  выполнению следующего.</a:t>
            </a:r>
          </a:p>
          <a:p>
            <a:pPr algn="just"/>
            <a:r>
              <a:rPr lang="ru-RU" sz="2800" b="1" cap="none" spc="0" dirty="0">
                <a:ln w="1905">
                  <a:solidFill>
                    <a:srgbClr val="D81AB4"/>
                  </a:solidFill>
                </a:ln>
                <a:solidFill>
                  <a:srgbClr val="D81A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smtClean="0">
                <a:ln w="1905">
                  <a:solidFill>
                    <a:srgbClr val="D81AB4"/>
                  </a:solidFill>
                </a:ln>
                <a:solidFill>
                  <a:srgbClr val="D81A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Желаю  успеха!</a:t>
            </a:r>
          </a:p>
          <a:p>
            <a:pPr algn="just"/>
            <a:endParaRPr lang="ru-RU" sz="2600" dirty="0" smtClean="0">
              <a:ln w="1905">
                <a:solidFill>
                  <a:srgbClr val="D81AB4"/>
                </a:solidFill>
              </a:ln>
              <a:solidFill>
                <a:srgbClr val="D81A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cap="none" spc="0" dirty="0" smtClean="0">
              <a:ln w="1905">
                <a:solidFill>
                  <a:srgbClr val="D81AB4"/>
                </a:solidFill>
              </a:ln>
              <a:solidFill>
                <a:srgbClr val="D81A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cap="none" spc="0" dirty="0">
              <a:ln w="1905">
                <a:solidFill>
                  <a:srgbClr val="D81AB4"/>
                </a:solidFill>
              </a:ln>
              <a:solidFill>
                <a:srgbClr val="D81A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BackPrevious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357166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35716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35716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357166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35716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35716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35716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4546" y="5000636"/>
            <a:ext cx="5357850" cy="1500198"/>
          </a:xfrm>
          <a:prstGeom prst="roundRect">
            <a:avLst/>
          </a:prstGeom>
          <a:solidFill>
            <a:srgbClr val="30CA2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Лихачу прикажет «Стой!»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дороге…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58082" y="35716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58148" y="35716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857752" y="4357694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357686" y="357166"/>
            <a:ext cx="3929090" cy="428628"/>
            <a:chOff x="4357686" y="357166"/>
            <a:chExt cx="3929090" cy="42862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357686" y="35716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857752" y="35716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357818" y="35716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357950" y="35716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857884" y="35716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858016" y="35716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358082" y="35716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858148" y="35716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2556"/>
          <a:stretch/>
        </p:blipFill>
        <p:spPr>
          <a:xfrm>
            <a:off x="285720" y="3429000"/>
            <a:ext cx="1539626" cy="25003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2" name="Прямоугольник 51"/>
          <p:cNvSpPr/>
          <p:nvPr/>
        </p:nvSpPr>
        <p:spPr>
          <a:xfrm>
            <a:off x="3357554" y="857232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858148" y="135729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857232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857620" y="857232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357818" y="857232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857752" y="857232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428860" y="5143512"/>
            <a:ext cx="5643602" cy="1500198"/>
          </a:xfrm>
          <a:prstGeom prst="roundRect">
            <a:avLst/>
          </a:prstGeom>
          <a:solidFill>
            <a:srgbClr val="30CA2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в дни болезней всех полезней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лечит нас от всех болезней?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3857620" y="857232"/>
            <a:ext cx="1928826" cy="428628"/>
            <a:chOff x="3857620" y="857232"/>
            <a:chExt cx="1928826" cy="428628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857620" y="857232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357818" y="857232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Ч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357686" y="857232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857752" y="857232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50234">
                        <a14:foregroundMark x1="26172" y1="21771" x2="26172" y2="21771"/>
                        <a14:foregroundMark x1="34609" y1="20833" x2="34609" y2="20833"/>
                        <a14:foregroundMark x1="37109" y1="21146" x2="37109" y2="21146"/>
                        <a14:foregroundMark x1="38672" y1="21771" x2="38672" y2="21771"/>
                        <a14:foregroundMark x1="39297" y1="22083" x2="39297" y2="22083"/>
                        <a14:foregroundMark x1="32969" y1="28125" x2="32969" y2="28125"/>
                        <a14:foregroundMark x1="29141" y1="35833" x2="29141" y2="35833"/>
                        <a14:foregroundMark x1="28594" y1="35833" x2="28359" y2="36667"/>
                        <a14:foregroundMark x1="28125" y1="37813" x2="28125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214281" y="3536157"/>
            <a:ext cx="1449745" cy="2174617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5357818" y="285749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5857884" y="285749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8358214" y="285749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357950" y="285749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357686" y="3857628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357686" y="4357694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357554" y="1357298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857488" y="1857364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57422" y="3857628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57752" y="135729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857620" y="135729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857884" y="135729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357818" y="135729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7358082" y="135729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6858016" y="135729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3357554" y="1857364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857752" y="1857364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3857620" y="1857364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5357818" y="1857364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857752" y="2357430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5357818" y="2357430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3357554" y="2357430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3857620" y="2357430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57422" y="2357430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857488" y="2357430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57818" y="3357562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1857356" y="2357430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857620" y="2857496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858148" y="285749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857752" y="285749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6858016" y="285749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7358082" y="2857496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857620" y="385762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4857752" y="3357562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4357686" y="1857364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357686" y="2357430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357686" y="2857496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357686" y="3357562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4357686" y="1357298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357950" y="1357298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357950" y="135729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4357686" y="1357298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2500298" y="4929198"/>
            <a:ext cx="5643602" cy="1643074"/>
          </a:xfrm>
          <a:prstGeom prst="roundRect">
            <a:avLst/>
          </a:prstGeom>
          <a:solidFill>
            <a:srgbClr val="30CA2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похож на капитана,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ведет корабль степной.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Спорит он с волной упрямо,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с золотой волной. 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4" name="Группа 123"/>
          <p:cNvGrpSpPr/>
          <p:nvPr/>
        </p:nvGrpSpPr>
        <p:grpSpPr>
          <a:xfrm>
            <a:off x="3857620" y="1357298"/>
            <a:ext cx="4429156" cy="428628"/>
            <a:chOff x="3857620" y="1357298"/>
            <a:chExt cx="4429156" cy="428628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7858148" y="135729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3857620" y="135729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4857752" y="135729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5357818" y="135729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5857884" y="135729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6858016" y="135729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7358082" y="135729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Ё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4357686" y="135729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6357950" y="135729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3" name="Рисунок 1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85720" y="3571876"/>
            <a:ext cx="1286293" cy="2174617"/>
          </a:xfrm>
          <a:prstGeom prst="rect">
            <a:avLst/>
          </a:prstGeom>
        </p:spPr>
      </p:pic>
      <p:sp>
        <p:nvSpPr>
          <p:cNvPr id="144" name="Скругленный прямоугольник 143"/>
          <p:cNvSpPr/>
          <p:nvPr/>
        </p:nvSpPr>
        <p:spPr>
          <a:xfrm>
            <a:off x="2428860" y="4929198"/>
            <a:ext cx="4857784" cy="1643074"/>
          </a:xfrm>
          <a:prstGeom prst="roundRect">
            <a:avLst/>
          </a:prstGeom>
          <a:solidFill>
            <a:srgbClr val="30CA2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движения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 без сомнения.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Вмиг заводит он мотор,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машине мчит... 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" name="Рисунок 14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4282" y="3857628"/>
            <a:ext cx="1653670" cy="1876733"/>
          </a:xfrm>
          <a:prstGeom prst="rect">
            <a:avLst/>
          </a:prstGeom>
        </p:spPr>
      </p:pic>
      <p:grpSp>
        <p:nvGrpSpPr>
          <p:cNvPr id="146" name="Группа 145"/>
          <p:cNvGrpSpPr/>
          <p:nvPr/>
        </p:nvGrpSpPr>
        <p:grpSpPr>
          <a:xfrm>
            <a:off x="3357554" y="1857364"/>
            <a:ext cx="2428892" cy="428628"/>
            <a:chOff x="3357554" y="1857364"/>
            <a:chExt cx="2428892" cy="42862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357554" y="185736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Ш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57752" y="185736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Ё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4357686" y="185736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Ф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3857620" y="185736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5357818" y="185736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2357422" y="2357430"/>
            <a:ext cx="3429024" cy="428628"/>
            <a:chOff x="2357422" y="2357430"/>
            <a:chExt cx="3429024" cy="428628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5357818" y="2357430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Ь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4857752" y="2357430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4357686" y="2357430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3857620" y="2357430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3357554" y="2357430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2857488" y="2357430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Ч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2357422" y="2357430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2" name="Скругленный прямоугольник 161"/>
          <p:cNvSpPr/>
          <p:nvPr/>
        </p:nvSpPr>
        <p:spPr>
          <a:xfrm>
            <a:off x="2357422" y="5072074"/>
            <a:ext cx="5643602" cy="1357322"/>
          </a:xfrm>
          <a:prstGeom prst="roundRect">
            <a:avLst/>
          </a:prstGeom>
          <a:solidFill>
            <a:srgbClr val="30CA2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Наших душ, ума строитель -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Мудрый школьный наш ...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Рисунок 1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20" y="3586876"/>
            <a:ext cx="1214446" cy="2218923"/>
          </a:xfrm>
          <a:prstGeom prst="rect">
            <a:avLst/>
          </a:prstGeom>
        </p:spPr>
      </p:pic>
      <p:sp>
        <p:nvSpPr>
          <p:cNvPr id="164" name="Прямоугольник 163"/>
          <p:cNvSpPr/>
          <p:nvPr/>
        </p:nvSpPr>
        <p:spPr>
          <a:xfrm>
            <a:off x="3357554" y="385762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2357422" y="4929198"/>
            <a:ext cx="5643602" cy="1571636"/>
          </a:xfrm>
          <a:prstGeom prst="roundRect">
            <a:avLst/>
          </a:prstGeom>
          <a:solidFill>
            <a:srgbClr val="30CA2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Кирпичи кладет он в ряд,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 садик для ребят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шахтер и не водитель,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 нам выстроит...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7" name="Группа 176"/>
          <p:cNvGrpSpPr/>
          <p:nvPr/>
        </p:nvGrpSpPr>
        <p:grpSpPr>
          <a:xfrm>
            <a:off x="4357686" y="2857496"/>
            <a:ext cx="4429156" cy="428628"/>
            <a:chOff x="4357686" y="2857496"/>
            <a:chExt cx="4429156" cy="428628"/>
          </a:xfrm>
        </p:grpSpPr>
        <p:sp>
          <p:nvSpPr>
            <p:cNvPr id="166" name="Прямоугольник 165"/>
            <p:cNvSpPr/>
            <p:nvPr/>
          </p:nvSpPr>
          <p:spPr>
            <a:xfrm>
              <a:off x="7358082" y="285749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6858016" y="285749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6357950" y="285749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5857884" y="285749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5357818" y="285749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4857752" y="285749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4357686" y="285749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8358214" y="285749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Ь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7858148" y="2857496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8" name="Рисунок 17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286124"/>
            <a:ext cx="1321040" cy="2583269"/>
          </a:xfrm>
          <a:prstGeom prst="rect">
            <a:avLst/>
          </a:prstGeom>
        </p:spPr>
      </p:pic>
      <p:sp>
        <p:nvSpPr>
          <p:cNvPr id="179" name="Прямоугольник 178"/>
          <p:cNvSpPr/>
          <p:nvPr/>
        </p:nvSpPr>
        <p:spPr>
          <a:xfrm>
            <a:off x="5857884" y="3357562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0" name="Прямоугольник 179"/>
          <p:cNvSpPr/>
          <p:nvPr/>
        </p:nvSpPr>
        <p:spPr>
          <a:xfrm>
            <a:off x="6357950" y="3357562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1" name="Прямоугольник 180"/>
          <p:cNvSpPr/>
          <p:nvPr/>
        </p:nvSpPr>
        <p:spPr>
          <a:xfrm>
            <a:off x="6858016" y="3357562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2" name="Прямоугольник 181"/>
          <p:cNvSpPr/>
          <p:nvPr/>
        </p:nvSpPr>
        <p:spPr>
          <a:xfrm>
            <a:off x="3857620" y="3357562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4857752" y="385762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7358082" y="3357562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" name="Группа 193"/>
          <p:cNvGrpSpPr/>
          <p:nvPr/>
        </p:nvGrpSpPr>
        <p:grpSpPr>
          <a:xfrm>
            <a:off x="4357686" y="3357562"/>
            <a:ext cx="2928958" cy="428628"/>
            <a:chOff x="4357686" y="3357562"/>
            <a:chExt cx="2928958" cy="428628"/>
          </a:xfrm>
        </p:grpSpPr>
        <p:sp>
          <p:nvSpPr>
            <p:cNvPr id="184" name="Прямоугольник 183"/>
            <p:cNvSpPr/>
            <p:nvPr/>
          </p:nvSpPr>
          <p:spPr>
            <a:xfrm>
              <a:off x="5857884" y="3357562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357818" y="3357562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4857752" y="3357562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4357686" y="3357562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6858016" y="3357562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6357950" y="3357562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Я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3" name="Скругленный прямоугольник 192"/>
          <p:cNvSpPr/>
          <p:nvPr/>
        </p:nvSpPr>
        <p:spPr>
          <a:xfrm>
            <a:off x="2214546" y="4857760"/>
            <a:ext cx="6000792" cy="1714488"/>
          </a:xfrm>
          <a:prstGeom prst="roundRect">
            <a:avLst/>
          </a:prstGeom>
          <a:solidFill>
            <a:srgbClr val="30CA2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он весьма хороший,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Сделал шкаф нам для прихожей.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не плотник, не маляр.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Мебель делает...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5" name="Рисунок 1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3571876"/>
            <a:ext cx="1463916" cy="2204893"/>
          </a:xfrm>
          <a:prstGeom prst="rect">
            <a:avLst/>
          </a:prstGeom>
        </p:spPr>
      </p:pic>
      <p:sp>
        <p:nvSpPr>
          <p:cNvPr id="196" name="Прямоугольник 195"/>
          <p:cNvSpPr/>
          <p:nvPr/>
        </p:nvSpPr>
        <p:spPr>
          <a:xfrm>
            <a:off x="5857884" y="385762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5357818" y="385762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2285984" y="4929198"/>
            <a:ext cx="5643602" cy="1643074"/>
          </a:xfrm>
          <a:prstGeom prst="roundRect">
            <a:avLst/>
          </a:prstGeom>
          <a:solidFill>
            <a:srgbClr val="30CA2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Он от всех родных вдали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Водит в море корабли 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Повидал немало стран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отважный ...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857488" y="3857628"/>
            <a:ext cx="428628" cy="428628"/>
          </a:xfrm>
          <a:prstGeom prst="rect">
            <a:avLst/>
          </a:prstGeom>
          <a:solidFill>
            <a:srgbClr val="1FC7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2357422" y="4357694"/>
            <a:ext cx="428628" cy="428628"/>
          </a:xfrm>
          <a:prstGeom prst="rect">
            <a:avLst/>
          </a:prstGeom>
          <a:solidFill>
            <a:srgbClr val="D81A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7" name="Группа 206"/>
          <p:cNvGrpSpPr/>
          <p:nvPr/>
        </p:nvGrpSpPr>
        <p:grpSpPr>
          <a:xfrm>
            <a:off x="2857488" y="3857628"/>
            <a:ext cx="3429024" cy="428628"/>
            <a:chOff x="3357554" y="3857628"/>
            <a:chExt cx="3429024" cy="428628"/>
          </a:xfrm>
        </p:grpSpPr>
        <p:sp>
          <p:nvSpPr>
            <p:cNvPr id="188" name="Прямоугольник 187"/>
            <p:cNvSpPr/>
            <p:nvPr/>
          </p:nvSpPr>
          <p:spPr>
            <a:xfrm>
              <a:off x="3857620" y="385762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3357554" y="385762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5357818" y="385762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4857752" y="385762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4357686" y="385762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6357950" y="385762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5857884" y="3857628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8" name="Picture 4" descr="2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2051854" cy="270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Прямоугольник 209"/>
          <p:cNvSpPr/>
          <p:nvPr/>
        </p:nvSpPr>
        <p:spPr>
          <a:xfrm>
            <a:off x="3857620" y="4357694"/>
            <a:ext cx="428628" cy="42862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12" name="Прямоугольник 211"/>
          <p:cNvSpPr/>
          <p:nvPr/>
        </p:nvSpPr>
        <p:spPr>
          <a:xfrm>
            <a:off x="5857884" y="4357694"/>
            <a:ext cx="428628" cy="42862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13" name="Прямоугольник 212"/>
          <p:cNvSpPr/>
          <p:nvPr/>
        </p:nvSpPr>
        <p:spPr>
          <a:xfrm>
            <a:off x="5357818" y="4357694"/>
            <a:ext cx="428628" cy="42862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14" name="Прямоугольник 213"/>
          <p:cNvSpPr/>
          <p:nvPr/>
        </p:nvSpPr>
        <p:spPr>
          <a:xfrm>
            <a:off x="4857752" y="4357694"/>
            <a:ext cx="428628" cy="42862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15" name="Прямоугольник 214"/>
          <p:cNvSpPr/>
          <p:nvPr/>
        </p:nvSpPr>
        <p:spPr>
          <a:xfrm>
            <a:off x="2857488" y="4357694"/>
            <a:ext cx="428628" cy="42862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16" name="Прямоугольник 215"/>
          <p:cNvSpPr/>
          <p:nvPr/>
        </p:nvSpPr>
        <p:spPr>
          <a:xfrm>
            <a:off x="7358082" y="4357694"/>
            <a:ext cx="428628" cy="42862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17" name="Прямоугольник 216"/>
          <p:cNvSpPr/>
          <p:nvPr/>
        </p:nvSpPr>
        <p:spPr>
          <a:xfrm>
            <a:off x="6858016" y="4357694"/>
            <a:ext cx="428628" cy="42862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18" name="Прямоугольник 217"/>
          <p:cNvSpPr/>
          <p:nvPr/>
        </p:nvSpPr>
        <p:spPr>
          <a:xfrm>
            <a:off x="6357950" y="4357694"/>
            <a:ext cx="428628" cy="42862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22" name="Прямоугольник 221"/>
          <p:cNvSpPr/>
          <p:nvPr/>
        </p:nvSpPr>
        <p:spPr>
          <a:xfrm>
            <a:off x="3357554" y="4357694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3357554" y="4357694"/>
            <a:ext cx="428628" cy="42862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grpSp>
        <p:nvGrpSpPr>
          <p:cNvPr id="231" name="Группа 230"/>
          <p:cNvGrpSpPr/>
          <p:nvPr/>
        </p:nvGrpSpPr>
        <p:grpSpPr>
          <a:xfrm>
            <a:off x="2857488" y="4357694"/>
            <a:ext cx="4929222" cy="428628"/>
            <a:chOff x="2857488" y="4357694"/>
            <a:chExt cx="4929222" cy="428628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4357686" y="435769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2857488" y="435769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3857620" y="435769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4857752" y="435769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7358082" y="435769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5857884" y="435769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5357818" y="435769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6858016" y="435769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6357950" y="435769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3357554" y="4357694"/>
              <a:ext cx="42862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2285984" y="4857760"/>
            <a:ext cx="5643602" cy="1714512"/>
          </a:xfrm>
          <a:prstGeom prst="roundRect">
            <a:avLst/>
          </a:prstGeom>
          <a:solidFill>
            <a:srgbClr val="30CA2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Ножницы, шампунь, расческа, 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я делаю прически, 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Стригу и взрослых, и детей. 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Отгадай меня скорей!  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3" name="Рисунок 2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20" y="3571876"/>
            <a:ext cx="1714512" cy="253092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59" grpId="0" animBg="1"/>
      <p:bldP spid="59" grpId="1" animBg="1"/>
      <p:bldP spid="144" grpId="0" animBg="1"/>
      <p:bldP spid="144" grpId="1" animBg="1"/>
      <p:bldP spid="162" grpId="0" animBg="1"/>
      <p:bldP spid="162" grpId="1" animBg="1"/>
      <p:bldP spid="165" grpId="0" animBg="1"/>
      <p:bldP spid="165" grpId="1" animBg="1"/>
      <p:bldP spid="193" grpId="0" animBg="1"/>
      <p:bldP spid="193" grpId="1" animBg="1"/>
      <p:bldP spid="198" grpId="0" animBg="1"/>
      <p:bldP spid="198" grpId="1" animBg="1"/>
      <p:bldP spid="232" grpId="0" animBg="1"/>
      <p:bldP spid="2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428628" cy="399474"/>
          </a:xfrm>
          <a:prstGeom prst="actionButtonForwardNext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85728"/>
            <a:ext cx="76438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D81AB4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Дорогие друзья!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Приглашаю  вас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  удивительный мир  профессий.</a:t>
            </a:r>
            <a:endParaRPr lang="ru-RU" sz="2800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Кликните по иконке и  выполняйте задания.</a:t>
            </a:r>
            <a:endParaRPr lang="ru-RU" sz="28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1B1BF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img-fotki.yandex.ru/get/9812/56195015.1e6/0_c47cc_235d5900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4469" y1="23750" x2="84469" y2="23750"/>
                        <a14:foregroundMark x1="88283" y1="21750" x2="88283" y2="2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1125777" cy="24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00166" y="4286256"/>
            <a:ext cx="1928826" cy="7143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Угадай профессию</a:t>
            </a:r>
            <a:endParaRPr lang="ru-RU" sz="2400" dirty="0">
              <a:solidFill>
                <a:srgbClr val="1B1B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2571736" y="5286388"/>
            <a:ext cx="4857784" cy="128586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 возврат на 2 слайд;</a:t>
            </a:r>
          </a:p>
          <a:p>
            <a:r>
              <a:rPr lang="ru-RU" sz="2400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 переход на следующий слайд;</a:t>
            </a:r>
          </a:p>
          <a:p>
            <a:r>
              <a:rPr lang="ru-RU" sz="2400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выход;</a:t>
            </a:r>
            <a:endParaRPr lang="ru-RU" sz="2400" b="1" dirty="0">
              <a:solidFill>
                <a:srgbClr val="1B1B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071670" y="6286520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2071670" y="5857892"/>
            <a:ext cx="428628" cy="399474"/>
          </a:xfrm>
          <a:prstGeom prst="actionButtonForwardNext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071670" y="5357826"/>
            <a:ext cx="428628" cy="399474"/>
          </a:xfrm>
          <a:prstGeom prst="actionButtonBackPrevious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e5595c9579db1db1de3b3237cdf29b37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714480" y="2357430"/>
            <a:ext cx="1314459" cy="1643074"/>
          </a:xfrm>
          <a:prstGeom prst="roundRect">
            <a:avLst/>
          </a:prstGeom>
          <a:ln w="38100">
            <a:solidFill>
              <a:srgbClr val="17ED21"/>
            </a:solidFill>
          </a:ln>
        </p:spPr>
      </p:pic>
      <p:sp>
        <p:nvSpPr>
          <p:cNvPr id="21" name="Заголовок 12"/>
          <p:cNvSpPr txBox="1">
            <a:spLocks/>
          </p:cNvSpPr>
          <p:nvPr/>
        </p:nvSpPr>
        <p:spPr>
          <a:xfrm>
            <a:off x="3571868" y="4071942"/>
            <a:ext cx="1928826" cy="71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 smtClean="0">
                <a:solidFill>
                  <a:srgbClr val="1B1BF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Кро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1BF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ссворд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1B1BF5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Рисунок 21" descr="e5595c9579db1db1de3b3237cdf29b37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857620" y="2357430"/>
            <a:ext cx="1314459" cy="1640335"/>
          </a:xfrm>
          <a:prstGeom prst="roundRect">
            <a:avLst/>
          </a:prstGeom>
          <a:ln w="38100">
            <a:solidFill>
              <a:srgbClr val="17ED21"/>
            </a:solidFill>
          </a:ln>
        </p:spPr>
      </p:pic>
      <p:pic>
        <p:nvPicPr>
          <p:cNvPr id="14" name="Рисунок 13" descr="e5595c9579db1db1de3b3237cdf29b37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000760" y="2357430"/>
            <a:ext cx="1314459" cy="1637596"/>
          </a:xfrm>
          <a:prstGeom prst="roundRect">
            <a:avLst/>
          </a:prstGeom>
          <a:ln w="38100">
            <a:solidFill>
              <a:srgbClr val="17ED21"/>
            </a:solidFill>
          </a:ln>
        </p:spPr>
      </p:pic>
      <p:sp>
        <p:nvSpPr>
          <p:cNvPr id="19" name="Заголовок 12"/>
          <p:cNvSpPr txBox="1">
            <a:spLocks/>
          </p:cNvSpPr>
          <p:nvPr/>
        </p:nvSpPr>
        <p:spPr>
          <a:xfrm>
            <a:off x="5715008" y="4214818"/>
            <a:ext cx="2071702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1B1BF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1BF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словицы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B1BF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</a:p>
        </p:txBody>
      </p:sp>
      <p:sp>
        <p:nvSpPr>
          <p:cNvPr id="23" name="Умножение 22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зад 9">
            <a:hlinkClick r:id="rId5" action="ppaction://hlinksldjump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BackPrevious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>
            <a:off x="8429652" y="6215082"/>
            <a:ext cx="428628" cy="399474"/>
          </a:xfrm>
          <a:prstGeom prst="actionButtonForwardNext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857224" y="1214422"/>
            <a:ext cx="7500990" cy="920115"/>
          </a:xfrm>
          <a:prstGeom prst="frame">
            <a:avLst>
              <a:gd name="adj1" fmla="val 11858"/>
            </a:avLst>
          </a:prstGeom>
          <a:solidFill>
            <a:srgbClr val="30CA2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8000">
                  <a:solidFill>
                    <a:srgbClr val="D81AB4"/>
                  </a:solidFill>
                  <a:prstDash val="solid"/>
                  <a:miter lim="800000"/>
                </a:ln>
                <a:solidFill>
                  <a:srgbClr val="D81A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Кто не работает </a:t>
            </a:r>
            <a:endParaRPr lang="ru-RU" sz="4000" b="1" i="1" dirty="0">
              <a:ln w="18000">
                <a:solidFill>
                  <a:srgbClr val="D81AB4"/>
                </a:solidFill>
                <a:prstDash val="solid"/>
                <a:miter lim="800000"/>
              </a:ln>
              <a:solidFill>
                <a:srgbClr val="D81AB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5715016"/>
            <a:ext cx="266429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786050" y="6000768"/>
            <a:ext cx="357190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D81AB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5400" b="1" dirty="0">
              <a:ln w="19050">
                <a:solidFill>
                  <a:srgbClr val="C00000"/>
                </a:solidFill>
                <a:prstDash val="solid"/>
                <a:miter lim="800000"/>
              </a:ln>
              <a:solidFill>
                <a:srgbClr val="D81AB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5929330"/>
            <a:ext cx="3500462" cy="576064"/>
          </a:xfrm>
          <a:prstGeom prst="rect">
            <a:avLst/>
          </a:prstGeom>
          <a:solidFill>
            <a:srgbClr val="19C199">
              <a:alpha val="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ln w="19050">
                  <a:solidFill>
                    <a:srgbClr val="30CA24"/>
                  </a:solidFill>
                  <a:prstDash val="solid"/>
                  <a:miter lim="800000"/>
                </a:ln>
                <a:solidFill>
                  <a:srgbClr val="30CA2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Подумайте!</a:t>
            </a:r>
            <a:endParaRPr lang="ru-RU" sz="5400" b="1" i="1" dirty="0">
              <a:ln w="19050">
                <a:solidFill>
                  <a:srgbClr val="30CA24"/>
                </a:solidFill>
                <a:prstDash val="solid"/>
                <a:miter lim="800000"/>
              </a:ln>
              <a:solidFill>
                <a:srgbClr val="30CA2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57224" y="285728"/>
            <a:ext cx="7500990" cy="76643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Продолжите пословицу</a:t>
            </a:r>
            <a:endParaRPr lang="ru-RU" sz="2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3929066"/>
            <a:ext cx="1357322" cy="264320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571736" y="3571876"/>
            <a:ext cx="4071966" cy="714380"/>
          </a:xfrm>
          <a:prstGeom prst="roundRect">
            <a:avLst/>
          </a:prstGeom>
          <a:solidFill>
            <a:srgbClr val="30CA24">
              <a:alpha val="7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1AB4"/>
                </a:solidFill>
                <a:latin typeface="Times New Roman" pitchFamily="18" charset="0"/>
                <a:cs typeface="Times New Roman" pitchFamily="18" charset="0"/>
              </a:rPr>
              <a:t>тот  не ест.</a:t>
            </a:r>
            <a:endParaRPr lang="ru-RU" sz="3200" b="1" dirty="0">
              <a:solidFill>
                <a:srgbClr val="D81A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2571744"/>
            <a:ext cx="4071966" cy="714380"/>
          </a:xfrm>
          <a:prstGeom prst="roundRect">
            <a:avLst/>
          </a:prstGeom>
          <a:solidFill>
            <a:srgbClr val="30CA24">
              <a:alpha val="7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1AB4"/>
                </a:solidFill>
                <a:latin typeface="Times New Roman" pitchFamily="18" charset="0"/>
                <a:cs typeface="Times New Roman" pitchFamily="18" charset="0"/>
              </a:rPr>
              <a:t>того  люди чтут.</a:t>
            </a:r>
            <a:endParaRPr lang="ru-RU" sz="3200" b="1" dirty="0">
              <a:solidFill>
                <a:srgbClr val="D81A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1736" y="2571744"/>
            <a:ext cx="4071966" cy="71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71736" y="4572008"/>
            <a:ext cx="4071966" cy="714380"/>
          </a:xfrm>
          <a:prstGeom prst="roundRect">
            <a:avLst/>
          </a:prstGeom>
          <a:solidFill>
            <a:srgbClr val="30CA24">
              <a:alpha val="7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1AB4"/>
                </a:solidFill>
                <a:latin typeface="Times New Roman" pitchFamily="18" charset="0"/>
                <a:cs typeface="Times New Roman" pitchFamily="18" charset="0"/>
              </a:rPr>
              <a:t>тот  не ошибается.</a:t>
            </a:r>
            <a:endParaRPr lang="ru-RU" sz="3200" b="1" dirty="0">
              <a:solidFill>
                <a:srgbClr val="D81A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43108" y="2357430"/>
            <a:ext cx="5000660" cy="33575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71736" y="3571876"/>
            <a:ext cx="4071966" cy="7858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215206" y="4000504"/>
            <a:ext cx="1198115" cy="26023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те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ц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зад 9">
            <a:hlinkClick r:id="rId5" action="ppaction://hlinksldjump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BackPrevious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>
            <a:off x="8429652" y="6215082"/>
            <a:ext cx="428628" cy="399474"/>
          </a:xfrm>
          <a:prstGeom prst="actionButtonForwardNext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857224" y="1214422"/>
            <a:ext cx="7500990" cy="920115"/>
          </a:xfrm>
          <a:prstGeom prst="frame">
            <a:avLst>
              <a:gd name="adj1" fmla="val 11858"/>
            </a:avLst>
          </a:prstGeom>
          <a:solidFill>
            <a:srgbClr val="30CA2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8000">
                  <a:solidFill>
                    <a:srgbClr val="D81AB4"/>
                  </a:solidFill>
                  <a:prstDash val="solid"/>
                  <a:miter lim="800000"/>
                </a:ln>
                <a:solidFill>
                  <a:srgbClr val="D81A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Труд человека кормит, а </a:t>
            </a:r>
            <a:endParaRPr lang="ru-RU" sz="4000" b="1" i="1" dirty="0">
              <a:ln w="18000">
                <a:solidFill>
                  <a:srgbClr val="D81AB4"/>
                </a:solidFill>
                <a:prstDash val="solid"/>
                <a:miter lim="800000"/>
              </a:ln>
              <a:solidFill>
                <a:srgbClr val="D81AB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5715016"/>
            <a:ext cx="266429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786050" y="6000768"/>
            <a:ext cx="357190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D81AB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5400" b="1" dirty="0">
              <a:ln w="19050">
                <a:solidFill>
                  <a:srgbClr val="C00000"/>
                </a:solidFill>
                <a:prstDash val="solid"/>
                <a:miter lim="800000"/>
              </a:ln>
              <a:solidFill>
                <a:srgbClr val="D81AB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6000768"/>
            <a:ext cx="3500462" cy="576064"/>
          </a:xfrm>
          <a:prstGeom prst="rect">
            <a:avLst/>
          </a:prstGeom>
          <a:solidFill>
            <a:srgbClr val="19C199">
              <a:alpha val="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ln w="19050">
                  <a:solidFill>
                    <a:srgbClr val="30CA24"/>
                  </a:solidFill>
                  <a:prstDash val="solid"/>
                  <a:miter lim="800000"/>
                </a:ln>
                <a:solidFill>
                  <a:srgbClr val="30CA2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Подумайте!</a:t>
            </a:r>
            <a:endParaRPr lang="ru-RU" sz="5400" b="1" i="1" dirty="0">
              <a:ln w="19050">
                <a:solidFill>
                  <a:srgbClr val="30CA24"/>
                </a:solidFill>
                <a:prstDash val="solid"/>
                <a:miter lim="800000"/>
              </a:ln>
              <a:solidFill>
                <a:srgbClr val="30CA2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71736" y="3571876"/>
            <a:ext cx="4071966" cy="714380"/>
          </a:xfrm>
          <a:prstGeom prst="roundRect">
            <a:avLst/>
          </a:prstGeom>
          <a:solidFill>
            <a:srgbClr val="30CA24">
              <a:alpha val="7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1AB4"/>
                </a:solidFill>
                <a:latin typeface="Times New Roman" pitchFamily="18" charset="0"/>
                <a:cs typeface="Times New Roman" pitchFamily="18" charset="0"/>
              </a:rPr>
              <a:t>учи рукоделью.</a:t>
            </a:r>
            <a:endParaRPr lang="ru-RU" sz="3200" b="1" dirty="0">
              <a:solidFill>
                <a:srgbClr val="D81A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57224" y="285728"/>
            <a:ext cx="7500990" cy="76643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Продолжите пословицу</a:t>
            </a:r>
            <a:endParaRPr lang="ru-RU" sz="2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71736" y="2571744"/>
            <a:ext cx="4071966" cy="714380"/>
          </a:xfrm>
          <a:prstGeom prst="roundRect">
            <a:avLst/>
          </a:prstGeom>
          <a:solidFill>
            <a:srgbClr val="30CA24">
              <a:alpha val="7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1AB4"/>
                </a:solidFill>
                <a:latin typeface="Times New Roman" pitchFamily="18" charset="0"/>
                <a:cs typeface="Times New Roman" pitchFamily="18" charset="0"/>
              </a:rPr>
              <a:t>лень - портит.</a:t>
            </a:r>
            <a:endParaRPr lang="ru-RU" sz="3200" b="1" dirty="0">
              <a:solidFill>
                <a:srgbClr val="D81A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71736" y="4572008"/>
            <a:ext cx="4071966" cy="714380"/>
          </a:xfrm>
          <a:prstGeom prst="roundRect">
            <a:avLst/>
          </a:prstGeom>
          <a:solidFill>
            <a:srgbClr val="30CA24">
              <a:alpha val="7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1AB4"/>
                </a:solidFill>
                <a:latin typeface="Times New Roman" pitchFamily="18" charset="0"/>
                <a:cs typeface="Times New Roman" pitchFamily="18" charset="0"/>
              </a:rPr>
              <a:t>в одном ошибись.</a:t>
            </a:r>
            <a:endParaRPr lang="ru-RU" sz="3200" b="1" dirty="0">
              <a:solidFill>
                <a:srgbClr val="D81A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2357430"/>
            <a:ext cx="5000660" cy="33575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71736" y="2500306"/>
            <a:ext cx="4071966" cy="7858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3857628"/>
            <a:ext cx="1357322" cy="27146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58081" y="4143380"/>
            <a:ext cx="1198115" cy="245948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те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ц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BackPrevious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8429652" y="6215082"/>
            <a:ext cx="428628" cy="399474"/>
          </a:xfrm>
          <a:prstGeom prst="actionButtonForwardNext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5715016"/>
            <a:ext cx="266429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57224" y="285728"/>
            <a:ext cx="7500990" cy="76643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Продолжите пословицу</a:t>
            </a:r>
            <a:endParaRPr lang="ru-RU" sz="2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1714488"/>
            <a:ext cx="2214578" cy="200026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14480" y="1714488"/>
            <a:ext cx="2214578" cy="200026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43042" y="1714488"/>
            <a:ext cx="2214578" cy="200026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86380" y="1714488"/>
            <a:ext cx="2214578" cy="200026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86380" y="1714488"/>
            <a:ext cx="2214578" cy="200026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286380" y="1714488"/>
            <a:ext cx="2214578" cy="200026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4000504"/>
            <a:ext cx="2214578" cy="200026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86380" y="4000504"/>
            <a:ext cx="2214578" cy="2000264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86380" y="4000504"/>
            <a:ext cx="2214578" cy="200026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714480" y="4000504"/>
            <a:ext cx="2214578" cy="2000264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14480" y="4000504"/>
            <a:ext cx="2214578" cy="2000264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14480" y="4000504"/>
            <a:ext cx="2214578" cy="200026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BackPrevious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8429652" y="6215082"/>
            <a:ext cx="428628" cy="399474"/>
          </a:xfrm>
          <a:prstGeom prst="actionButtonForwardNext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5715016"/>
            <a:ext cx="266429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57224" y="285728"/>
            <a:ext cx="7500990" cy="766438"/>
          </a:xfrm>
          <a:prstGeom prst="rect">
            <a:avLst/>
          </a:prstGeom>
          <a:solidFill>
            <a:srgbClr val="30CA2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Продолжите пословицу</a:t>
            </a:r>
            <a:endParaRPr lang="ru-RU" sz="2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1714488"/>
            <a:ext cx="2214578" cy="200026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14480" y="1714488"/>
            <a:ext cx="2214578" cy="200026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1714488"/>
            <a:ext cx="2214578" cy="200026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86380" y="1714488"/>
            <a:ext cx="2214578" cy="200026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86380" y="1714488"/>
            <a:ext cx="2214578" cy="200026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286380" y="1714488"/>
            <a:ext cx="2214578" cy="200026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4000504"/>
            <a:ext cx="2214578" cy="200026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86380" y="4000504"/>
            <a:ext cx="2214578" cy="2000264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86380" y="4000504"/>
            <a:ext cx="2214578" cy="200026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714480" y="4000504"/>
            <a:ext cx="2214578" cy="2000264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14480" y="4000504"/>
            <a:ext cx="2214578" cy="2000264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57150">
            <a:solidFill>
              <a:srgbClr val="30C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14480" y="4000504"/>
            <a:ext cx="2214578" cy="200026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 flipV="1">
            <a:off x="6143636" y="5429264"/>
            <a:ext cx="204790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98" y="5643578"/>
            <a:ext cx="214314" cy="214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29322" y="5857892"/>
            <a:ext cx="357190" cy="214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29322" y="5286388"/>
            <a:ext cx="214314" cy="214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nw_pova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57818" y="4000504"/>
            <a:ext cx="1646702" cy="2534405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4143380"/>
            <a:ext cx="1604813" cy="2459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215206" y="4182268"/>
            <a:ext cx="1214446" cy="242059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На свете много профессий разных,</a:t>
            </a:r>
            <a:br>
              <a:rPr lang="ru-RU" sz="36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И все они людям  нужны.</a:t>
            </a:r>
            <a:br>
              <a:rPr lang="ru-RU" sz="36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От самых простых и до самых важных,</a:t>
            </a:r>
            <a:br>
              <a:rPr lang="ru-RU" sz="36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Все они в жизни важны.</a:t>
            </a:r>
            <a:endParaRPr lang="ru-RU" sz="3600" b="1" dirty="0">
              <a:solidFill>
                <a:srgbClr val="1B1B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ello_html_m6884e71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4286256"/>
            <a:ext cx="1932058" cy="23526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4000504"/>
            <a:ext cx="1321040" cy="2583269"/>
          </a:xfrm>
          <a:prstGeom prst="rect">
            <a:avLst/>
          </a:prstGeom>
        </p:spPr>
      </p:pic>
      <p:sp>
        <p:nvSpPr>
          <p:cNvPr id="15" name="Управляющая кнопка: назад 14">
            <a:hlinkClick r:id="rId10" action="ppaction://hlinksldjump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BackPrevious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 свете мног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цы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5715016"/>
            <a:ext cx="266429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8" descr="http://wondersofdisney2.yolasite.com/resources/mermaid/flounder/flounder7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7143768" y="3500438"/>
            <a:ext cx="642942" cy="1000132"/>
          </a:xfrm>
          <a:prstGeom prst="rect">
            <a:avLst/>
          </a:prstGeom>
          <a:noFill/>
          <a:ln>
            <a:solidFill>
              <a:srgbClr val="30CA24"/>
            </a:solidFill>
          </a:ln>
        </p:spPr>
      </p:pic>
      <p:pic>
        <p:nvPicPr>
          <p:cNvPr id="40" name="Picture 14" descr="http://cs.pikabu.ru/images/big_size_comm/2013-07_3/1373914223298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1285852" y="3500438"/>
            <a:ext cx="642942" cy="1000132"/>
          </a:xfrm>
          <a:prstGeom prst="rect">
            <a:avLst/>
          </a:prstGeom>
          <a:noFill/>
          <a:ln>
            <a:solidFill>
              <a:srgbClr val="30CA24"/>
            </a:solidFill>
          </a:ln>
        </p:spPr>
      </p:pic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Home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357166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81AB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Интернет -  источники</a:t>
            </a:r>
            <a:endParaRPr lang="ru-RU" sz="2800" b="1" dirty="0">
              <a:solidFill>
                <a:srgbClr val="D81AB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_541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28596" y="2357430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19" name="Рисунок 18" descr="30d3260ff9e65c2ea5680f50360b01e2.jp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364" y="1214422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20" name="Рисунок 19" descr="799.jpg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rcRect l="2814" t="8609" r="50000" b="11920"/>
          <a:stretch>
            <a:fillRect/>
          </a:stretch>
        </p:blipFill>
        <p:spPr>
          <a:xfrm>
            <a:off x="2143108" y="1214422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21" name="Рисунок 20" descr="6092.jpg">
            <a:hlinkClick r:id="rId13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86512" y="2357430"/>
            <a:ext cx="650080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22" name="Рисунок 21" descr="324894_html_7e113d5.jpg">
            <a:hlinkClick r:id="rId15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43768" y="1214422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23" name="Рисунок 22" descr="324894_html_503ab45d.jpg">
            <a:hlinkClick r:id="rId17"/>
          </p:cNvPr>
          <p:cNvPicPr>
            <a:picLocks noChangeAspect="1"/>
          </p:cNvPicPr>
          <p:nvPr/>
        </p:nvPicPr>
        <p:blipFill>
          <a:blip r:embed="rId18" cstate="print"/>
          <a:srcRect l="6250" t="2341" r="6250" b="4849"/>
          <a:stretch>
            <a:fillRect/>
          </a:stretch>
        </p:blipFill>
        <p:spPr>
          <a:xfrm>
            <a:off x="3786182" y="1214422"/>
            <a:ext cx="642941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25" name="Рисунок 24" descr="898968_svarschik-png.jpg">
            <a:hlinkClick r:id="rId19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000364" y="2357430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26" name="Рисунок 25" descr="e5595c9579db1db1de3b3237cdf29b37.jpg">
            <a:hlinkClick r:id="rId21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28596" y="1214422"/>
            <a:ext cx="683117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27" name="Рисунок 26" descr="1063298_kartinki-professii-dlya-detei-skachat.jpg">
            <a:hlinkClick r:id="rId23"/>
          </p:cNvPr>
          <p:cNvPicPr>
            <a:picLocks noChangeAspect="1"/>
          </p:cNvPicPr>
          <p:nvPr/>
        </p:nvPicPr>
        <p:blipFill>
          <a:blip r:embed="rId24" cstate="print"/>
          <a:srcRect l="7121" t="4166" r="4441" b="25000"/>
          <a:stretch>
            <a:fillRect/>
          </a:stretch>
        </p:blipFill>
        <p:spPr>
          <a:xfrm>
            <a:off x="2143108" y="2357430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28" name="Рисунок 27" descr="Happy-Customer.jpg">
            <a:hlinkClick r:id="rId25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01024" y="1214422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29" name="Рисунок 28" descr="0_9c2c9_9f4d94f9_XL.png">
            <a:hlinkClick r:id="rId27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85852" y="2357430"/>
            <a:ext cx="642941" cy="1000131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30" name="Рисунок 29" descr="hello_html_2ee4e0d9.jpg">
            <a:hlinkClick r:id="rId29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500694" y="1214422"/>
            <a:ext cx="642926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31" name="Рисунок 30" descr="hello_html_m63c9a7aa.jpg">
            <a:hlinkClick r:id="rId31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286512" y="1214422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32" name="Рисунок 31" descr="Рисунок1.png">
            <a:hlinkClick r:id="rId33"/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143768" y="2357430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33" name="Рисунок 32" descr="hello_html_m9416ffa.jpg">
            <a:hlinkClick r:id="rId35"/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4643438" y="1214422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34" name="Рисунок 33" descr="3346544_professii_13.jpg">
            <a:hlinkClick r:id="rId37"/>
          </p:cNvPr>
          <p:cNvPicPr>
            <a:picLocks noChangeAspect="1"/>
          </p:cNvPicPr>
          <p:nvPr/>
        </p:nvPicPr>
        <p:blipFill>
          <a:blip r:embed="rId38" cstate="print"/>
          <a:srcRect l="7812" t="4849" r="6250" b="3595"/>
          <a:stretch>
            <a:fillRect/>
          </a:stretch>
        </p:blipFill>
        <p:spPr>
          <a:xfrm>
            <a:off x="3786182" y="2357430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35" name="Рисунок 34" descr="800.jpg">
            <a:hlinkClick r:id="rId39"/>
          </p:cNvPr>
          <p:cNvPicPr>
            <a:picLocks noChangeAspect="1"/>
          </p:cNvPicPr>
          <p:nvPr/>
        </p:nvPicPr>
        <p:blipFill>
          <a:blip r:embed="rId40" cstate="print"/>
          <a:srcRect t="5298" r="51242" b="3642"/>
          <a:stretch>
            <a:fillRect/>
          </a:stretch>
        </p:blipFill>
        <p:spPr>
          <a:xfrm>
            <a:off x="4643438" y="2357430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36" name="Рисунок 35" descr="7643.jpg">
            <a:hlinkClick r:id="rId41"/>
          </p:cNvPr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2357422" y="3571876"/>
            <a:ext cx="1158852" cy="837684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37" name="Рисунок 36" descr="3453.jpg">
            <a:hlinkClick r:id="rId43"/>
          </p:cNvPr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4000496" y="3571876"/>
            <a:ext cx="1143008" cy="857256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38" name="Рисунок 37" descr="7864.jpg">
            <a:hlinkClick r:id="rId45"/>
          </p:cNvPr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2357422" y="4643446"/>
            <a:ext cx="1143008" cy="857256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41" name="Рисунок 40" descr="92616154_large_b8.jpg">
            <a:hlinkClick r:id="rId47"/>
          </p:cNvPr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5500694" y="4643446"/>
            <a:ext cx="1119172" cy="857256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42" name="Рисунок 41" descr="9784 (1).jpg">
            <a:hlinkClick r:id="rId49"/>
          </p:cNvPr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5500694" y="3571876"/>
            <a:ext cx="1143008" cy="857256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43" name="Рисунок 42" descr="92616151_large_b5.jpg">
            <a:hlinkClick r:id="rId51"/>
          </p:cNvPr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4000496" y="4643446"/>
            <a:ext cx="1143008" cy="857256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44" name="Рисунок 43" descr="Требуется-столяр-230x300.png">
            <a:hlinkClick r:id="rId53"/>
          </p:cNvPr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8001024" y="2357430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45" name="Рисунок 44" descr="i (3).jpg">
            <a:hlinkClick r:id="rId55"/>
          </p:cNvPr>
          <p:cNvPicPr>
            <a:picLocks noChangeAspect="1"/>
          </p:cNvPicPr>
          <p:nvPr/>
        </p:nvPicPr>
        <p:blipFill>
          <a:blip r:embed="rId56"/>
          <a:srcRect l="50000"/>
          <a:stretch>
            <a:fillRect/>
          </a:stretch>
        </p:blipFill>
        <p:spPr>
          <a:xfrm>
            <a:off x="5500694" y="2357430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pic>
        <p:nvPicPr>
          <p:cNvPr id="46" name="Picture 4" descr="23.png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0439"/>
            <a:ext cx="642942" cy="1000132"/>
          </a:xfrm>
          <a:prstGeom prst="rect">
            <a:avLst/>
          </a:prstGeom>
          <a:noFill/>
          <a:ln>
            <a:solidFill>
              <a:srgbClr val="30CA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 descr="hello_html_m6884e71e.png">
            <a:hlinkClick r:id="rId59"/>
          </p:cNvPr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8001024" y="3500438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xfrm>
            <a:off x="857224" y="5643578"/>
            <a:ext cx="7643866" cy="7143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  <a:hlinkClick r:id="rId61"/>
              </a:rPr>
              <a:t>Загадки о профессиях   </a:t>
            </a:r>
            <a:endParaRPr lang="ru-RU" sz="1800" b="1" dirty="0">
              <a:solidFill>
                <a:srgbClr val="1B1BF5"/>
              </a:solidFill>
              <a:latin typeface="Times New Roman" pitchFamily="18" charset="0"/>
              <a:cs typeface="Times New Roman" pitchFamily="18" charset="0"/>
              <a:hlinkClick r:id="rId61"/>
            </a:endParaRPr>
          </a:p>
        </p:txBody>
      </p:sp>
      <p:pic>
        <p:nvPicPr>
          <p:cNvPr id="49" name="Рисунок 48" descr="08709166b4ea15a40b26bcdea3e5d86f.jpg">
            <a:hlinkClick r:id="rId62"/>
          </p:cNvPr>
          <p:cNvPicPr>
            <a:picLocks noChangeAspect="1"/>
          </p:cNvPicPr>
          <p:nvPr/>
        </p:nvPicPr>
        <p:blipFill>
          <a:blip r:embed="rId63" cstate="print"/>
          <a:srcRect r="50312"/>
          <a:stretch>
            <a:fillRect/>
          </a:stretch>
        </p:blipFill>
        <p:spPr>
          <a:xfrm>
            <a:off x="1285852" y="1214422"/>
            <a:ext cx="642942" cy="1000132"/>
          </a:xfrm>
          <a:prstGeom prst="rect">
            <a:avLst/>
          </a:prstGeom>
          <a:ln>
            <a:solidFill>
              <a:srgbClr val="30CA24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429024" cy="4286280"/>
          </a:xfrm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dirty="0" smtClean="0"/>
          </a:p>
          <a:p>
            <a:pPr algn="l"/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1B1B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79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08709166b4ea15a40b26bcdea3e5d86f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hello_html_2ee4e0d9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3346544_professii_13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898968_svarschik-png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  <p:pic>
        <p:nvPicPr>
          <p:cNvPr id="27" name="Рисунок 26" descr="324894_html_503ab45d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0" name="Рисунок 29" descr="e5595c9579db1db1de3b3237cdf29b37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sp>
        <p:nvSpPr>
          <p:cNvPr id="33" name="Прямоугольник 32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0_9c2c9_9f4d94f9_XL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9" name="Рисунок 28" descr="30d3260ff9e65c2ea5680f50360b01e2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2" name="Рисунок 31" descr="1063298_kartinki-professii-dlya-detei-skachat.jp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324894_html_7e113d5.jp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8" name="Рисунок 27" descr="hello_html_m9416ffa.jp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6" name="Рисунок 35" descr="hello_html_m63c9a7aa.jp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6092.jp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sp>
        <p:nvSpPr>
          <p:cNvPr id="34" name="Управляющая кнопка: назад 33">
            <a:hlinkClick r:id="rId31" action="ppaction://hlinksldjump" highlightClick="1"/>
          </p:cNvPr>
          <p:cNvSpPr/>
          <p:nvPr/>
        </p:nvSpPr>
        <p:spPr>
          <a:xfrm>
            <a:off x="214282" y="6215082"/>
            <a:ext cx="428628" cy="399474"/>
          </a:xfrm>
          <a:prstGeom prst="actionButtonBackPrevious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857652" cy="4286280"/>
          </a:xfrm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dirty="0" smtClean="0"/>
          </a:p>
          <a:p>
            <a:pPr algn="l"/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Кто пропишет витамины? </a:t>
            </a:r>
          </a:p>
          <a:p>
            <a:pPr algn="l"/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Кто излечит от ангины? </a:t>
            </a:r>
          </a:p>
          <a:p>
            <a:pPr algn="l"/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На прививках ты не плачь -</a:t>
            </a:r>
          </a:p>
          <a:p>
            <a:pPr algn="l"/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Как лечиться, знает ...</a:t>
            </a:r>
            <a:endParaRPr lang="ru-RU" sz="2800" b="1" dirty="0">
              <a:solidFill>
                <a:srgbClr val="1B1B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e5595c9579db1db1de3b3237cdf29b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348" y="285728"/>
            <a:ext cx="3429024" cy="428628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00628" y="3571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4" name="Рисунок 13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5" name="Рисунок 14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8" name="Рисунок 17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1" name="Рисунок 20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429024" cy="4286280"/>
          </a:xfrm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endParaRPr lang="ru-RU" sz="2800" dirty="0" smtClean="0"/>
          </a:p>
          <a:p>
            <a:pPr algn="l"/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витрине все продукты: </a:t>
            </a:r>
          </a:p>
          <a:p>
            <a:pPr algn="l"/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Овощи, орехи, фрукты.</a:t>
            </a:r>
          </a:p>
          <a:p>
            <a:pPr algn="l"/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Помидор и огурец </a:t>
            </a:r>
          </a:p>
          <a:p>
            <a:pPr algn="l"/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Предлагает ...</a:t>
            </a:r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8709166b4ea15a40b26bcdea3e5d86f.jpg"/>
          <p:cNvPicPr>
            <a:picLocks noChangeAspect="1"/>
          </p:cNvPicPr>
          <p:nvPr/>
        </p:nvPicPr>
        <p:blipFill>
          <a:blip r:embed="rId3"/>
          <a:srcRect l="2187" t="8750" r="50000" b="8750"/>
          <a:stretch>
            <a:fillRect/>
          </a:stretch>
        </p:blipFill>
        <p:spPr>
          <a:xfrm>
            <a:off x="714348" y="285728"/>
            <a:ext cx="3429024" cy="428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628" y="3571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8" name="Рисунок 17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4" name="Рисунок 23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8" name="Рисунок 27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9" name="Рисунок 28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3428997" cy="4286250"/>
          </a:xfrm>
          <a:prstGeom prst="rect">
            <a:avLst/>
          </a:prstGeom>
          <a:noFill/>
          <a:ln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A9DA74"/>
          </a:solidFill>
          <a:ln w="38100">
            <a:solidFill>
              <a:srgbClr val="17ED21"/>
            </a:solidFill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Громко прозвенел звонок,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В классе начался урок.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Знает школьник и родитель —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Проведет урок...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30d3260ff9e65c2ea5680f50360b01e2.jpg"/>
          <p:cNvPicPr>
            <a:picLocks noChangeAspect="1"/>
          </p:cNvPicPr>
          <p:nvPr/>
        </p:nvPicPr>
        <p:blipFill>
          <a:blip r:embed="rId3"/>
          <a:srcRect l="7813" t="10033" r="3124" b="3427"/>
          <a:stretch>
            <a:fillRect/>
          </a:stretch>
        </p:blipFill>
        <p:spPr>
          <a:xfrm>
            <a:off x="714348" y="285728"/>
            <a:ext cx="3429024" cy="4286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628" y="3571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5" name="Рисунок 14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8" name="Рисунок 17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2" name="Рисунок 21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sp>
        <p:nvSpPr>
          <p:cNvPr id="29" name="Прямоугольник 28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857652" cy="4286280"/>
          </a:xfrm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Письма в дом приносит он,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Долгожданный ...  </a:t>
            </a:r>
          </a:p>
          <a:p>
            <a:pPr algn="l"/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1B1B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857752" y="35716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799.jpg"/>
          <p:cNvPicPr>
            <a:picLocks noChangeAspect="1"/>
          </p:cNvPicPr>
          <p:nvPr/>
        </p:nvPicPr>
        <p:blipFill>
          <a:blip r:embed="rId3"/>
          <a:srcRect t="10265" r="50000" b="13576"/>
          <a:stretch>
            <a:fillRect/>
          </a:stretch>
        </p:blipFill>
        <p:spPr>
          <a:xfrm flipH="1">
            <a:off x="714348" y="285728"/>
            <a:ext cx="3429024" cy="4286280"/>
          </a:xfrm>
          <a:prstGeom prst="rect">
            <a:avLst/>
          </a:prstGeom>
        </p:spPr>
      </p:pic>
      <p:pic>
        <p:nvPicPr>
          <p:cNvPr id="14" name="Рисунок 13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5" name="Рисунок 14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8" name="Рисунок 17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898968_svarschik-png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  <p:pic>
        <p:nvPicPr>
          <p:cNvPr id="20" name="Рисунок 19" descr="324894_html_503ab45d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e5595c9579db1db1de3b3237cdf29b37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0_9c2c9_9f4d94f9_XL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3" name="Рисунок 22" descr="30d3260ff9e65c2ea5680f50360b01e2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4" name="Рисунок 23" descr="1063298_kartinki-professii-dlya-detei-skachat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324894_html_7e113d5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hello_html_m9416ff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hello_html_m63c9a7aa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8" name="Рисунок 27" descr="6092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857652" cy="4286280"/>
          </a:xfrm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3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Кто движеньем управляет?</a:t>
            </a:r>
          </a:p>
          <a:p>
            <a:r>
              <a:rPr lang="ru-RU" sz="33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Кто машины пропускает?</a:t>
            </a:r>
          </a:p>
          <a:p>
            <a:r>
              <a:rPr lang="ru-RU" sz="33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На широкой мостовой</a:t>
            </a:r>
          </a:p>
          <a:p>
            <a:r>
              <a:rPr lang="ru-RU" sz="33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Машет жезлом...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ello_html_2ee4e0d9.jpg"/>
          <p:cNvPicPr>
            <a:picLocks noChangeAspect="1"/>
          </p:cNvPicPr>
          <p:nvPr/>
        </p:nvPicPr>
        <p:blipFill>
          <a:blip r:embed="rId3"/>
          <a:srcRect l="9375" t="3595" b="6103"/>
          <a:stretch>
            <a:fillRect/>
          </a:stretch>
        </p:blipFill>
        <p:spPr>
          <a:xfrm>
            <a:off x="714348" y="285728"/>
            <a:ext cx="3429024" cy="4286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0628" y="3571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Постовой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7" name="Рисунок 16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4" name="Рисунок 23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8" name="Рисунок 27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9" name="Рисунок 28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000628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86446" y="5715016"/>
            <a:ext cx="714380" cy="928694"/>
          </a:xfrm>
          <a:prstGeom prst="rect">
            <a:avLst/>
          </a:prstGeom>
          <a:solidFill>
            <a:schemeClr val="bg1"/>
          </a:solidFill>
          <a:ln w="19050">
            <a:solidFill>
              <a:srgbClr val="17E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8"/>
            </a:avLst>
          </a:prstGeom>
          <a:solidFill>
            <a:srgbClr val="17E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3857652" cy="4286280"/>
          </a:xfrm>
          <a:ln w="38100">
            <a:solidFill>
              <a:srgbClr val="17ED2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429156" cy="4286280"/>
          </a:xfrm>
          <a:solidFill>
            <a:srgbClr val="B4DF85"/>
          </a:solidFill>
          <a:ln w="38100">
            <a:solidFill>
              <a:srgbClr val="17ED2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solidFill>
                <a:srgbClr val="1B1BF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У этой волшебницы,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Этой художницы,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Не кисти и краски,</a:t>
            </a:r>
          </a:p>
          <a:p>
            <a:r>
              <a:rPr lang="ru-RU" sz="2800" b="1" dirty="0" smtClean="0">
                <a:solidFill>
                  <a:srgbClr val="1B1BF5"/>
                </a:solidFill>
                <a:latin typeface="Times New Roman" pitchFamily="18" charset="0"/>
                <a:cs typeface="Times New Roman" pitchFamily="18" charset="0"/>
              </a:rPr>
              <a:t>А гребень и ножницы.  </a:t>
            </a:r>
            <a:r>
              <a:rPr lang="ru-RU" sz="2800" b="1" dirty="0" smtClean="0">
                <a:ln w="11430"/>
                <a:solidFill>
                  <a:srgbClr val="1B1B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1430"/>
              <a:solidFill>
                <a:srgbClr val="1B1B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14282" y="285728"/>
            <a:ext cx="428628" cy="399474"/>
          </a:xfrm>
          <a:prstGeom prst="mathMultiply">
            <a:avLst/>
          </a:prstGeom>
          <a:solidFill>
            <a:srgbClr val="00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3346544_professii_13.jpg"/>
          <p:cNvPicPr>
            <a:picLocks noChangeAspect="1"/>
          </p:cNvPicPr>
          <p:nvPr/>
        </p:nvPicPr>
        <p:blipFill>
          <a:blip r:embed="rId3"/>
          <a:srcRect l="7812" t="4849" r="6250" b="3595"/>
          <a:stretch>
            <a:fillRect/>
          </a:stretch>
        </p:blipFill>
        <p:spPr>
          <a:xfrm>
            <a:off x="714348" y="285728"/>
            <a:ext cx="3429024" cy="4286280"/>
          </a:xfrm>
          <a:prstGeom prst="rect">
            <a:avLst/>
          </a:prstGeom>
        </p:spPr>
      </p:pic>
      <p:pic>
        <p:nvPicPr>
          <p:cNvPr id="13" name="Рисунок 12" descr="79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10265" r="50000" b="13576"/>
          <a:stretch>
            <a:fillRect/>
          </a:stretch>
        </p:blipFill>
        <p:spPr>
          <a:xfrm flipH="1">
            <a:off x="3428992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4" name="Рисунок 13" descr="08709166b4ea15a40b26bcdea3e5d86f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87" t="8750" r="50000" b="8750"/>
          <a:stretch>
            <a:fillRect/>
          </a:stretch>
        </p:blipFill>
        <p:spPr>
          <a:xfrm>
            <a:off x="1857356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19" name="Рисунок 18" descr="hello_html_2ee4e0d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9375" t="3595" b="6103"/>
          <a:stretch>
            <a:fillRect/>
          </a:stretch>
        </p:blipFill>
        <p:spPr>
          <a:xfrm>
            <a:off x="4214810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0" name="Рисунок 19" descr="3346544_professii_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7812" t="3595" r="4687" b="3595"/>
          <a:stretch>
            <a:fillRect/>
          </a:stretch>
        </p:blipFill>
        <p:spPr>
          <a:xfrm>
            <a:off x="500062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1" name="Рисунок 20" descr="324894_html_503ab45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 l="7812" t="4849" r="4687" b="4849"/>
          <a:stretch>
            <a:fillRect/>
          </a:stretch>
        </p:blipFill>
        <p:spPr>
          <a:xfrm>
            <a:off x="4214810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2" name="Рисунок 21" descr="e5595c9579db1db1de3b3237cdf29b3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71538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3" name="Рисунок 22" descr="0_9c2c9_9f4d94f9_XL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5715016"/>
            <a:ext cx="714380" cy="928718"/>
          </a:xfrm>
          <a:prstGeom prst="rect">
            <a:avLst/>
          </a:prstGeom>
        </p:spPr>
      </p:pic>
      <p:pic>
        <p:nvPicPr>
          <p:cNvPr id="24" name="Рисунок 23" descr="30d3260ff9e65c2ea5680f50360b01e2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rcRect l="7813" t="10033" r="3124" b="3427"/>
          <a:stretch>
            <a:fillRect/>
          </a:stretch>
        </p:blipFill>
        <p:spPr>
          <a:xfrm>
            <a:off x="264317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5" name="Рисунок 24" descr="1063298_kartinki-professii-dlya-detei-skachat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rcRect l="7121" t="4166" r="4442" b="26571"/>
          <a:stretch>
            <a:fillRect/>
          </a:stretch>
        </p:blipFill>
        <p:spPr>
          <a:xfrm flipH="1">
            <a:off x="7358082" y="4714884"/>
            <a:ext cx="714380" cy="928718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6" name="Рисунок 25" descr="324894_html_7e113d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7" name="Рисунок 26" descr="hello_html_m9416ffa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rcRect l="6250" t="3595" b="4849"/>
          <a:stretch>
            <a:fillRect/>
          </a:stretch>
        </p:blipFill>
        <p:spPr>
          <a:xfrm flipH="1">
            <a:off x="2643174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8" name="Рисунок 27" descr="hello_html_m63c9a7aa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6446" y="4714884"/>
            <a:ext cx="714381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29" name="Рисунок 28" descr="6092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428992" y="5715016"/>
            <a:ext cx="714380" cy="928694"/>
          </a:xfrm>
          <a:prstGeom prst="rect">
            <a:avLst/>
          </a:prstGeom>
          <a:ln>
            <a:solidFill>
              <a:srgbClr val="17ED21"/>
            </a:solidFill>
          </a:ln>
        </p:spPr>
      </p:pic>
      <p:pic>
        <p:nvPicPr>
          <p:cNvPr id="30" name="Рисунок 29" descr="898968_svarschik-png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86446" y="5715016"/>
            <a:ext cx="714380" cy="928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86314" y="357166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81A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D81AB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596</Words>
  <Application>Microsoft Office PowerPoint</Application>
  <PresentationFormat>Экран (4:3)</PresentationFormat>
  <Paragraphs>258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Constantia</vt:lpstr>
      <vt:lpstr>Monotype Corsiva</vt:lpstr>
      <vt:lpstr>Times New Roman</vt:lpstr>
      <vt:lpstr>Тема Office</vt:lpstr>
      <vt:lpstr> Мир  профессий </vt:lpstr>
      <vt:lpstr>Угадай профессию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свете много профессий разных, И все они людям  нужны. От самых простых и до самых важных, Все они в жизни важны.</vt:lpstr>
      <vt:lpstr>Загадки о профессиях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Санек</cp:lastModifiedBy>
  <cp:revision>161</cp:revision>
  <dcterms:created xsi:type="dcterms:W3CDTF">2017-01-25T18:50:45Z</dcterms:created>
  <dcterms:modified xsi:type="dcterms:W3CDTF">2017-08-18T12:09:10Z</dcterms:modified>
</cp:coreProperties>
</file>