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8D18F5-BE54-466D-A29B-A9FAAC0AC463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Раздел без заголовка" id="{3D74634B-0ADD-41E5-8595-6057A3DA3FF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E%D0%BF%D0%B0%D1%82%D0%BA%D0%B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F%D0%BB%D0%B5%D1%87%D0%B5%D0%B2%D0%B0%D1%8F_%D0%BA%D0%BE%D1%81%D1%82%D1%8C" TargetMode="External"/><Relationship Id="rId4" Type="http://schemas.openxmlformats.org/officeDocument/2006/relationships/hyperlink" Target="https://ru.wikipedia.org/wiki/%D0%9A%D0%BB%D1%8E%D1%87%D0%B8%D1%86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Латинская терминология в анатомии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82" y="2133600"/>
            <a:ext cx="5669462" cy="3778250"/>
          </a:xfrm>
        </p:spPr>
      </p:pic>
    </p:spTree>
    <p:extLst>
      <p:ext uri="{BB962C8B-B14F-4D97-AF65-F5344CB8AC3E}">
        <p14:creationId xmlns:p14="http://schemas.microsoft.com/office/powerpoint/2010/main" val="358973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Особенность латинского языка в медицинской терминологии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92370" y="2133600"/>
            <a:ext cx="5410706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/>
              <a:t>Предпринималось немало попыток перейти к национальной медицинской терминологии (английской, французской, немецкой и т.д.), однако позиции латинского остаются незыблемыми благодаря особенностям этого языка:</a:t>
            </a:r>
          </a:p>
          <a:p>
            <a:r>
              <a:rPr lang="ru-RU" sz="1600" b="1" dirty="0"/>
              <a:t>Ёмкость и лаконичность.</a:t>
            </a:r>
            <a:r>
              <a:rPr lang="ru-RU" sz="1600" dirty="0"/>
              <a:t> Одним словом можно передать то, что в других языках придется обозначать несколькими </a:t>
            </a:r>
            <a:r>
              <a:rPr lang="ru-RU" sz="1600" dirty="0" smtClean="0"/>
              <a:t>словами</a:t>
            </a:r>
          </a:p>
          <a:p>
            <a:r>
              <a:rPr lang="ru-RU" sz="1600" b="1" dirty="0"/>
              <a:t>Структурированность.</a:t>
            </a:r>
            <a:r>
              <a:rPr lang="ru-RU" sz="1600" dirty="0"/>
              <a:t> Части слова латинского языка (приставки, корни, суффиксы) сохраняют одинаковое значение в разных словах. Клинические термины имеют сложную структуру, которую легко понять, владея знаниями об отдельных элементах. 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64" y="2406770"/>
            <a:ext cx="4299122" cy="2852594"/>
          </a:xfrm>
        </p:spPr>
      </p:pic>
    </p:spTree>
    <p:extLst>
      <p:ext uri="{BB962C8B-B14F-4D97-AF65-F5344CB8AC3E}">
        <p14:creationId xmlns:p14="http://schemas.microsoft.com/office/powerpoint/2010/main" val="272683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3" y="2320506"/>
            <a:ext cx="5027598" cy="335435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658" y="664234"/>
            <a:ext cx="5216974" cy="5235564"/>
          </a:xfrm>
        </p:spPr>
        <p:txBody>
          <a:bodyPr>
            <a:noAutofit/>
          </a:bodyPr>
          <a:lstStyle/>
          <a:p>
            <a:r>
              <a:rPr lang="ru-RU" sz="2000" b="1" dirty="0"/>
              <a:t>Систематичность.</a:t>
            </a:r>
            <a:r>
              <a:rPr lang="ru-RU" sz="2000" dirty="0"/>
              <a:t> Благодаря стройной логике и наличию многочисленных суффиксов и приставок с четким значением возможности латинского для классификации и описания болезней практически безграничны.</a:t>
            </a:r>
          </a:p>
          <a:p>
            <a:r>
              <a:rPr lang="ru-RU" sz="2000" b="1" dirty="0"/>
              <a:t>Универсальность.</a:t>
            </a:r>
            <a:r>
              <a:rPr lang="ru-RU" sz="2000" dirty="0"/>
              <a:t> Из поколения в поколение студенты медицинских </a:t>
            </a:r>
            <a:r>
              <a:rPr lang="ru-RU" sz="2000" dirty="0" smtClean="0"/>
              <a:t>колледжей и университетов </a:t>
            </a:r>
            <a:r>
              <a:rPr lang="ru-RU" sz="2000" dirty="0"/>
              <a:t>всего мира изучают латынь и используют его в работе. Давняя практика применения языка объединяет медиков всего мира, способствует унификации медицинской литературы и образования в целом.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807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латинского языка в медицине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4128"/>
            <a:ext cx="8915400" cy="436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Латынь в медицине традиционно используется </a:t>
            </a:r>
            <a:r>
              <a:rPr lang="ru-RU" sz="2400" dirty="0" smtClean="0"/>
              <a:t>в: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анатомической, </a:t>
            </a:r>
            <a:endParaRPr lang="ru-RU" sz="2400" dirty="0" smtClean="0"/>
          </a:p>
          <a:p>
            <a:r>
              <a:rPr lang="ru-RU" sz="2400" dirty="0" smtClean="0"/>
              <a:t>клинической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фармацевтической </a:t>
            </a:r>
            <a:r>
              <a:rPr lang="ru-RU" sz="2400" dirty="0" smtClean="0"/>
              <a:t>терминологии 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позволяет врачам разных стран мира без труда понимать друг </a:t>
            </a:r>
            <a:r>
              <a:rPr lang="ru-RU" sz="2400" dirty="0" smtClean="0"/>
              <a:t>друга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ru-RU" sz="2400" dirty="0" smtClean="0"/>
              <a:t>служит </a:t>
            </a:r>
            <a:r>
              <a:rPr lang="ru-RU" sz="2400" dirty="0"/>
              <a:t>объединяющим фактором для медиков всего мира и для унификации медицинского образования.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развития латинского языка в науке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7698" y="2133600"/>
            <a:ext cx="5695378" cy="3777622"/>
          </a:xfrm>
        </p:spPr>
        <p:txBody>
          <a:bodyPr>
            <a:normAutofit/>
          </a:bodyPr>
          <a:lstStyle/>
          <a:p>
            <a:r>
              <a:rPr lang="ru-RU" dirty="0"/>
              <a:t>Эпоха Возрождения (XIV—XVI вв.) создала благополучные условия для научных исследований, в том числе и в области медицины. В этот период латинский язык начинает завоёвывать положение международного языка науки</a:t>
            </a:r>
            <a:r>
              <a:rPr lang="ru-RU" dirty="0" smtClean="0"/>
              <a:t>.</a:t>
            </a:r>
          </a:p>
          <a:p>
            <a:r>
              <a:rPr lang="ru-RU" dirty="0"/>
              <a:t>Значительная работа проводилась по  унификации и систематизации  терминологии медицины, фармации, химии и др. наук, выпускались словарики (лексиконы, каталоги) по отдельным разделам наук.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78099"/>
            <a:ext cx="4313238" cy="2873377"/>
          </a:xfrm>
        </p:spPr>
      </p:pic>
    </p:spTree>
    <p:extLst>
      <p:ext uri="{BB962C8B-B14F-4D97-AF65-F5344CB8AC3E}">
        <p14:creationId xmlns:p14="http://schemas.microsoft.com/office/powerpoint/2010/main" val="192572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22" y="2126222"/>
            <a:ext cx="3505952" cy="45970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становление подлинно научной  анатомической терминологии относится к XVI веку. Именно в эту эпоху жил и работал великий реформатор анатомии Андреас (Андрей) Везалий (1514 – 1564), автор «Анатомических  таблиц» и капитального сочинения «О строении человеческого тела». Эти работы имели огромное значение не только для развития анатомии, но и для усовершенствования латинской анатомической терминологии.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726" y="940278"/>
            <a:ext cx="8160588" cy="1052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Лексический минимум терминов в анатомии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</a:t>
            </a:r>
            <a:br>
              <a:rPr lang="ru-RU" sz="3200" b="1" dirty="0" smtClean="0"/>
            </a:br>
            <a:r>
              <a:rPr lang="ru-RU" sz="3200" b="1" dirty="0" smtClean="0"/>
              <a:t>Лексический </a:t>
            </a:r>
            <a:r>
              <a:rPr lang="ru-RU" sz="3200" b="1" dirty="0"/>
              <a:t>минимум </a:t>
            </a:r>
            <a:r>
              <a:rPr lang="ru-RU" sz="3200" b="1" dirty="0" smtClean="0"/>
              <a:t>терминов на латинском </a:t>
            </a:r>
            <a:r>
              <a:rPr lang="ru-RU" sz="3200" b="1" dirty="0" err="1" smtClean="0"/>
              <a:t>яыке</a:t>
            </a:r>
            <a:r>
              <a:rPr lang="ru-RU" sz="3200" b="1" dirty="0" smtClean="0"/>
              <a:t> в </a:t>
            </a:r>
            <a:r>
              <a:rPr lang="ru-RU" sz="3200" b="1" dirty="0"/>
              <a:t>анатомии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74" y="1720681"/>
            <a:ext cx="5181600" cy="42977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0726" y="1863307"/>
            <a:ext cx="3963686" cy="4761780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/>
              <a:t>Голова </a:t>
            </a:r>
            <a:endParaRPr lang="en-US" sz="2000" b="1" dirty="0" smtClean="0"/>
          </a:p>
          <a:p>
            <a:pPr fontAlgn="base"/>
            <a:r>
              <a:rPr lang="ru-RU" sz="2000" b="1" dirty="0" err="1" smtClean="0"/>
              <a:t>Caput</a:t>
            </a:r>
            <a:r>
              <a:rPr lang="ru-RU" sz="2000" dirty="0"/>
              <a:t> </a:t>
            </a:r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голова;</a:t>
            </a:r>
          </a:p>
          <a:p>
            <a:pPr fontAlgn="base"/>
            <a:r>
              <a:rPr lang="ru-RU" sz="2000" b="1" dirty="0" err="1"/>
              <a:t>Cranium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— череп. </a:t>
            </a:r>
            <a:endParaRPr lang="ru-RU" sz="2000" dirty="0" smtClean="0"/>
          </a:p>
          <a:p>
            <a:pPr fontAlgn="base"/>
            <a:r>
              <a:rPr lang="ru-RU" sz="2000" b="1" dirty="0" err="1" smtClean="0"/>
              <a:t>Basis</a:t>
            </a:r>
            <a:r>
              <a:rPr lang="ru-RU" sz="2000" b="1" dirty="0" smtClean="0"/>
              <a:t> </a:t>
            </a:r>
            <a:r>
              <a:rPr lang="ru-RU" sz="2000" b="1" dirty="0" err="1"/>
              <a:t>cranii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— основа черепа;</a:t>
            </a:r>
          </a:p>
          <a:p>
            <a:pPr fontAlgn="base"/>
            <a:r>
              <a:rPr lang="ru-RU" sz="2000" b="1" dirty="0" err="1"/>
              <a:t>Fornix</a:t>
            </a:r>
            <a:r>
              <a:rPr lang="ru-RU" sz="2000" b="1" dirty="0"/>
              <a:t> </a:t>
            </a:r>
            <a:r>
              <a:rPr lang="ru-RU" sz="2000" b="1" dirty="0" err="1"/>
              <a:t>cranii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— свод черепа, то есть крышка черепа;</a:t>
            </a:r>
          </a:p>
          <a:p>
            <a:pPr fontAlgn="base"/>
            <a:r>
              <a:rPr lang="ru-RU" sz="2000" b="1" dirty="0" err="1" smtClean="0"/>
              <a:t>Maxilla</a:t>
            </a:r>
            <a:r>
              <a:rPr lang="ru-RU" sz="2000" dirty="0" smtClean="0"/>
              <a:t> </a:t>
            </a:r>
            <a:r>
              <a:rPr lang="ru-RU" sz="2000" dirty="0"/>
              <a:t>— верхняя челюсть. </a:t>
            </a:r>
            <a:endParaRPr lang="ru-RU" sz="2000" dirty="0" smtClean="0"/>
          </a:p>
          <a:p>
            <a:pPr fontAlgn="base"/>
            <a:r>
              <a:rPr lang="ru-RU" sz="2000" b="1" dirty="0" err="1" smtClean="0"/>
              <a:t>Mandibula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нижняя челюсть.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709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Позвоночник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2" y="446088"/>
            <a:ext cx="4061221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ru-RU" sz="2000" b="1" dirty="0" err="1"/>
              <a:t>Cervix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— шея;</a:t>
            </a:r>
          </a:p>
          <a:p>
            <a:pPr fontAlgn="base"/>
            <a:r>
              <a:rPr lang="ru-RU" sz="2000" b="1" dirty="0" err="1"/>
              <a:t>Vertebra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позвонок;</a:t>
            </a:r>
          </a:p>
          <a:p>
            <a:pPr fontAlgn="base"/>
            <a:r>
              <a:rPr lang="ru-RU" sz="2000" b="1" dirty="0" err="1"/>
              <a:t>Columna</a:t>
            </a:r>
            <a:r>
              <a:rPr lang="ru-RU" sz="2000" b="1" dirty="0"/>
              <a:t> </a:t>
            </a:r>
            <a:r>
              <a:rPr lang="ru-RU" sz="2000" b="1" dirty="0" err="1"/>
              <a:t>vertebralis</a:t>
            </a:r>
            <a:r>
              <a:rPr lang="ru-RU" sz="2000" dirty="0"/>
              <a:t> </a:t>
            </a:r>
            <a:r>
              <a:rPr lang="ru-RU" sz="2000" dirty="0" smtClean="0"/>
              <a:t>— </a:t>
            </a:r>
            <a:r>
              <a:rPr lang="ru-RU" sz="2000" dirty="0"/>
              <a:t>позвоночный столб. Именно он и состоит из позвонков;</a:t>
            </a:r>
          </a:p>
          <a:p>
            <a:pPr fontAlgn="base"/>
            <a:r>
              <a:rPr lang="ru-RU" sz="2000" b="1" dirty="0" err="1"/>
              <a:t>Сorpus</a:t>
            </a:r>
            <a:r>
              <a:rPr lang="ru-RU" sz="2000" b="1" dirty="0"/>
              <a:t> </a:t>
            </a:r>
            <a:r>
              <a:rPr lang="ru-RU" sz="2000" b="1" dirty="0" err="1"/>
              <a:t>vertebrae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— тело позвонка. </a:t>
            </a:r>
            <a:endParaRPr lang="ru-RU" sz="2000" dirty="0" smtClean="0"/>
          </a:p>
          <a:p>
            <a:pPr fontAlgn="base"/>
            <a:r>
              <a:rPr lang="ru-RU" sz="2000" b="1" dirty="0" err="1" smtClean="0"/>
              <a:t>Arcus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vertebrae</a:t>
            </a:r>
            <a:r>
              <a:rPr lang="ru-RU" sz="2000" dirty="0" smtClean="0"/>
              <a:t> </a:t>
            </a:r>
            <a:r>
              <a:rPr lang="ru-RU" sz="2000" dirty="0"/>
              <a:t>— дуга позвонка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620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Грудная клетка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7" y="1702834"/>
            <a:ext cx="4908993" cy="4199491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3238" y="1432929"/>
            <a:ext cx="4338674" cy="481259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 err="1" smtClean="0"/>
              <a:t>Thorax</a:t>
            </a:r>
            <a:r>
              <a:rPr lang="ru-RU" dirty="0" smtClean="0"/>
              <a:t> </a:t>
            </a:r>
            <a:r>
              <a:rPr lang="ru-RU" dirty="0"/>
              <a:t>— грудь. Этим же термином называется грудная клетка — анатомические образование, внутри которой находится грудная полость.</a:t>
            </a:r>
          </a:p>
          <a:p>
            <a:pPr fontAlgn="base"/>
            <a:r>
              <a:rPr lang="ru-RU" b="1" dirty="0" err="1"/>
              <a:t>Cavum</a:t>
            </a:r>
            <a:r>
              <a:rPr lang="ru-RU" b="1" dirty="0"/>
              <a:t> </a:t>
            </a:r>
            <a:r>
              <a:rPr lang="ru-RU" b="1" dirty="0" err="1" smtClean="0"/>
              <a:t>thoracis</a:t>
            </a:r>
            <a:r>
              <a:rPr lang="ru-RU" dirty="0" smtClean="0"/>
              <a:t> </a:t>
            </a:r>
            <a:r>
              <a:rPr lang="ru-RU" dirty="0"/>
              <a:t>— грудная полость. Она ограничена грудиной, рёбрами и позвонками, то есть грудной клеткой.</a:t>
            </a:r>
          </a:p>
          <a:p>
            <a:pPr fontAlgn="base"/>
            <a:r>
              <a:rPr lang="ru-RU" b="1" dirty="0" err="1"/>
              <a:t>Sternum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— грудина. Одна из самых классных костей в плане изучения. Всего несколько элементов нужно запомнить, основной — это…</a:t>
            </a:r>
          </a:p>
          <a:p>
            <a:pPr fontAlgn="base"/>
            <a:r>
              <a:rPr lang="ru-RU" b="1" dirty="0" err="1"/>
              <a:t>Corpus</a:t>
            </a:r>
            <a:r>
              <a:rPr lang="ru-RU" b="1" dirty="0"/>
              <a:t> </a:t>
            </a:r>
            <a:r>
              <a:rPr lang="ru-RU" b="1" dirty="0" err="1" smtClean="0"/>
              <a:t>sterni</a:t>
            </a:r>
            <a:r>
              <a:rPr lang="ru-RU" dirty="0" smtClean="0"/>
              <a:t>— </a:t>
            </a:r>
            <a:r>
              <a:rPr lang="ru-RU" dirty="0"/>
              <a:t>тело грудины. </a:t>
            </a:r>
            <a:endParaRPr lang="ru-RU" dirty="0" smtClean="0"/>
          </a:p>
          <a:p>
            <a:pPr fontAlgn="base"/>
            <a:r>
              <a:rPr lang="ru-RU" b="1" dirty="0" err="1" smtClean="0"/>
              <a:t>Costa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— ребро;</a:t>
            </a:r>
          </a:p>
          <a:p>
            <a:pPr fontAlgn="base"/>
            <a:r>
              <a:rPr lang="ru-RU" b="1" dirty="0" err="1"/>
              <a:t>Caput</a:t>
            </a:r>
            <a:r>
              <a:rPr lang="ru-RU" b="1" dirty="0"/>
              <a:t> </a:t>
            </a:r>
            <a:r>
              <a:rPr lang="ru-RU" b="1" dirty="0" err="1"/>
              <a:t>costae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головка </a:t>
            </a:r>
            <a:r>
              <a:rPr lang="ru-RU" dirty="0" smtClean="0"/>
              <a:t>ребра</a:t>
            </a:r>
          </a:p>
          <a:p>
            <a:pPr fontAlgn="base"/>
            <a:r>
              <a:rPr lang="ru-RU" b="1" dirty="0" err="1" smtClean="0"/>
              <a:t>Corpus</a:t>
            </a:r>
            <a:r>
              <a:rPr lang="ru-RU" b="1" dirty="0" smtClean="0"/>
              <a:t> </a:t>
            </a:r>
            <a:r>
              <a:rPr lang="ru-RU" b="1" dirty="0" err="1"/>
              <a:t>costae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тело ребра.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0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Кости верхней конечности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04" y="1468286"/>
            <a:ext cx="4002654" cy="49772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5578" y="1468285"/>
            <a:ext cx="5369259" cy="4909391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 </a:t>
            </a:r>
            <a:r>
              <a:rPr lang="en-US" sz="1600" b="1" dirty="0" smtClean="0"/>
              <a:t>Scapula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u="sng" dirty="0">
                <a:hlinkClick r:id="rId3"/>
              </a:rPr>
              <a:t> </a:t>
            </a:r>
            <a:r>
              <a:rPr lang="ru-RU" sz="1600" u="sng" dirty="0" smtClean="0"/>
              <a:t>лопатка</a:t>
            </a:r>
          </a:p>
          <a:p>
            <a:pPr lvl="0"/>
            <a:r>
              <a:rPr lang="ru-RU" sz="1600" b="1" dirty="0"/>
              <a:t> </a:t>
            </a:r>
            <a:r>
              <a:rPr lang="en-US" sz="1600" b="1" dirty="0" err="1"/>
              <a:t>C</a:t>
            </a:r>
            <a:r>
              <a:rPr lang="en-US" sz="1600" b="1" dirty="0" err="1" smtClean="0"/>
              <a:t>lavicula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u="sng" dirty="0">
                <a:hlinkClick r:id="rId4"/>
              </a:rPr>
              <a:t> </a:t>
            </a:r>
            <a:r>
              <a:rPr lang="ru-RU" sz="1600" dirty="0" smtClean="0"/>
              <a:t>ключица</a:t>
            </a:r>
          </a:p>
          <a:p>
            <a:pPr lvl="0"/>
            <a:r>
              <a:rPr lang="ru-RU" sz="1600" dirty="0"/>
              <a:t> </a:t>
            </a:r>
            <a:r>
              <a:rPr lang="en-US" sz="1600" b="1" dirty="0"/>
              <a:t>B</a:t>
            </a:r>
            <a:r>
              <a:rPr lang="en-US" sz="1600" b="1" dirty="0" smtClean="0"/>
              <a:t>rachium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dirty="0" smtClean="0"/>
              <a:t>плечо</a:t>
            </a:r>
            <a:endParaRPr lang="ru-RU" sz="1600" dirty="0"/>
          </a:p>
          <a:p>
            <a:pPr lvl="0"/>
            <a:r>
              <a:rPr lang="ru-RU" sz="1600" dirty="0"/>
              <a:t> </a:t>
            </a:r>
            <a:r>
              <a:rPr lang="en-US" sz="1600" b="1" dirty="0" err="1"/>
              <a:t>H</a:t>
            </a:r>
            <a:r>
              <a:rPr lang="en-US" sz="1600" b="1" dirty="0" err="1" smtClean="0"/>
              <a:t>umerus</a:t>
            </a:r>
            <a:r>
              <a:rPr lang="ru-RU" sz="1600" dirty="0" smtClean="0"/>
              <a:t> –</a:t>
            </a:r>
            <a:r>
              <a:rPr lang="ru-RU" sz="1600" u="sng" dirty="0" smtClean="0">
                <a:hlinkClick r:id="rId5"/>
              </a:rPr>
              <a:t> </a:t>
            </a:r>
            <a:r>
              <a:rPr lang="ru-RU" sz="1600" u="sng" dirty="0" smtClean="0"/>
              <a:t>плечевая кость</a:t>
            </a:r>
          </a:p>
          <a:p>
            <a:pPr lvl="0"/>
            <a:r>
              <a:rPr lang="ru-RU" sz="1600" dirty="0" smtClean="0"/>
              <a:t> </a:t>
            </a:r>
            <a:r>
              <a:rPr lang="en-US" sz="1600" b="1" dirty="0" err="1" smtClean="0"/>
              <a:t>Antebrachium</a:t>
            </a:r>
            <a:r>
              <a:rPr lang="ru-RU" sz="1600" dirty="0" smtClean="0"/>
              <a:t> - Предплечье</a:t>
            </a:r>
          </a:p>
          <a:p>
            <a:pPr lvl="0"/>
            <a:r>
              <a:rPr lang="ru-RU" sz="1600" dirty="0"/>
              <a:t> </a:t>
            </a:r>
            <a:r>
              <a:rPr lang="en-US" sz="1600" b="1" dirty="0"/>
              <a:t>U</a:t>
            </a:r>
            <a:r>
              <a:rPr lang="en-US" sz="1600" b="1" dirty="0" smtClean="0"/>
              <a:t>lna</a:t>
            </a:r>
            <a:r>
              <a:rPr lang="ru-RU" sz="1600" dirty="0" smtClean="0"/>
              <a:t> –</a:t>
            </a:r>
            <a:r>
              <a:rPr lang="ru-RU" sz="1600" u="sng" dirty="0" smtClean="0"/>
              <a:t> </a:t>
            </a:r>
            <a:r>
              <a:rPr lang="ru-RU" sz="1600" dirty="0" smtClean="0"/>
              <a:t>локтевая кость</a:t>
            </a:r>
          </a:p>
          <a:p>
            <a:r>
              <a:rPr lang="ru-RU" sz="1600" dirty="0"/>
              <a:t> </a:t>
            </a:r>
            <a:r>
              <a:rPr lang="en-US" sz="1600" b="1" dirty="0" smtClean="0"/>
              <a:t>Radius</a:t>
            </a:r>
            <a:r>
              <a:rPr lang="ru-RU" sz="1600" dirty="0" smtClean="0"/>
              <a:t> –</a:t>
            </a:r>
            <a:r>
              <a:rPr lang="ru-RU" sz="1600" u="sng" dirty="0" smtClean="0"/>
              <a:t> </a:t>
            </a:r>
            <a:r>
              <a:rPr lang="ru-RU" sz="1600" dirty="0" smtClean="0"/>
              <a:t>лучевая кость</a:t>
            </a:r>
            <a:endParaRPr lang="ru-RU" sz="1600" dirty="0"/>
          </a:p>
          <a:p>
            <a:pPr lvl="0"/>
            <a:r>
              <a:rPr lang="ru-RU" sz="1600" dirty="0"/>
              <a:t> </a:t>
            </a:r>
            <a:r>
              <a:rPr lang="en-US" sz="1600" b="1" dirty="0"/>
              <a:t>M</a:t>
            </a:r>
            <a:r>
              <a:rPr lang="en-US" sz="1600" b="1" dirty="0" smtClean="0"/>
              <a:t>anus</a:t>
            </a:r>
            <a:r>
              <a:rPr lang="ru-RU" sz="1600" dirty="0" smtClean="0"/>
              <a:t> </a:t>
            </a:r>
            <a:r>
              <a:rPr lang="ru-RU" sz="1600" dirty="0"/>
              <a:t>- кисть</a:t>
            </a:r>
          </a:p>
          <a:p>
            <a:pPr lvl="0"/>
            <a:r>
              <a:rPr lang="ru-RU" sz="1600" dirty="0"/>
              <a:t> </a:t>
            </a:r>
            <a:r>
              <a:rPr lang="en-US" sz="1600" b="1" dirty="0"/>
              <a:t>C</a:t>
            </a:r>
            <a:r>
              <a:rPr lang="en-US" sz="1600" b="1" dirty="0" smtClean="0"/>
              <a:t>arpus</a:t>
            </a:r>
            <a:r>
              <a:rPr lang="ru-RU" sz="1600" dirty="0" smtClean="0"/>
              <a:t> – запястье</a:t>
            </a:r>
          </a:p>
          <a:p>
            <a:pPr lvl="0"/>
            <a:r>
              <a:rPr lang="en-US" sz="1600" b="1" dirty="0" smtClean="0"/>
              <a:t>Ossa </a:t>
            </a:r>
            <a:r>
              <a:rPr lang="en-US" sz="1600" b="1" dirty="0" err="1"/>
              <a:t>digitorum</a:t>
            </a:r>
            <a:r>
              <a:rPr lang="en-US" sz="1600" dirty="0"/>
              <a:t> —</a:t>
            </a:r>
            <a:r>
              <a:rPr lang="ru-RU" sz="1600" dirty="0"/>
              <a:t>Кости пальцев </a:t>
            </a:r>
            <a:r>
              <a:rPr lang="en-US" sz="1600" dirty="0"/>
              <a:t> </a:t>
            </a:r>
            <a:endParaRPr lang="ru-RU" sz="1600" dirty="0"/>
          </a:p>
          <a:p>
            <a:pPr lvl="0"/>
            <a:r>
              <a:rPr lang="en-US" sz="1600" b="1" dirty="0"/>
              <a:t>P</a:t>
            </a:r>
            <a:r>
              <a:rPr lang="en-US" sz="1600" b="1" dirty="0" smtClean="0"/>
              <a:t>halanx </a:t>
            </a:r>
            <a:r>
              <a:rPr lang="en-US" sz="1600" b="1" dirty="0" err="1"/>
              <a:t>proximalis</a:t>
            </a:r>
            <a:r>
              <a:rPr lang="ru-RU" sz="1600" b="1" dirty="0"/>
              <a:t> </a:t>
            </a:r>
            <a:r>
              <a:rPr lang="ru-RU" sz="1600" dirty="0"/>
              <a:t>- проксимальная фаланга </a:t>
            </a:r>
          </a:p>
          <a:p>
            <a:pPr lvl="0"/>
            <a:r>
              <a:rPr lang="en-US" sz="1600" b="1" dirty="0"/>
              <a:t>P</a:t>
            </a:r>
            <a:r>
              <a:rPr lang="en-US" sz="1600" b="1" dirty="0" smtClean="0"/>
              <a:t>halanx </a:t>
            </a:r>
            <a:r>
              <a:rPr lang="en-US" sz="1600" b="1" dirty="0" err="1"/>
              <a:t>distalis</a:t>
            </a:r>
            <a:r>
              <a:rPr lang="ru-RU" sz="1600" dirty="0"/>
              <a:t>- дистальная фаланга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Пояс нижней конечности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820174" y="2125663"/>
            <a:ext cx="5082902" cy="378555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err="1"/>
              <a:t>O</a:t>
            </a:r>
            <a:r>
              <a:rPr lang="en-US" sz="2800" b="1" dirty="0" err="1" smtClean="0"/>
              <a:t>s</a:t>
            </a:r>
            <a:r>
              <a:rPr lang="en-US" sz="2800" b="1" dirty="0" smtClean="0"/>
              <a:t> coxae</a:t>
            </a:r>
            <a:r>
              <a:rPr lang="ru-RU" sz="2800" b="1" dirty="0" smtClean="0"/>
              <a:t> </a:t>
            </a:r>
            <a:r>
              <a:rPr lang="ru-RU" sz="2800" i="1" dirty="0" smtClean="0"/>
              <a:t>- </a:t>
            </a:r>
            <a:r>
              <a:rPr lang="ru-RU" sz="2800" i="1" dirty="0"/>
              <a:t>тазовая кость </a:t>
            </a:r>
            <a:endParaRPr lang="ru-RU" sz="2800" i="1" dirty="0" smtClean="0"/>
          </a:p>
          <a:p>
            <a:r>
              <a:rPr lang="en-US" sz="2800" b="1" dirty="0" smtClean="0"/>
              <a:t>Femur</a:t>
            </a:r>
            <a:r>
              <a:rPr lang="ru-RU" sz="2800" i="1" dirty="0" smtClean="0"/>
              <a:t>- бедренная </a:t>
            </a:r>
            <a:r>
              <a:rPr lang="ru-RU" sz="2800" i="1" dirty="0"/>
              <a:t>кость</a:t>
            </a:r>
            <a:r>
              <a:rPr lang="en-US" sz="2800" i="1" dirty="0" smtClean="0"/>
              <a:t>; </a:t>
            </a:r>
            <a:endParaRPr lang="ru-RU" sz="2800" i="1" dirty="0" smtClean="0"/>
          </a:p>
          <a:p>
            <a:r>
              <a:rPr lang="en-US" sz="2800" b="1" dirty="0"/>
              <a:t>P</a:t>
            </a:r>
            <a:r>
              <a:rPr lang="en-US" sz="2800" b="1" dirty="0" smtClean="0"/>
              <a:t>atella</a:t>
            </a:r>
            <a:r>
              <a:rPr lang="ru-RU" sz="2800" i="1" dirty="0" smtClean="0"/>
              <a:t>- надколенник</a:t>
            </a:r>
          </a:p>
          <a:p>
            <a:r>
              <a:rPr lang="en-US" sz="2800" b="1" dirty="0"/>
              <a:t>T</a:t>
            </a:r>
            <a:r>
              <a:rPr lang="en-US" sz="2800" b="1" dirty="0" smtClean="0"/>
              <a:t>ibia</a:t>
            </a:r>
            <a:r>
              <a:rPr lang="ru-RU" sz="2800" i="1" dirty="0" smtClean="0"/>
              <a:t>- </a:t>
            </a:r>
            <a:r>
              <a:rPr lang="ru-RU" sz="2800" i="1" dirty="0"/>
              <a:t>большеберцовая кость </a:t>
            </a:r>
            <a:r>
              <a:rPr lang="en-US" sz="2800" i="1" dirty="0" smtClean="0"/>
              <a:t>; </a:t>
            </a:r>
            <a:endParaRPr lang="ru-RU" sz="2800" i="1" dirty="0" smtClean="0"/>
          </a:p>
          <a:p>
            <a:r>
              <a:rPr lang="en-US" sz="2800" b="1" dirty="0" smtClean="0"/>
              <a:t>Fibula</a:t>
            </a:r>
            <a:r>
              <a:rPr lang="ru-RU" sz="2800" i="1" dirty="0" smtClean="0"/>
              <a:t>- </a:t>
            </a:r>
            <a:r>
              <a:rPr lang="ru-RU" sz="2800" i="1" dirty="0"/>
              <a:t>малоберцовая кость </a:t>
            </a:r>
            <a:r>
              <a:rPr lang="en-US" sz="2800" i="1" dirty="0" smtClean="0"/>
              <a:t>; </a:t>
            </a:r>
            <a:endParaRPr lang="ru-RU" sz="2800" i="1" dirty="0" smtClean="0"/>
          </a:p>
          <a:p>
            <a:r>
              <a:rPr lang="en-US" sz="2800" b="1" dirty="0" smtClean="0"/>
              <a:t>Ossa </a:t>
            </a:r>
            <a:r>
              <a:rPr lang="en-US" sz="2800" b="1" dirty="0" err="1" smtClean="0"/>
              <a:t>pedis</a:t>
            </a:r>
            <a:r>
              <a:rPr lang="ru-RU" sz="2800" i="1" dirty="0" smtClean="0"/>
              <a:t>- </a:t>
            </a:r>
            <a:r>
              <a:rPr lang="ru-RU" sz="2800" i="1" dirty="0"/>
              <a:t>кости стопы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75" y="2125663"/>
            <a:ext cx="1884437" cy="3778250"/>
          </a:xfrm>
        </p:spPr>
      </p:pic>
    </p:spTree>
    <p:extLst>
      <p:ext uri="{BB962C8B-B14F-4D97-AF65-F5344CB8AC3E}">
        <p14:creationId xmlns:p14="http://schemas.microsoft.com/office/powerpoint/2010/main" val="964451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179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Латинская терминология в анатомии</vt:lpstr>
      <vt:lpstr>Роль латинского языка в медицине </vt:lpstr>
      <vt:lpstr>История развития латинского языка в науке </vt:lpstr>
      <vt:lpstr>Презентация PowerPoint</vt:lpstr>
      <vt:lpstr>       Лексический минимум терминов в анатомии                Лексический минимум терминов на латинском яыке в анатомии  </vt:lpstr>
      <vt:lpstr>Позвоночник </vt:lpstr>
      <vt:lpstr>Грудная клетка </vt:lpstr>
      <vt:lpstr>Кости верхней конечности </vt:lpstr>
      <vt:lpstr>Пояс нижней конечности  </vt:lpstr>
      <vt:lpstr>Особенность латинского языка в медицинской терминологии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sherstyuk</dc:creator>
  <cp:lastModifiedBy>yulia sherstyuk</cp:lastModifiedBy>
  <cp:revision>16</cp:revision>
  <dcterms:created xsi:type="dcterms:W3CDTF">2017-12-21T12:01:33Z</dcterms:created>
  <dcterms:modified xsi:type="dcterms:W3CDTF">2017-12-21T17:37:08Z</dcterms:modified>
</cp:coreProperties>
</file>