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4"/>
  </p:sldMasterIdLst>
  <p:notesMasterIdLst>
    <p:notesMasterId r:id="rId32"/>
  </p:notesMasterIdLst>
  <p:handoutMasterIdLst>
    <p:handoutMasterId r:id="rId33"/>
  </p:handoutMasterIdLst>
  <p:sldIdLst>
    <p:sldId id="264" r:id="rId5"/>
    <p:sldId id="265" r:id="rId6"/>
    <p:sldId id="267" r:id="rId7"/>
    <p:sldId id="268" r:id="rId8"/>
    <p:sldId id="269" r:id="rId9"/>
    <p:sldId id="270" r:id="rId10"/>
    <p:sldId id="271" r:id="rId11"/>
    <p:sldId id="272" r:id="rId12"/>
    <p:sldId id="274" r:id="rId13"/>
    <p:sldId id="273" r:id="rId14"/>
    <p:sldId id="275" r:id="rId15"/>
    <p:sldId id="276" r:id="rId16"/>
    <p:sldId id="277" r:id="rId17"/>
    <p:sldId id="279" r:id="rId18"/>
    <p:sldId id="281" r:id="rId19"/>
    <p:sldId id="280" r:id="rId20"/>
    <p:sldId id="283" r:id="rId21"/>
    <p:sldId id="282" r:id="rId22"/>
    <p:sldId id="285" r:id="rId23"/>
    <p:sldId id="286" r:id="rId24"/>
    <p:sldId id="287" r:id="rId25"/>
    <p:sldId id="288" r:id="rId26"/>
    <p:sldId id="289" r:id="rId27"/>
    <p:sldId id="290" r:id="rId28"/>
    <p:sldId id="291" r:id="rId29"/>
    <p:sldId id="293" r:id="rId30"/>
    <p:sldId id="294" r:id="rId31"/>
  </p:sldIdLst>
  <p:sldSz cx="12188825" cy="6858000"/>
  <p:notesSz cx="6858000" cy="9144000"/>
  <p:defaultTextStyle>
    <a:defPPr rtl="0">
      <a:defRPr lang="ru-RU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9" pos="3839" userDrawn="1">
          <p15:clr>
            <a:srgbClr val="A4A3A4"/>
          </p15:clr>
        </p15:guide>
        <p15:guide id="10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DCC685"/>
    <a:srgbClr val="FFFF99"/>
    <a:srgbClr val="FFCC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-198" y="-102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90" d="100"/>
          <a:sy n="90" d="100"/>
        </p:scale>
        <p:origin x="3774" y="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8484CA07-C5E7-423F-8A89-CDEFB98BBBBD}" type="datetime1">
              <a:rPr lang="ru-RU" smtClean="0">
                <a:solidFill>
                  <a:schemeClr val="tx2"/>
                </a:solidFill>
              </a:rPr>
              <a:pPr algn="r" rtl="0"/>
              <a:t>06.12.2017</a:t>
            </a:fld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CFD77566-CD65-4859-9FA1-43956DC85B8C}" type="slidenum">
              <a:rPr lang="ru-RU" smtClean="0">
                <a:solidFill>
                  <a:schemeClr val="tx2"/>
                </a:solidFill>
              </a:rPr>
              <a:pPr algn="r" rtl="0"/>
              <a:t>‹#›</a:t>
            </a:fld>
            <a:endParaRPr lang="ru-RU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>
                <a:solidFill>
                  <a:schemeClr val="tx2"/>
                </a:solidFill>
              </a:defRPr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>
                <a:solidFill>
                  <a:schemeClr val="tx2"/>
                </a:solidFill>
              </a:defRPr>
            </a:lvl1pPr>
          </a:lstStyle>
          <a:p>
            <a:fld id="{398E138F-070A-4ABE-8680-EE3B75046655}" type="datetime1">
              <a:rPr lang="ru-RU" smtClean="0"/>
              <a:pPr/>
              <a:t>06.12.2017</a:t>
            </a:fld>
            <a:endParaRPr lang="ru-RU" dirty="0"/>
          </a:p>
        </p:txBody>
      </p:sp>
      <p:sp>
        <p:nvSpPr>
          <p:cNvPr id="4" name="Образ слайда 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dirty="0"/>
          </a:p>
        </p:txBody>
      </p:sp>
      <p:sp>
        <p:nvSpPr>
          <p:cNvPr id="5" name="Заполнитель замето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dirty="0" smtClean="0"/>
              <a:t>Образец текста</a:t>
            </a:r>
          </a:p>
          <a:p>
            <a:pPr lvl="1" rtl="0"/>
            <a:r>
              <a:rPr lang="ru-RU" dirty="0" smtClean="0"/>
              <a:t>Второй уровень</a:t>
            </a:r>
          </a:p>
          <a:p>
            <a:pPr lvl="2" rtl="0"/>
            <a:r>
              <a:rPr lang="ru-RU" dirty="0" smtClean="0"/>
              <a:t>Третий уровень</a:t>
            </a:r>
          </a:p>
          <a:p>
            <a:pPr lvl="3" rtl="0"/>
            <a:r>
              <a:rPr lang="ru-RU" dirty="0" smtClean="0"/>
              <a:t>Четвертый уровень</a:t>
            </a:r>
          </a:p>
          <a:p>
            <a:pPr lvl="4" rtl="0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Заполнитель нижне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>
                <a:solidFill>
                  <a:schemeClr val="tx2"/>
                </a:solidFill>
              </a:defRPr>
            </a:lvl1pPr>
          </a:lstStyle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 bwMode="auto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2383" y="1498601"/>
            <a:ext cx="7008574" cy="3298825"/>
          </a:xfrm>
        </p:spPr>
        <p:txBody>
          <a:bodyPr rtlCol="0">
            <a:normAutofit/>
          </a:bodyPr>
          <a:lstStyle>
            <a:lvl1pPr algn="l" rtl="0">
              <a:lnSpc>
                <a:spcPct val="90000"/>
              </a:lnSpc>
              <a:defRPr sz="5400" cap="none" baseline="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2383" y="4927600"/>
            <a:ext cx="7008574" cy="12446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2277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5A54A38-064E-4FD3-ADDA-813D070CCDEC}" type="datetime1">
              <a:rPr lang="ru-RU" smtClean="0"/>
              <a:pPr/>
              <a:t>06.12.2017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91C5AD9-787D-40FA-8A4D-16A055B9AF81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104347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17309" y="274638"/>
            <a:ext cx="8532178" cy="5897561"/>
          </a:xfrm>
        </p:spPr>
        <p:txBody>
          <a:bodyPr vert="eaVert"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E96D35B-A72A-47CE-BC7F-8E47A98042F7}" type="datetime1">
              <a:rPr lang="ru-RU" smtClean="0"/>
              <a:pPr/>
              <a:t>06.12.2017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91C5AD9-787D-40FA-8A4D-16A055B9AF81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507153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 baseline="0"/>
            </a:lvl7pPr>
            <a:lvl8pPr algn="l" rtl="0">
              <a:defRPr baseline="0"/>
            </a:lvl8pPr>
            <a:lvl9pPr algn="l" rtl="0">
              <a:defRPr baseline="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6F05FC7-2B8E-409D-848C-109CED0920CB}" type="datetime1">
              <a:rPr lang="ru-RU" smtClean="0"/>
              <a:pPr/>
              <a:t>06.12.2017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A60BA0E-20D0-4E7C-B286-26C960A6788F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635241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 bwMode="auto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2589" y="4445000"/>
            <a:ext cx="7008574" cy="1930400"/>
          </a:xfrm>
        </p:spPr>
        <p:txBody>
          <a:bodyPr rtlCol="0" anchor="t">
            <a:normAutofit/>
          </a:bodyPr>
          <a:lstStyle>
            <a:lvl1pPr algn="l" rtl="0">
              <a:defRPr sz="5400" b="0" cap="none" baseline="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2589" y="3124200"/>
            <a:ext cx="7008574" cy="1296987"/>
          </a:xfrm>
        </p:spPr>
        <p:txBody>
          <a:bodyPr rtlCol="0" anchor="b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 algn="l" rtl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l" rtl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4196340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типа объек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17309" y="1701800"/>
            <a:ext cx="4977104" cy="4470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7559" y="1701800"/>
            <a:ext cx="4977104" cy="4470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54A55CC-0A00-4078-B471-E82144E029E5}" type="datetime1">
              <a:rPr lang="ru-RU" smtClean="0"/>
              <a:pPr/>
              <a:t>06.12.2017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893391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21372" y="1608836"/>
            <a:ext cx="4973041" cy="512064"/>
          </a:xfrm>
        </p:spPr>
        <p:txBody>
          <a:bodyPr rtlCol="0" anchor="b">
            <a:noAutofit/>
          </a:bodyPr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609493" indent="0" algn="l" rtl="0">
              <a:buNone/>
              <a:defRPr sz="2700" b="1"/>
            </a:lvl2pPr>
            <a:lvl3pPr marL="1218987" indent="0" algn="l" rtl="0">
              <a:buNone/>
              <a:defRPr sz="2400" b="1"/>
            </a:lvl3pPr>
            <a:lvl4pPr marL="1828480" indent="0" algn="l" rtl="0">
              <a:buNone/>
              <a:defRPr sz="2100" b="1"/>
            </a:lvl4pPr>
            <a:lvl5pPr marL="2437973" indent="0" algn="l" rtl="0">
              <a:buNone/>
              <a:defRPr sz="2100" b="1"/>
            </a:lvl5pPr>
            <a:lvl6pPr marL="3047467" indent="0" algn="l" rtl="0">
              <a:buNone/>
              <a:defRPr sz="2100" b="1"/>
            </a:lvl6pPr>
            <a:lvl7pPr marL="3656960" indent="0" algn="l" rtl="0">
              <a:buNone/>
              <a:defRPr sz="2100" b="1"/>
            </a:lvl7pPr>
            <a:lvl8pPr marL="4266453" indent="0" algn="l" rtl="0">
              <a:buNone/>
              <a:defRPr sz="2100" b="1"/>
            </a:lvl8pPr>
            <a:lvl9pPr marL="4875947" indent="0" algn="l" rtl="0">
              <a:buNone/>
              <a:defRPr sz="21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117309" y="2209800"/>
            <a:ext cx="4977104" cy="3962400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 rtlCol="0" anchor="b">
            <a:noAutofit/>
          </a:bodyPr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609493" indent="0" algn="l" rtl="0">
              <a:buNone/>
              <a:defRPr sz="2700" b="1"/>
            </a:lvl2pPr>
            <a:lvl3pPr marL="1218987" indent="0" algn="l" rtl="0">
              <a:buNone/>
              <a:defRPr sz="2400" b="1"/>
            </a:lvl3pPr>
            <a:lvl4pPr marL="1828480" indent="0" algn="l" rtl="0">
              <a:buNone/>
              <a:defRPr sz="2100" b="1"/>
            </a:lvl4pPr>
            <a:lvl5pPr marL="2437973" indent="0" algn="l" rtl="0">
              <a:buNone/>
              <a:defRPr sz="2100" b="1"/>
            </a:lvl5pPr>
            <a:lvl6pPr marL="3047467" indent="0" algn="l" rtl="0">
              <a:buNone/>
              <a:defRPr sz="2100" b="1"/>
            </a:lvl6pPr>
            <a:lvl7pPr marL="3656960" indent="0" algn="l" rtl="0">
              <a:buNone/>
              <a:defRPr sz="2100" b="1"/>
            </a:lvl7pPr>
            <a:lvl8pPr marL="4266453" indent="0" algn="l" rtl="0">
              <a:buNone/>
              <a:defRPr sz="2100" b="1"/>
            </a:lvl8pPr>
            <a:lvl9pPr marL="4875947" indent="0" algn="l" rtl="0">
              <a:buNone/>
              <a:defRPr sz="21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97559" y="2209800"/>
            <a:ext cx="4977104" cy="3962400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929E139-3DCD-45B3-A256-BC4A45460039}" type="datetime1">
              <a:rPr lang="ru-RU" smtClean="0"/>
              <a:pPr/>
              <a:t>06.12.2017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52830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70E3CC68-AEAE-47A6-9F44-4FA6ECD045F6}" type="datetime1">
              <a:rPr lang="ru-RU" smtClean="0"/>
              <a:pPr/>
              <a:t>06.12.2017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167638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AF61297-96D5-47D9-A057-97E3A0064DBB}" type="datetime1">
              <a:rPr lang="ru-RU" smtClean="0"/>
              <a:pPr/>
              <a:t>06.12.2017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687318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721" y="1701800"/>
            <a:ext cx="3351927" cy="2844800"/>
          </a:xfrm>
        </p:spPr>
        <p:txBody>
          <a:bodyPr rtlCol="0" anchor="b">
            <a:normAutofit/>
          </a:bodyPr>
          <a:lstStyle>
            <a:lvl1pPr algn="l" rtl="0">
              <a:defRPr sz="2000" b="1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69236" y="482600"/>
            <a:ext cx="6805427" cy="58928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800"/>
            </a:lvl4pPr>
            <a:lvl5pPr algn="l" rtl="0">
              <a:defRPr sz="1800"/>
            </a:lvl5pPr>
            <a:lvl6pPr algn="l" rtl="0">
              <a:defRPr sz="1800"/>
            </a:lvl6pPr>
            <a:lvl7pPr algn="l" rtl="0">
              <a:defRPr sz="1800"/>
            </a:lvl7pPr>
            <a:lvl8pPr algn="l" rtl="0">
              <a:defRPr sz="1800"/>
            </a:lvl8pPr>
            <a:lvl9pPr algn="l" rtl="0">
              <a:defRPr sz="18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721" y="4648200"/>
            <a:ext cx="3351927" cy="17272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600"/>
            </a:lvl1pPr>
            <a:lvl2pPr marL="609493" indent="0" algn="l" rtl="0">
              <a:buNone/>
              <a:defRPr sz="1600"/>
            </a:lvl2pPr>
            <a:lvl3pPr marL="1218987" indent="0" algn="l" rtl="0">
              <a:buNone/>
              <a:defRPr sz="1300"/>
            </a:lvl3pPr>
            <a:lvl4pPr marL="1828480" indent="0" algn="l" rtl="0">
              <a:buNone/>
              <a:defRPr sz="1200"/>
            </a:lvl4pPr>
            <a:lvl5pPr marL="2437973" indent="0" algn="l" rtl="0">
              <a:buNone/>
              <a:defRPr sz="1200"/>
            </a:lvl5pPr>
            <a:lvl6pPr marL="3047467" indent="0" algn="l" rtl="0">
              <a:buNone/>
              <a:defRPr sz="1200"/>
            </a:lvl6pPr>
            <a:lvl7pPr marL="3656960" indent="0" algn="l" rtl="0">
              <a:buNone/>
              <a:defRPr sz="1200"/>
            </a:lvl7pPr>
            <a:lvl8pPr marL="4266453" indent="0" algn="l" rtl="0">
              <a:buNone/>
              <a:defRPr sz="1200"/>
            </a:lvl8pPr>
            <a:lvl9pPr marL="4875947" indent="0" algn="l" rtl="0">
              <a:buNone/>
              <a:defRPr sz="12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3A3AD06-A2F7-42F2-8394-5FE48A31B1CA}" type="datetime1">
              <a:rPr lang="ru-RU" smtClean="0"/>
              <a:pPr/>
              <a:t>06.12.2017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DFBB78A-01B4-41F2-96B0-677A4A282832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680720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rtlCol="0" anchor="b">
            <a:normAutofit/>
          </a:bodyPr>
          <a:lstStyle>
            <a:lvl1pPr algn="l" rtl="0">
              <a:defRPr sz="2000" b="1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2800"/>
            </a:lvl1pPr>
            <a:lvl2pPr marL="609493" indent="0" algn="l" rtl="0">
              <a:buNone/>
              <a:defRPr sz="3700"/>
            </a:lvl2pPr>
            <a:lvl3pPr marL="1218987" indent="0" algn="l" rtl="0">
              <a:buNone/>
              <a:defRPr sz="3200"/>
            </a:lvl3pPr>
            <a:lvl4pPr marL="1828480" indent="0" algn="l" rtl="0">
              <a:buNone/>
              <a:defRPr sz="2700"/>
            </a:lvl4pPr>
            <a:lvl5pPr marL="2437973" indent="0" algn="l" rtl="0">
              <a:buNone/>
              <a:defRPr sz="2700"/>
            </a:lvl5pPr>
            <a:lvl6pPr marL="3047467" indent="0" algn="l" rtl="0">
              <a:buNone/>
              <a:defRPr sz="2700"/>
            </a:lvl6pPr>
            <a:lvl7pPr marL="3656960" indent="0" algn="l" rtl="0">
              <a:buNone/>
              <a:defRPr sz="2700"/>
            </a:lvl7pPr>
            <a:lvl8pPr marL="4266453" indent="0" algn="l" rtl="0">
              <a:buNone/>
              <a:defRPr sz="2700"/>
            </a:lvl8pPr>
            <a:lvl9pPr marL="4875947" indent="0" algn="l" rtl="0">
              <a:buNone/>
              <a:defRPr sz="2700"/>
            </a:lvl9pPr>
          </a:lstStyle>
          <a:p>
            <a:pPr rtl="0"/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600"/>
            </a:lvl1pPr>
            <a:lvl2pPr marL="609493" indent="0" algn="l" rtl="0">
              <a:buNone/>
              <a:defRPr sz="1600"/>
            </a:lvl2pPr>
            <a:lvl3pPr marL="1218987" indent="0" algn="l" rtl="0">
              <a:buNone/>
              <a:defRPr sz="1300"/>
            </a:lvl3pPr>
            <a:lvl4pPr marL="1828480" indent="0" algn="l" rtl="0">
              <a:buNone/>
              <a:defRPr sz="1200"/>
            </a:lvl4pPr>
            <a:lvl5pPr marL="2437973" indent="0" algn="l" rtl="0">
              <a:buNone/>
              <a:defRPr sz="1200"/>
            </a:lvl5pPr>
            <a:lvl6pPr marL="3047467" indent="0" algn="l" rtl="0">
              <a:buNone/>
              <a:defRPr sz="1200"/>
            </a:lvl6pPr>
            <a:lvl7pPr marL="3656960" indent="0" algn="l" rtl="0">
              <a:buNone/>
              <a:defRPr sz="1200"/>
            </a:lvl7pPr>
            <a:lvl8pPr marL="4266453" indent="0" algn="l" rtl="0">
              <a:buNone/>
              <a:defRPr sz="1200"/>
            </a:lvl8pPr>
            <a:lvl9pPr marL="4875947" indent="0" algn="l" rtl="0">
              <a:buNone/>
              <a:defRPr sz="12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DE9F9B5-42A6-4D3C-A117-7204DD0BD50D}" type="datetime1">
              <a:rPr lang="ru-RU" smtClean="0"/>
              <a:pPr/>
              <a:t>06.12.2017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DFBB78A-01B4-41F2-96B0-677A4A282832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213374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304721" y="0"/>
            <a:ext cx="11579384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ru-RU" dirty="0"/>
          </a:p>
        </p:txBody>
      </p:sp>
      <p:sp>
        <p:nvSpPr>
          <p:cNvPr id="2" name="Заполнитель заголовка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pPr rtl="0"/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 rtl="0"/>
            <a:r>
              <a:rPr lang="ru-RU" dirty="0" smtClean="0"/>
              <a:t>Образец текста</a:t>
            </a:r>
          </a:p>
          <a:p>
            <a:pPr lvl="1" rtl="0"/>
            <a:r>
              <a:rPr lang="ru-RU" dirty="0" smtClean="0"/>
              <a:t>Второй уровень</a:t>
            </a:r>
          </a:p>
          <a:p>
            <a:pPr lvl="2" rtl="0"/>
            <a:r>
              <a:rPr lang="ru-RU" dirty="0" smtClean="0"/>
              <a:t>Третий уровень</a:t>
            </a:r>
          </a:p>
          <a:p>
            <a:pPr lvl="3" rtl="0"/>
            <a:r>
              <a:rPr lang="ru-RU" dirty="0" smtClean="0"/>
              <a:t>Четвертый уровень</a:t>
            </a:r>
          </a:p>
          <a:p>
            <a:pPr lvl="4" rtl="0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40EAA6FA-49D8-40F0-9874-72AAFBF9C152}" type="datetime1">
              <a:rPr lang="ru-RU" smtClean="0"/>
              <a:pPr/>
              <a:t>06.12.2017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EB37DED6-D4C7-42EE-AB49-D2E39E64FDE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4404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5" r:id="rId8"/>
    <p:sldLayoutId id="2147483676" r:id="rId9"/>
    <p:sldLayoutId id="2147483677" r:id="rId10"/>
    <p:sldLayoutId id="2147483678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gif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006180" y="548680"/>
            <a:ext cx="7800662" cy="3960714"/>
          </a:xfrm>
        </p:spPr>
        <p:txBody>
          <a:bodyPr rtlCol="0">
            <a:noAutofit/>
          </a:bodyPr>
          <a:lstStyle/>
          <a:p>
            <a:pPr algn="ctr" rtl="0"/>
            <a:r>
              <a:rPr lang="ru-RU" sz="6000" b="1" dirty="0" smtClean="0">
                <a:solidFill>
                  <a:srgbClr val="002060"/>
                </a:solidFill>
              </a:rPr>
              <a:t>Создание первого в Сибири – Томского университета</a:t>
            </a:r>
            <a:endParaRPr lang="ru-RU" sz="6000" b="1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14292" y="5301208"/>
            <a:ext cx="7008574" cy="1244600"/>
          </a:xfrm>
        </p:spPr>
        <p:txBody>
          <a:bodyPr rtlCol="0"/>
          <a:lstStyle/>
          <a:p>
            <a:pPr algn="r" rtl="0"/>
            <a:r>
              <a:rPr lang="ru-RU" dirty="0" smtClean="0"/>
              <a:t>Выполнила: студентка 2 курса</a:t>
            </a:r>
          </a:p>
          <a:p>
            <a:pPr algn="r" rtl="0"/>
            <a:r>
              <a:rPr lang="ru-RU" dirty="0" smtClean="0"/>
              <a:t>Новосельцева Елена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503403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09836" y="6203032"/>
            <a:ext cx="10157354" cy="65496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/>
              <a:t>Здание главного корпуса университета</a:t>
            </a:r>
            <a:endParaRPr lang="ru-RU" b="1" dirty="0"/>
          </a:p>
        </p:txBody>
      </p:sp>
      <p:pic>
        <p:nvPicPr>
          <p:cNvPr id="24578" name="Picture 2" descr="https://im0-tub-ru.yandex.net/i?id=deda4c1eeb40ab98566fa67604268ffc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7908" y="188640"/>
            <a:ext cx="9093766" cy="597666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1844" y="6397104"/>
            <a:ext cx="10157354" cy="460896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/>
              <a:t>Зоологический музей</a:t>
            </a:r>
            <a:endParaRPr lang="ru-RU" sz="2400" b="1" dirty="0"/>
          </a:p>
        </p:txBody>
      </p:sp>
      <p:pic>
        <p:nvPicPr>
          <p:cNvPr id="25602" name="Picture 2" descr="http://i.ucrazy.ru/files/i/2009.10.14/1255505092_zoologicheskii_muzei.jpg"/>
          <p:cNvPicPr>
            <a:picLocks noChangeAspect="1" noChangeArrowheads="1"/>
          </p:cNvPicPr>
          <p:nvPr/>
        </p:nvPicPr>
        <p:blipFill>
          <a:blip r:embed="rId2" cstate="print"/>
          <a:srcRect l="2687" t="22923" r="4157" b="5950"/>
          <a:stretch>
            <a:fillRect/>
          </a:stretch>
        </p:blipFill>
        <p:spPr bwMode="auto">
          <a:xfrm>
            <a:off x="1989956" y="1700808"/>
            <a:ext cx="8064896" cy="4669442"/>
          </a:xfrm>
          <a:prstGeom prst="rect">
            <a:avLst/>
          </a:prstGeom>
          <a:noFill/>
        </p:spPr>
      </p:pic>
      <p:sp>
        <p:nvSpPr>
          <p:cNvPr id="7" name="Содержимое 2"/>
          <p:cNvSpPr txBox="1">
            <a:spLocks/>
          </p:cNvSpPr>
          <p:nvPr/>
        </p:nvSpPr>
        <p:spPr>
          <a:xfrm>
            <a:off x="261764" y="0"/>
            <a:ext cx="11927061" cy="1844824"/>
          </a:xfrm>
          <a:prstGeom prst="rect">
            <a:avLst/>
          </a:prstGeom>
          <a:noFill/>
        </p:spPr>
        <p:txBody>
          <a:bodyPr vert="horz" lIns="121899" tIns="60949" rIns="121899" bIns="60949" rtlCol="0">
            <a:normAutofit lnSpcReduction="10000"/>
          </a:bodyPr>
          <a:lstStyle/>
          <a:p>
            <a:pPr marL="304747" marR="0" lvl="0" indent="-304747" algn="ctr" defTabSz="1218987" rtl="0" eaLnBrk="1" fontAlgn="auto" latinLnBrk="0" hangingPunct="1">
              <a:lnSpc>
                <a:spcPct val="95000"/>
              </a:lnSpc>
              <a:spcBef>
                <a:spcPts val="1866"/>
              </a:spcBef>
              <a:spcAft>
                <a:spcPts val="0"/>
              </a:spcAft>
              <a:buClrTx/>
              <a:buSzPct val="100000"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 здании, кроме учебных и административных аудиторий, было построено ещё достаточно много чего: библиотека, музеи, квартиры для преподавателей, церковь иконы Казанской Божьей Матери, в подвальных помещениях были кладовые, служебные комнаты, закусочная и шинельная для учащихся.</a:t>
            </a:r>
          </a:p>
          <a:p>
            <a:pPr marL="304747" marR="0" lvl="0" indent="-304747" algn="l" defTabSz="1218987" rtl="0" eaLnBrk="1" fontAlgn="auto" latinLnBrk="0" hangingPunct="1">
              <a:lnSpc>
                <a:spcPct val="95000"/>
              </a:lnSpc>
              <a:spcBef>
                <a:spcPts val="1866"/>
              </a:spcBef>
              <a:spcAft>
                <a:spcPts val="0"/>
              </a:spcAft>
              <a:buClrTx/>
              <a:buSzPct val="100000"/>
              <a:buFont typeface="Arial" pitchFamily="34" charset="0"/>
              <a:buChar char="•"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s://pastvu.com/_p/a/k/0/t/k0tv9bir2nx4chsdsf.jpg"/>
          <p:cNvPicPr>
            <a:picLocks noChangeAspect="1" noChangeArrowheads="1"/>
          </p:cNvPicPr>
          <p:nvPr/>
        </p:nvPicPr>
        <p:blipFill>
          <a:blip r:embed="rId2" cstate="print"/>
          <a:srcRect b="3370"/>
          <a:stretch>
            <a:fillRect/>
          </a:stretch>
        </p:blipFill>
        <p:spPr bwMode="auto">
          <a:xfrm>
            <a:off x="621804" y="0"/>
            <a:ext cx="10928554" cy="6858000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621804" y="-171400"/>
            <a:ext cx="10945216" cy="119675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vert="horz" lIns="121899" tIns="60949" rIns="121899" bIns="60949" rtlCol="0" anchor="b">
            <a:normAutofit fontScale="55000" lnSpcReduction="20000"/>
          </a:bodyPr>
          <a:lstStyle/>
          <a:p>
            <a:pPr marL="0" marR="0" lvl="0" indent="0" algn="ctr" defTabSz="1218987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1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1218987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На момент открытия университета общежитие было рассчитано на 80 студентов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1844" y="-171400"/>
            <a:ext cx="10157354" cy="139700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Первые факультеты и их работа</a:t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>Медицинский факультет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4" name="Содержимое 2"/>
          <p:cNvSpPr>
            <a:spLocks noGrp="1"/>
          </p:cNvSpPr>
          <p:nvPr>
            <p:ph idx="1"/>
          </p:nvPr>
        </p:nvSpPr>
        <p:spPr>
          <a:xfrm>
            <a:off x="693812" y="1484784"/>
            <a:ext cx="10729192" cy="489654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u="sng" dirty="0" smtClean="0">
                <a:solidFill>
                  <a:srgbClr val="002060"/>
                </a:solidFill>
              </a:rPr>
              <a:t>Ключевые события: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13 сентября 1888г. была проведена первая лекция профессором С. И. </a:t>
            </a:r>
            <a:r>
              <a:rPr lang="ru-RU" sz="2000" b="1" dirty="0" err="1" smtClean="0">
                <a:solidFill>
                  <a:srgbClr val="002060"/>
                </a:solidFill>
              </a:rPr>
              <a:t>Коржинским</a:t>
            </a:r>
            <a:r>
              <a:rPr lang="ru-RU" sz="2000" b="1" dirty="0" smtClean="0">
                <a:solidFill>
                  <a:srgbClr val="002060"/>
                </a:solidFill>
              </a:rPr>
              <a:t> под названием «Что такое жизнь?»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25 мая 1888 года был учрежден временный штат Томского университета, согласно которому при нем учреждались следующие должности: </a:t>
            </a:r>
          </a:p>
          <a:p>
            <a:pPr>
              <a:buNone/>
            </a:pPr>
            <a:endParaRPr lang="ru-RU" b="1" dirty="0" smtClean="0"/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765820" y="3717032"/>
            <a:ext cx="10729192" cy="2924944"/>
          </a:xfrm>
          <a:prstGeom prst="rect">
            <a:avLst/>
          </a:prstGeom>
        </p:spPr>
        <p:txBody>
          <a:bodyPr vert="horz" lIns="121899" tIns="60949" rIns="121899" bIns="60949" numCol="2" rtlCol="0">
            <a:normAutofit/>
          </a:bodyPr>
          <a:lstStyle/>
          <a:p>
            <a:pPr marL="304747" marR="0" lvl="0" indent="-304747" algn="l" defTabSz="1218987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Courier New" pitchFamily="49" charset="0"/>
              <a:buChar char="o"/>
              <a:tabLst/>
              <a:defRPr/>
            </a:pPr>
            <a:r>
              <a:rPr kumimoji="0" lang="ru-RU" sz="1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Ректор</a:t>
            </a:r>
          </a:p>
          <a:p>
            <a:pPr marL="304747" marR="0" lvl="0" indent="-304747" algn="l" defTabSz="1218987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Courier New" pitchFamily="49" charset="0"/>
              <a:buChar char="o"/>
              <a:tabLst/>
              <a:defRPr/>
            </a:pPr>
            <a:r>
              <a:rPr kumimoji="0" lang="ru-RU" sz="1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секретарь факультета</a:t>
            </a:r>
          </a:p>
          <a:p>
            <a:pPr marL="304747" marR="0" lvl="0" indent="-304747" algn="l" defTabSz="1218987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Courier New" pitchFamily="49" charset="0"/>
              <a:buChar char="o"/>
              <a:tabLst/>
              <a:defRPr/>
            </a:pPr>
            <a:r>
              <a:rPr kumimoji="0" lang="ru-RU" sz="1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профессор богословия</a:t>
            </a:r>
          </a:p>
          <a:p>
            <a:pPr marL="304747" marR="0" lvl="0" indent="-304747" algn="l" defTabSz="1218987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Courier New" pitchFamily="49" charset="0"/>
              <a:buChar char="o"/>
              <a:tabLst/>
              <a:defRPr/>
            </a:pPr>
            <a:r>
              <a:rPr kumimoji="0" lang="ru-RU" sz="1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ординарных профессоров – 13</a:t>
            </a:r>
          </a:p>
          <a:p>
            <a:pPr marL="304747" marR="0" lvl="0" indent="-304747" algn="l" defTabSz="1218987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Courier New" pitchFamily="49" charset="0"/>
              <a:buChar char="o"/>
              <a:tabLst/>
              <a:defRPr/>
            </a:pPr>
            <a:r>
              <a:rPr kumimoji="0" lang="ru-RU" sz="1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экстраординарных профессоров – 11</a:t>
            </a:r>
          </a:p>
          <a:p>
            <a:pPr marL="304747" marR="0" lvl="0" indent="-304747" algn="l" defTabSz="1218987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Courier New" pitchFamily="49" charset="0"/>
              <a:buChar char="o"/>
              <a:tabLst/>
              <a:defRPr/>
            </a:pPr>
            <a:r>
              <a:rPr kumimoji="0" lang="ru-RU" sz="1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прозекторов – 4</a:t>
            </a:r>
          </a:p>
          <a:p>
            <a:pPr marL="304747" marR="0" lvl="0" indent="-304747" algn="l" defTabSz="1218987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Courier New" pitchFamily="49" charset="0"/>
              <a:buChar char="o"/>
              <a:tabLst/>
              <a:defRPr/>
            </a:pPr>
            <a:r>
              <a:rPr kumimoji="0" lang="ru-RU" sz="1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помощников прозекторов – 1</a:t>
            </a:r>
          </a:p>
          <a:p>
            <a:pPr marL="304747" marR="0" lvl="0" indent="-304747" algn="l" defTabSz="1218987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Courier New" pitchFamily="49" charset="0"/>
              <a:buChar char="o"/>
              <a:tabLst/>
              <a:defRPr/>
            </a:pPr>
            <a:r>
              <a:rPr kumimoji="0" lang="ru-RU" sz="1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ассистентов – 2</a:t>
            </a:r>
          </a:p>
          <a:p>
            <a:pPr marL="304747" marR="0" lvl="0" indent="-304747" algn="l" defTabSz="1218987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Courier New" pitchFamily="49" charset="0"/>
              <a:buChar char="o"/>
              <a:tabLst/>
              <a:defRPr/>
            </a:pPr>
            <a:r>
              <a:rPr kumimoji="0" lang="ru-RU" sz="1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ординаторов факультетских клиник – 6</a:t>
            </a:r>
          </a:p>
          <a:p>
            <a:pPr marL="304747" marR="0" lvl="0" indent="-304747" algn="l" defTabSz="1218987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Courier New" pitchFamily="49" charset="0"/>
              <a:buChar char="o"/>
              <a:tabLst/>
              <a:defRPr/>
            </a:pPr>
            <a:r>
              <a:rPr kumimoji="0" lang="ru-RU" sz="1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прочего учебного вспомогательного персонала - 15 единиц</a:t>
            </a:r>
          </a:p>
          <a:p>
            <a:pPr marL="304747" marR="0" lvl="0" indent="-304747" algn="l" defTabSz="1218987" rtl="0" eaLnBrk="1" fontAlgn="auto" latinLnBrk="0" hangingPunct="1">
              <a:lnSpc>
                <a:spcPct val="95000"/>
              </a:lnSpc>
              <a:spcBef>
                <a:spcPts val="1866"/>
              </a:spcBef>
              <a:spcAft>
                <a:spcPts val="0"/>
              </a:spcAft>
              <a:buClrTx/>
              <a:buSzPct val="100000"/>
              <a:buFont typeface="Arial" pitchFamily="34" charset="0"/>
              <a:buChar char="•"/>
              <a:tabLst/>
              <a:defRPr/>
            </a:pP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5780" y="4553744"/>
            <a:ext cx="2592288" cy="1800200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b="1" dirty="0" smtClean="0"/>
              <a:t>Первый ректор Томского университета - ординарный профессор Н.А. </a:t>
            </a:r>
            <a:r>
              <a:rPr lang="ru-RU" b="1" dirty="0" err="1" smtClean="0"/>
              <a:t>Гезехус</a:t>
            </a:r>
            <a:r>
              <a:rPr lang="ru-RU" b="1" dirty="0" smtClean="0"/>
              <a:t> </a:t>
            </a:r>
            <a:endParaRPr lang="ru-RU" b="1" dirty="0"/>
          </a:p>
        </p:txBody>
      </p:sp>
      <p:pic>
        <p:nvPicPr>
          <p:cNvPr id="27650" name="Picture 2" descr="https://scfh.ru/files/medialibrary/c73/c737b2cdcf4c227d4cd174f973b4bb9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9796" y="1097360"/>
            <a:ext cx="2460155" cy="3384376"/>
          </a:xfrm>
          <a:prstGeom prst="rect">
            <a:avLst/>
          </a:prstGeom>
          <a:noFill/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125860" y="-243408"/>
            <a:ext cx="10157354" cy="139700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Медицинский факультет</a:t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>Преподавательский состав</a:t>
            </a:r>
            <a:endParaRPr lang="ru-RU" sz="3600" b="1" dirty="0">
              <a:solidFill>
                <a:srgbClr val="002060"/>
              </a:solidFill>
            </a:endParaRPr>
          </a:p>
        </p:txBody>
      </p:sp>
      <p:pic>
        <p:nvPicPr>
          <p:cNvPr id="27652" name="Picture 4" descr="http://img0.liveinternet.ru/images/attach/c/0/121/6/121006332_dogiel_phot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30116" y="1313384"/>
            <a:ext cx="2376264" cy="3175925"/>
          </a:xfrm>
          <a:prstGeom prst="rect">
            <a:avLst/>
          </a:prstGeom>
          <a:noFill/>
        </p:spPr>
      </p:pic>
      <p:sp>
        <p:nvSpPr>
          <p:cNvPr id="7" name="Содержимое 2"/>
          <p:cNvSpPr txBox="1">
            <a:spLocks/>
          </p:cNvSpPr>
          <p:nvPr/>
        </p:nvSpPr>
        <p:spPr>
          <a:xfrm>
            <a:off x="3358108" y="4697760"/>
            <a:ext cx="2520280" cy="18002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marL="304747" lvl="0" indent="-304747" algn="ctr">
              <a:lnSpc>
                <a:spcPct val="95000"/>
              </a:lnSpc>
              <a:spcBef>
                <a:spcPts val="1866"/>
              </a:spcBef>
              <a:buSzPct val="100000"/>
            </a:pPr>
            <a:r>
              <a:rPr lang="ru-RU" b="1" dirty="0" smtClean="0"/>
              <a:t>А.С. </a:t>
            </a:r>
            <a:r>
              <a:rPr lang="ru-RU" b="1" dirty="0" err="1" smtClean="0"/>
              <a:t>Догель</a:t>
            </a:r>
            <a:r>
              <a:rPr lang="ru-RU" b="1" dirty="0" smtClean="0"/>
              <a:t> -  доктор медицины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6238428" y="4985792"/>
            <a:ext cx="2520280" cy="18002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marL="304747" lvl="0" indent="-304747" algn="ctr">
              <a:lnSpc>
                <a:spcPct val="95000"/>
              </a:lnSpc>
              <a:spcBef>
                <a:spcPts val="1866"/>
              </a:spcBef>
              <a:buSzPct val="100000"/>
            </a:pPr>
            <a:r>
              <a:rPr lang="ru-RU" b="1" dirty="0" smtClean="0"/>
              <a:t>Ф.Я. Капустин-  магистр физики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7654" name="Picture 6" descr="http://wiki.tpu.ru/images/thumb/9/9a/Kapustin.jpg/300px-Kapusti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10436" y="1457400"/>
            <a:ext cx="2304256" cy="3356534"/>
          </a:xfrm>
          <a:prstGeom prst="rect">
            <a:avLst/>
          </a:prstGeom>
          <a:noFill/>
        </p:spPr>
      </p:pic>
      <p:sp>
        <p:nvSpPr>
          <p:cNvPr id="10" name="Содержимое 2"/>
          <p:cNvSpPr txBox="1">
            <a:spLocks/>
          </p:cNvSpPr>
          <p:nvPr/>
        </p:nvSpPr>
        <p:spPr>
          <a:xfrm>
            <a:off x="8974732" y="5057800"/>
            <a:ext cx="3024336" cy="18002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marL="304747" lvl="0" indent="-304747" algn="ctr">
              <a:lnSpc>
                <a:spcPct val="95000"/>
              </a:lnSpc>
              <a:spcBef>
                <a:spcPts val="1866"/>
              </a:spcBef>
              <a:buSzPct val="100000"/>
            </a:pPr>
            <a:r>
              <a:rPr lang="ru-RU" b="1" dirty="0" smtClean="0"/>
              <a:t>С.И. </a:t>
            </a:r>
            <a:r>
              <a:rPr lang="ru-RU" b="1" dirty="0" err="1" smtClean="0"/>
              <a:t>Коржинский</a:t>
            </a:r>
            <a:r>
              <a:rPr lang="ru-RU" b="1" dirty="0" smtClean="0"/>
              <a:t>-  доктор ботаники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7656" name="Picture 8" descr="http://golden50.ru/files/1/600/171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190756" y="1673424"/>
            <a:ext cx="2727419" cy="316835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s://img-fotki.yandex.ru/get/4426/97833783.dc1/0_137f98_5b786405_XX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9796" y="0"/>
            <a:ext cx="10550768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629916" y="404664"/>
            <a:ext cx="936104" cy="288032"/>
          </a:xfrm>
          <a:prstGeom prst="rect">
            <a:avLst/>
          </a:prstGeom>
          <a:solidFill>
            <a:srgbClr val="DCC685"/>
          </a:solidFill>
          <a:ln>
            <a:solidFill>
              <a:srgbClr val="DCC6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294212" y="404664"/>
            <a:ext cx="2664296" cy="288032"/>
          </a:xfrm>
          <a:prstGeom prst="rect">
            <a:avLst/>
          </a:prstGeom>
          <a:solidFill>
            <a:srgbClr val="DCC685"/>
          </a:solidFill>
          <a:ln>
            <a:solidFill>
              <a:srgbClr val="DCC6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837828" y="188640"/>
            <a:ext cx="10297144" cy="1700808"/>
          </a:xfrm>
          <a:prstGeom prst="rect">
            <a:avLst/>
          </a:prstGeom>
          <a:noFill/>
          <a:ln>
            <a:noFill/>
          </a:ln>
        </p:spPr>
        <p:txBody>
          <a:bodyPr vert="horz" lIns="121899" tIns="60949" rIns="121899" bIns="60949" rtlCol="0" anchor="b">
            <a:normAutofit fontScale="62500" lnSpcReduction="20000"/>
          </a:bodyPr>
          <a:lstStyle/>
          <a:p>
            <a:pPr algn="ctr">
              <a:lnSpc>
                <a:spcPct val="85000"/>
              </a:lnSpc>
              <a:spcBef>
                <a:spcPct val="0"/>
              </a:spcBef>
            </a:pPr>
            <a:r>
              <a:rPr lang="ru-RU" sz="4000" b="1" dirty="0" smtClean="0">
                <a:solidFill>
                  <a:schemeClr val="tx2"/>
                </a:solidFill>
              </a:rPr>
              <a:t>В год открытия сибирского университета было подано 236 заявлений. Принятыми же после испытаний оказались всего только 72 человека. </a:t>
            </a:r>
          </a:p>
          <a:p>
            <a:pPr algn="ctr">
              <a:lnSpc>
                <a:spcPct val="85000"/>
              </a:lnSpc>
              <a:spcBef>
                <a:spcPct val="0"/>
              </a:spcBef>
            </a:pPr>
            <a:r>
              <a:rPr lang="ru-RU" sz="4000" b="1" dirty="0" smtClean="0">
                <a:solidFill>
                  <a:schemeClr val="tx2"/>
                </a:solidFill>
              </a:rPr>
              <a:t> В 1889 году уже принято было 123 человека.</a:t>
            </a:r>
          </a:p>
          <a:p>
            <a:pPr marL="0" marR="0" lvl="0" indent="0" algn="ctr" defTabSz="1218987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125860" y="188640"/>
            <a:ext cx="10157354" cy="780504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Юридический факультет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7" name="Содержимое 2"/>
          <p:cNvSpPr>
            <a:spLocks noGrp="1"/>
          </p:cNvSpPr>
          <p:nvPr>
            <p:ph idx="1"/>
          </p:nvPr>
        </p:nvSpPr>
        <p:spPr>
          <a:xfrm>
            <a:off x="477788" y="1484784"/>
            <a:ext cx="11161240" cy="489654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u="sng" dirty="0" smtClean="0">
                <a:solidFill>
                  <a:srgbClr val="002060"/>
                </a:solidFill>
              </a:rPr>
              <a:t>Ключевые события:</a:t>
            </a:r>
          </a:p>
          <a:p>
            <a:pPr fontAlgn="base"/>
            <a:r>
              <a:rPr lang="ru-RU" b="1" dirty="0" smtClean="0"/>
              <a:t>В декабре 1897 г. высочайшим повелением императора Николая II было утверждено постановление Государственного Совета об открытии в Томском университете юридического факультета</a:t>
            </a:r>
          </a:p>
          <a:p>
            <a:pPr fontAlgn="base"/>
            <a:r>
              <a:rPr lang="ru-RU" b="1" dirty="0" smtClean="0"/>
              <a:t>Официальное открытие и начало занятий на юридическом факультете Томского университета состоялось 22 октября 1898 г.</a:t>
            </a:r>
          </a:p>
          <a:p>
            <a:pPr fontAlgn="base">
              <a:buNone/>
            </a:pPr>
            <a:r>
              <a:rPr lang="ru-RU" dirty="0" smtClean="0"/>
              <a:t>	</a:t>
            </a:r>
          </a:p>
          <a:p>
            <a:pPr fontAlgn="base">
              <a:buNone/>
            </a:pPr>
            <a:r>
              <a:rPr lang="ru-RU" b="1" dirty="0" smtClean="0"/>
              <a:t>	</a:t>
            </a:r>
            <a:r>
              <a:rPr lang="ru-RU" b="1" u="sng" dirty="0" smtClean="0"/>
              <a:t>Потребность судебной реформы и стала одним из главных факторов становления высшего юридического образования и правовой науки в Сибири.</a:t>
            </a:r>
          </a:p>
          <a:p>
            <a:pPr fontAlgn="base"/>
            <a:endParaRPr lang="ru-RU" sz="2000" b="1" dirty="0" smtClean="0"/>
          </a:p>
          <a:p>
            <a:pPr>
              <a:buNone/>
            </a:pPr>
            <a:endParaRPr lang="ru-RU" b="1" dirty="0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125860" y="188640"/>
            <a:ext cx="10157354" cy="780504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Юридический факультет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7" name="Содержимое 2"/>
          <p:cNvSpPr>
            <a:spLocks noGrp="1"/>
          </p:cNvSpPr>
          <p:nvPr>
            <p:ph idx="1"/>
          </p:nvPr>
        </p:nvSpPr>
        <p:spPr>
          <a:xfrm>
            <a:off x="477788" y="1484784"/>
            <a:ext cx="11161240" cy="489654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u="sng" dirty="0" smtClean="0">
                <a:solidFill>
                  <a:srgbClr val="002060"/>
                </a:solidFill>
              </a:rPr>
              <a:t>Ключевые события:</a:t>
            </a:r>
          </a:p>
          <a:p>
            <a:pPr fontAlgn="base"/>
            <a:r>
              <a:rPr lang="ru-RU" b="1" u="sng" dirty="0" smtClean="0"/>
              <a:t>Первым деканом юридического факультета </a:t>
            </a:r>
            <a:r>
              <a:rPr lang="ru-RU" b="1" dirty="0" smtClean="0"/>
              <a:t>был назначен профессор римского права юридического факультета Новороссийского университета </a:t>
            </a:r>
            <a:r>
              <a:rPr lang="ru-RU" b="1" u="sng" dirty="0" smtClean="0"/>
              <a:t>Иван Григорьевич Табашников</a:t>
            </a:r>
            <a:r>
              <a:rPr lang="ru-RU" b="1" dirty="0" smtClean="0"/>
              <a:t>.</a:t>
            </a:r>
          </a:p>
          <a:p>
            <a:pPr fontAlgn="base"/>
            <a:r>
              <a:rPr lang="ru-RU" b="1" u="sng" dirty="0" smtClean="0"/>
              <a:t>Юридический факультет открылся в составе 4 кафедр</a:t>
            </a:r>
            <a:r>
              <a:rPr lang="ru-RU" b="1" dirty="0" smtClean="0"/>
              <a:t>: римского права, энциклопедии и истории философии права, политической экономии и статистики, истории русского права. </a:t>
            </a:r>
          </a:p>
          <a:p>
            <a:pPr fontAlgn="base"/>
            <a:r>
              <a:rPr lang="ru-RU" b="1" dirty="0" smtClean="0"/>
              <a:t>В 1899 г. была создана ещё одна кафедра - </a:t>
            </a:r>
            <a:r>
              <a:rPr lang="ru-RU" b="1" dirty="0" err="1" smtClean="0"/>
              <a:t>кафедра</a:t>
            </a:r>
            <a:r>
              <a:rPr lang="ru-RU" b="1" dirty="0" smtClean="0"/>
              <a:t> догмы римского права. </a:t>
            </a:r>
          </a:p>
          <a:p>
            <a:pPr fontAlgn="base"/>
            <a:r>
              <a:rPr lang="ru-RU" b="1" dirty="0" smtClean="0"/>
              <a:t>В 1900 г. и 1901г. также добавились несколько кафедр.</a:t>
            </a:r>
          </a:p>
          <a:p>
            <a:pPr fontAlgn="base"/>
            <a:endParaRPr lang="ru-RU" sz="2000" b="1" dirty="0" smtClean="0"/>
          </a:p>
          <a:p>
            <a:pPr>
              <a:buNone/>
            </a:pPr>
            <a:endParaRPr lang="ru-RU" b="1" dirty="0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5780" y="188640"/>
            <a:ext cx="11521280" cy="208823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b="1" dirty="0" smtClean="0">
                <a:solidFill>
                  <a:srgbClr val="002060"/>
                </a:solidFill>
              </a:rPr>
              <a:t>	Для получения студентом юридического факультета выпускного университетского свидетельства необходимо было в обязательном порядке изучить следующие предметы: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837828" y="1916832"/>
            <a:ext cx="11161240" cy="4680520"/>
          </a:xfrm>
          <a:prstGeom prst="rect">
            <a:avLst/>
          </a:prstGeom>
        </p:spPr>
        <p:txBody>
          <a:bodyPr vert="horz" lIns="121899" tIns="60949" rIns="121899" bIns="60949" numCol="2" rtlCol="0">
            <a:normAutofit/>
          </a:bodyPr>
          <a:lstStyle/>
          <a:p>
            <a:pPr marL="304747" indent="-304747" fontAlgn="base">
              <a:lnSpc>
                <a:spcPct val="120000"/>
              </a:lnSpc>
              <a:buSzPct val="100000"/>
              <a:buFont typeface="Arial" pitchFamily="34" charset="0"/>
              <a:buChar char="•"/>
            </a:pPr>
            <a:r>
              <a:rPr lang="ru-RU" sz="2000" b="1" dirty="0" smtClean="0"/>
              <a:t>энциклопедия права</a:t>
            </a:r>
          </a:p>
          <a:p>
            <a:pPr marL="304747" indent="-304747" fontAlgn="base">
              <a:lnSpc>
                <a:spcPct val="120000"/>
              </a:lnSpc>
              <a:buSzPct val="100000"/>
              <a:buFont typeface="Arial" pitchFamily="34" charset="0"/>
              <a:buChar char="•"/>
            </a:pPr>
            <a:r>
              <a:rPr lang="ru-RU" sz="2000" b="1" dirty="0" smtClean="0"/>
              <a:t>история русского права</a:t>
            </a:r>
          </a:p>
          <a:p>
            <a:pPr marL="304747" indent="-304747" fontAlgn="base">
              <a:lnSpc>
                <a:spcPct val="120000"/>
              </a:lnSpc>
              <a:buSzPct val="100000"/>
              <a:buFont typeface="Arial" pitchFamily="34" charset="0"/>
              <a:buChar char="•"/>
            </a:pPr>
            <a:r>
              <a:rPr lang="ru-RU" sz="2000" b="1" dirty="0" smtClean="0"/>
              <a:t>история римского права</a:t>
            </a:r>
          </a:p>
          <a:p>
            <a:pPr marL="304747" indent="-304747" fontAlgn="base">
              <a:lnSpc>
                <a:spcPct val="120000"/>
              </a:lnSpc>
              <a:buSzPct val="100000"/>
              <a:buFont typeface="Arial" pitchFamily="34" charset="0"/>
              <a:buChar char="•"/>
            </a:pPr>
            <a:r>
              <a:rPr lang="ru-RU" sz="2000" b="1" dirty="0" smtClean="0"/>
              <a:t>политическая экономия</a:t>
            </a:r>
          </a:p>
          <a:p>
            <a:pPr marL="304747" indent="-304747" fontAlgn="base">
              <a:lnSpc>
                <a:spcPct val="120000"/>
              </a:lnSpc>
              <a:buSzPct val="100000"/>
              <a:buFont typeface="Arial" pitchFamily="34" charset="0"/>
              <a:buChar char="•"/>
            </a:pPr>
            <a:r>
              <a:rPr lang="ru-RU" sz="2000" b="1" dirty="0" smtClean="0"/>
              <a:t>Статистика</a:t>
            </a:r>
          </a:p>
          <a:p>
            <a:pPr marL="304747" indent="-304747" fontAlgn="base">
              <a:lnSpc>
                <a:spcPct val="120000"/>
              </a:lnSpc>
              <a:buSzPct val="100000"/>
              <a:buFont typeface="Arial" pitchFamily="34" charset="0"/>
              <a:buChar char="•"/>
            </a:pPr>
            <a:r>
              <a:rPr lang="ru-RU" sz="2000" b="1" dirty="0" smtClean="0"/>
              <a:t>система римского права</a:t>
            </a:r>
          </a:p>
          <a:p>
            <a:pPr marL="304747" indent="-304747" fontAlgn="base">
              <a:lnSpc>
                <a:spcPct val="120000"/>
              </a:lnSpc>
              <a:buSzPct val="100000"/>
              <a:buFont typeface="Arial" pitchFamily="34" charset="0"/>
              <a:buChar char="•"/>
            </a:pPr>
            <a:r>
              <a:rPr lang="ru-RU" sz="2000" b="1" dirty="0" smtClean="0"/>
              <a:t>гражданское право</a:t>
            </a:r>
          </a:p>
          <a:p>
            <a:pPr marL="304747" indent="-304747" fontAlgn="base">
              <a:lnSpc>
                <a:spcPct val="120000"/>
              </a:lnSpc>
              <a:buSzPct val="100000"/>
              <a:buFont typeface="Arial" pitchFamily="34" charset="0"/>
              <a:buChar char="•"/>
            </a:pPr>
            <a:r>
              <a:rPr lang="ru-RU" sz="2000" b="1" dirty="0" smtClean="0"/>
              <a:t>уголовное право</a:t>
            </a:r>
          </a:p>
          <a:p>
            <a:pPr marL="304747" indent="-304747" fontAlgn="base">
              <a:lnSpc>
                <a:spcPct val="120000"/>
              </a:lnSpc>
              <a:buSzPct val="100000"/>
              <a:buFont typeface="Arial" pitchFamily="34" charset="0"/>
              <a:buChar char="•"/>
            </a:pPr>
            <a:r>
              <a:rPr lang="ru-RU" sz="2000" b="1" dirty="0" smtClean="0"/>
              <a:t>церковное право</a:t>
            </a:r>
          </a:p>
          <a:p>
            <a:pPr marL="304747" indent="-304747" fontAlgn="base">
              <a:lnSpc>
                <a:spcPct val="120000"/>
              </a:lnSpc>
              <a:buSzPct val="100000"/>
              <a:buFont typeface="Arial" pitchFamily="34" charset="0"/>
              <a:buChar char="•"/>
            </a:pPr>
            <a:r>
              <a:rPr lang="ru-RU" sz="2000" b="1" dirty="0" smtClean="0"/>
              <a:t>государственное право</a:t>
            </a:r>
          </a:p>
          <a:p>
            <a:pPr marL="304747" indent="-304747" fontAlgn="base">
              <a:lnSpc>
                <a:spcPct val="120000"/>
              </a:lnSpc>
              <a:buSzPct val="100000"/>
              <a:buFont typeface="Arial" pitchFamily="34" charset="0"/>
              <a:buChar char="•"/>
            </a:pPr>
            <a:r>
              <a:rPr lang="ru-RU" sz="2000" b="1" dirty="0" smtClean="0"/>
              <a:t>полицейское или административное право</a:t>
            </a:r>
          </a:p>
          <a:p>
            <a:pPr marL="304747" indent="-304747" fontAlgn="base">
              <a:lnSpc>
                <a:spcPct val="120000"/>
              </a:lnSpc>
              <a:buSzPct val="100000"/>
              <a:buFont typeface="Arial" pitchFamily="34" charset="0"/>
              <a:buChar char="•"/>
            </a:pPr>
            <a:r>
              <a:rPr lang="ru-RU" sz="2000" b="1" dirty="0" smtClean="0"/>
              <a:t>финансовое право</a:t>
            </a:r>
          </a:p>
          <a:p>
            <a:pPr marL="304747" indent="-304747" fontAlgn="base">
              <a:lnSpc>
                <a:spcPct val="120000"/>
              </a:lnSpc>
              <a:buSzPct val="100000"/>
              <a:buFont typeface="Arial" pitchFamily="34" charset="0"/>
              <a:buChar char="•"/>
            </a:pPr>
            <a:r>
              <a:rPr lang="ru-RU" sz="2000" b="1" dirty="0" smtClean="0"/>
              <a:t>история философии права</a:t>
            </a:r>
          </a:p>
          <a:p>
            <a:pPr marL="304747" indent="-304747" fontAlgn="base">
              <a:lnSpc>
                <a:spcPct val="120000"/>
              </a:lnSpc>
              <a:buSzPct val="100000"/>
              <a:buFont typeface="Arial" pitchFamily="34" charset="0"/>
              <a:buChar char="•"/>
            </a:pPr>
            <a:r>
              <a:rPr lang="ru-RU" sz="2000" b="1" dirty="0" smtClean="0"/>
              <a:t>торговое право</a:t>
            </a:r>
          </a:p>
          <a:p>
            <a:pPr marL="304747" indent="-304747" fontAlgn="base">
              <a:lnSpc>
                <a:spcPct val="120000"/>
              </a:lnSpc>
              <a:buSzPct val="100000"/>
              <a:buFont typeface="Arial" pitchFamily="34" charset="0"/>
              <a:buChar char="•"/>
            </a:pPr>
            <a:r>
              <a:rPr lang="ru-RU" sz="2000" b="1" dirty="0" smtClean="0"/>
              <a:t>международное право</a:t>
            </a:r>
          </a:p>
          <a:p>
            <a:pPr marL="304747" indent="-304747" fontAlgn="base">
              <a:lnSpc>
                <a:spcPct val="120000"/>
              </a:lnSpc>
              <a:buSzPct val="100000"/>
              <a:buFont typeface="Arial" pitchFamily="34" charset="0"/>
              <a:buChar char="•"/>
            </a:pPr>
            <a:r>
              <a:rPr lang="ru-RU" sz="2000" b="1" dirty="0" smtClean="0"/>
              <a:t>гражданское судопроизводство</a:t>
            </a:r>
          </a:p>
          <a:p>
            <a:pPr marL="304747" indent="-304747" fontAlgn="base">
              <a:lnSpc>
                <a:spcPct val="120000"/>
              </a:lnSpc>
              <a:buSzPct val="100000"/>
              <a:buFont typeface="Arial" pitchFamily="34" charset="0"/>
              <a:buChar char="•"/>
            </a:pPr>
            <a:r>
              <a:rPr lang="ru-RU" sz="2000" b="1" dirty="0" smtClean="0"/>
              <a:t>уголовное судопроизводство.</a:t>
            </a:r>
          </a:p>
          <a:p>
            <a:pPr marL="304747" marR="0" lvl="0" indent="-304747" algn="l" defTabSz="1218987" rtl="0" eaLnBrk="1" fontAlgn="base" latinLnBrk="0" hangingPunct="1">
              <a:lnSpc>
                <a:spcPct val="95000"/>
              </a:lnSpc>
              <a:spcBef>
                <a:spcPts val="1866"/>
              </a:spcBef>
              <a:spcAft>
                <a:spcPts val="0"/>
              </a:spcAft>
              <a:buClrTx/>
              <a:buSzPct val="100000"/>
              <a:buFont typeface="Arial" pitchFamily="34" charset="0"/>
              <a:buChar char="•"/>
              <a:tabLst/>
              <a:defRPr/>
            </a:pP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04747" marR="0" lvl="0" indent="-304747" algn="l" defTabSz="1218987" rtl="0" eaLnBrk="1" fontAlgn="auto" latinLnBrk="0" hangingPunct="1">
              <a:lnSpc>
                <a:spcPct val="95000"/>
              </a:lnSpc>
              <a:spcBef>
                <a:spcPts val="1866"/>
              </a:spcBef>
              <a:spcAft>
                <a:spcPts val="0"/>
              </a:spcAft>
              <a:buClrTx/>
              <a:buSzPct val="100000"/>
              <a:buFont typeface="Arial" pitchFamily="34" charset="0"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125860" y="188640"/>
            <a:ext cx="10157354" cy="780504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Юридический факультет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7" name="Содержимое 2"/>
          <p:cNvSpPr>
            <a:spLocks noGrp="1"/>
          </p:cNvSpPr>
          <p:nvPr>
            <p:ph idx="1"/>
          </p:nvPr>
        </p:nvSpPr>
        <p:spPr>
          <a:xfrm>
            <a:off x="477788" y="1484784"/>
            <a:ext cx="11161240" cy="489654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u="sng" dirty="0" smtClean="0">
                <a:solidFill>
                  <a:srgbClr val="002060"/>
                </a:solidFill>
              </a:rPr>
              <a:t>Ключевые события:</a:t>
            </a:r>
          </a:p>
          <a:p>
            <a:pPr fontAlgn="base"/>
            <a:r>
              <a:rPr lang="ru-RU" b="1" dirty="0" smtClean="0"/>
              <a:t>В начале марта 1900 г. на совете университета профессора юридического факультета обратились с предложением о создании </a:t>
            </a:r>
            <a:r>
              <a:rPr lang="ru-RU" b="1" u="sng" dirty="0" smtClean="0"/>
              <a:t>Юридического общества при Томском университете</a:t>
            </a:r>
          </a:p>
          <a:p>
            <a:pPr fontAlgn="base"/>
            <a:r>
              <a:rPr lang="ru-RU" b="1" dirty="0" smtClean="0"/>
              <a:t> 6 февраля 1901 года был утвержден Устав «Томского юридического общества», </a:t>
            </a:r>
            <a:r>
              <a:rPr lang="ru-RU" b="1" u="sng" dirty="0" smtClean="0"/>
              <a:t>который имел своими задачами </a:t>
            </a:r>
            <a:r>
              <a:rPr lang="ru-RU" b="1" dirty="0" smtClean="0"/>
              <a:t>научную разработку теоретических и практических вопросов по наукам, изучаемым на юридических факультетах, собирание материалов по обычному праву Сибири, распространение юридических знаний и издание трудов и сочинений по юридическим наукам</a:t>
            </a:r>
          </a:p>
          <a:p>
            <a:pPr fontAlgn="base"/>
            <a:endParaRPr lang="ru-RU" sz="2000" b="1" dirty="0" smtClean="0"/>
          </a:p>
          <a:p>
            <a:pPr>
              <a:buNone/>
            </a:pPr>
            <a:endParaRPr lang="ru-RU" b="1" dirty="0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1764" y="260648"/>
            <a:ext cx="11711037" cy="3600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200" b="1" dirty="0" smtClean="0"/>
              <a:t>	</a:t>
            </a:r>
            <a:r>
              <a:rPr lang="ru-RU" sz="2800" b="1" dirty="0" smtClean="0"/>
              <a:t>Национальный исследовательский Томский государственный университет</a:t>
            </a:r>
            <a:r>
              <a:rPr lang="ru-RU" sz="2800" dirty="0" smtClean="0"/>
              <a:t> (</a:t>
            </a:r>
            <a:r>
              <a:rPr lang="ru-RU" sz="2800" b="1" dirty="0" smtClean="0"/>
              <a:t>ТГУ</a:t>
            </a:r>
            <a:r>
              <a:rPr lang="ru-RU" sz="2800" dirty="0" smtClean="0"/>
              <a:t>) — первый российский университет на территории Русской Азии (фактически первый российский университет восточнее берегов Волги), один из трёх десятков национальных исследовательских университетов.</a:t>
            </a:r>
            <a:endParaRPr lang="ru-RU" sz="2800" dirty="0"/>
          </a:p>
        </p:txBody>
      </p:sp>
      <p:pic>
        <p:nvPicPr>
          <p:cNvPr id="1026" name="Picture 2" descr="Главный корпус ТГУ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14292" y="2636912"/>
            <a:ext cx="5400600" cy="405045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4"/>
          <p:cNvSpPr>
            <a:spLocks noGrp="1"/>
          </p:cNvSpPr>
          <p:nvPr>
            <p:ph type="title"/>
          </p:nvPr>
        </p:nvSpPr>
        <p:spPr>
          <a:xfrm>
            <a:off x="765820" y="188640"/>
            <a:ext cx="10661410" cy="78050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Историко-филологический </a:t>
            </a:r>
            <a:r>
              <a:rPr lang="ru-RU" b="1" dirty="0" smtClean="0">
                <a:solidFill>
                  <a:srgbClr val="002060"/>
                </a:solidFill>
              </a:rPr>
              <a:t>факультет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477788" y="1052736"/>
            <a:ext cx="11161240" cy="511256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u="sng" dirty="0" smtClean="0">
                <a:solidFill>
                  <a:srgbClr val="002060"/>
                </a:solidFill>
              </a:rPr>
              <a:t>Ключевые события:</a:t>
            </a:r>
          </a:p>
          <a:p>
            <a:pPr fontAlgn="base"/>
            <a:r>
              <a:rPr lang="ru-RU" b="1" dirty="0" smtClean="0"/>
              <a:t>1 июля 1917 г. Постановлением Временного Правительства </a:t>
            </a:r>
            <a:r>
              <a:rPr lang="ru-RU" b="1" dirty="0" smtClean="0"/>
              <a:t>был </a:t>
            </a:r>
            <a:r>
              <a:rPr lang="ru-RU" b="1" dirty="0" smtClean="0"/>
              <a:t>открыт историко-филологический факультет в составе четырех отделений: классического, славяно-русского (словесного), исторического и романо-германского. </a:t>
            </a:r>
            <a:endParaRPr lang="ru-RU" b="1" dirty="0" smtClean="0"/>
          </a:p>
          <a:p>
            <a:pPr fontAlgn="base"/>
            <a:endParaRPr lang="ru-RU" b="1" dirty="0" smtClean="0"/>
          </a:p>
          <a:p>
            <a:pPr fontAlgn="base">
              <a:spcBef>
                <a:spcPts val="0"/>
              </a:spcBef>
            </a:pPr>
            <a:r>
              <a:rPr lang="ru-RU" b="1" dirty="0" smtClean="0"/>
              <a:t>Деканом факультета стал </a:t>
            </a:r>
            <a:endParaRPr lang="ru-RU" b="1" dirty="0" smtClean="0"/>
          </a:p>
          <a:p>
            <a:pPr fontAlgn="base">
              <a:spcBef>
                <a:spcPts val="0"/>
              </a:spcBef>
              <a:buNone/>
            </a:pPr>
            <a:r>
              <a:rPr lang="ru-RU" b="1" dirty="0" smtClean="0"/>
              <a:t>	профессор</a:t>
            </a:r>
            <a:r>
              <a:rPr lang="ru-RU" b="1" dirty="0" smtClean="0"/>
              <a:t> А.Д. Григорьев, </a:t>
            </a:r>
            <a:endParaRPr lang="ru-RU" b="1" dirty="0" smtClean="0"/>
          </a:p>
          <a:p>
            <a:pPr fontAlgn="base">
              <a:spcBef>
                <a:spcPts val="0"/>
              </a:spcBef>
              <a:buNone/>
            </a:pPr>
            <a:r>
              <a:rPr lang="ru-RU" b="1" dirty="0" smtClean="0"/>
              <a:t>	ученым </a:t>
            </a:r>
            <a:r>
              <a:rPr lang="ru-RU" b="1" dirty="0" smtClean="0"/>
              <a:t>секретарем − </a:t>
            </a:r>
            <a:endParaRPr lang="ru-RU" b="1" dirty="0" smtClean="0"/>
          </a:p>
          <a:p>
            <a:pPr fontAlgn="base">
              <a:spcBef>
                <a:spcPts val="0"/>
              </a:spcBef>
              <a:buNone/>
            </a:pPr>
            <a:r>
              <a:rPr lang="ru-RU" b="1" dirty="0" smtClean="0"/>
              <a:t>	профессор</a:t>
            </a:r>
            <a:r>
              <a:rPr lang="ru-RU" b="1" dirty="0" smtClean="0"/>
              <a:t> А.А. Гвоздев. </a:t>
            </a:r>
            <a:endParaRPr lang="ru-RU" sz="2000" b="1" dirty="0" smtClean="0"/>
          </a:p>
          <a:p>
            <a:pPr>
              <a:buNone/>
            </a:pPr>
            <a:endParaRPr lang="ru-RU" b="1" dirty="0" smtClean="0"/>
          </a:p>
        </p:txBody>
      </p:sp>
      <p:pic>
        <p:nvPicPr>
          <p:cNvPr id="2050" name="Picture 2" descr="http://feb-web.ru/feb/byliny/pictures/bl3-1607.jpg"/>
          <p:cNvPicPr>
            <a:picLocks noChangeAspect="1" noChangeArrowheads="1"/>
          </p:cNvPicPr>
          <p:nvPr/>
        </p:nvPicPr>
        <p:blipFill>
          <a:blip r:embed="rId2" cstate="print"/>
          <a:srcRect l="57975" t="18261" b="5045"/>
          <a:stretch>
            <a:fillRect/>
          </a:stretch>
        </p:blipFill>
        <p:spPr bwMode="auto">
          <a:xfrm>
            <a:off x="5806380" y="3212976"/>
            <a:ext cx="2672040" cy="3096344"/>
          </a:xfrm>
          <a:prstGeom prst="rect">
            <a:avLst/>
          </a:prstGeom>
          <a:noFill/>
        </p:spPr>
      </p:pic>
      <p:sp>
        <p:nvSpPr>
          <p:cNvPr id="2052" name="AutoShape 4" descr="http://ptj.spb.ru/wp-content/gallery/35/35_35_0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4" name="AutoShape 6" descr="http://ptj.spb.ru/wp-content/gallery/35/35_35_0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6" name="Picture 8" descr="https://im0-tub-ru.yandex.net/i?id=e54f1d988c886e3f14fa2910bad6d241-l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334772" y="3140968"/>
            <a:ext cx="1967898" cy="3174530"/>
          </a:xfrm>
          <a:prstGeom prst="rect">
            <a:avLst/>
          </a:prstGeom>
          <a:noFill/>
        </p:spPr>
      </p:pic>
      <p:sp>
        <p:nvSpPr>
          <p:cNvPr id="10" name="Содержимое 2"/>
          <p:cNvSpPr txBox="1">
            <a:spLocks/>
          </p:cNvSpPr>
          <p:nvPr/>
        </p:nvSpPr>
        <p:spPr>
          <a:xfrm>
            <a:off x="5806380" y="6309320"/>
            <a:ext cx="2592288" cy="54868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marL="304747" marR="0" lvl="0" indent="-304747" algn="ctr" defTabSz="1218987" rtl="0" eaLnBrk="1" fontAlgn="auto" latinLnBrk="0" hangingPunct="1">
              <a:lnSpc>
                <a:spcPct val="95000"/>
              </a:lnSpc>
              <a:spcBef>
                <a:spcPts val="1866"/>
              </a:spcBef>
              <a:spcAft>
                <a:spcPts val="0"/>
              </a:spcAft>
              <a:buClrTx/>
              <a:buSzPct val="100000"/>
              <a:buFont typeface="Arial" pitchFamily="34" charset="0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А.Д.Григорьев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Содержимое 2"/>
          <p:cNvSpPr txBox="1">
            <a:spLocks/>
          </p:cNvSpPr>
          <p:nvPr/>
        </p:nvSpPr>
        <p:spPr>
          <a:xfrm>
            <a:off x="9046740" y="6309320"/>
            <a:ext cx="2592288" cy="54868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marL="304747" marR="0" lvl="0" indent="-304747" algn="ctr" defTabSz="1218987" rtl="0" eaLnBrk="1" fontAlgn="auto" latinLnBrk="0" hangingPunct="1">
              <a:lnSpc>
                <a:spcPct val="95000"/>
              </a:lnSpc>
              <a:spcBef>
                <a:spcPts val="1866"/>
              </a:spcBef>
              <a:spcAft>
                <a:spcPts val="0"/>
              </a:spcAft>
              <a:buClrTx/>
              <a:buSzPct val="100000"/>
              <a:buFont typeface="Arial" pitchFamily="34" charset="0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А.А.Гвоздев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49796" y="188640"/>
            <a:ext cx="10733418" cy="78050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Историко-филологический </a:t>
            </a:r>
            <a:r>
              <a:rPr lang="ru-RU" b="1" dirty="0" smtClean="0">
                <a:solidFill>
                  <a:srgbClr val="002060"/>
                </a:solidFill>
              </a:rPr>
              <a:t>факультет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7" name="Содержимое 2"/>
          <p:cNvSpPr>
            <a:spLocks noGrp="1"/>
          </p:cNvSpPr>
          <p:nvPr>
            <p:ph idx="1"/>
          </p:nvPr>
        </p:nvSpPr>
        <p:spPr>
          <a:xfrm>
            <a:off x="477788" y="1484784"/>
            <a:ext cx="11161240" cy="518457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u="sng" dirty="0" smtClean="0">
                <a:solidFill>
                  <a:srgbClr val="002060"/>
                </a:solidFill>
              </a:rPr>
              <a:t>Ключевые события:</a:t>
            </a:r>
          </a:p>
          <a:p>
            <a:r>
              <a:rPr lang="ru-RU" b="1" dirty="0" smtClean="0"/>
              <a:t>6 ноября 1917 г. вступительную лекцию “Идея науки” прочел профессор С.И. Гессен. </a:t>
            </a:r>
            <a:endParaRPr lang="ru-RU" b="1" dirty="0" smtClean="0"/>
          </a:p>
          <a:p>
            <a:pPr>
              <a:spcBef>
                <a:spcPts val="0"/>
              </a:spcBef>
            </a:pPr>
            <a:r>
              <a:rPr lang="ru-RU" b="1" dirty="0" smtClean="0"/>
              <a:t>Первый </a:t>
            </a:r>
            <a:r>
              <a:rPr lang="ru-RU" b="1" dirty="0" smtClean="0"/>
              <a:t>набор 1917-1918 учебного </a:t>
            </a:r>
            <a:r>
              <a:rPr lang="ru-RU" b="1" dirty="0" smtClean="0"/>
              <a:t>года</a:t>
            </a:r>
          </a:p>
          <a:p>
            <a:pPr>
              <a:spcBef>
                <a:spcPts val="0"/>
              </a:spcBef>
              <a:buNone/>
            </a:pPr>
            <a:r>
              <a:rPr lang="ru-RU" b="1" dirty="0" smtClean="0"/>
              <a:t>	 </a:t>
            </a:r>
            <a:r>
              <a:rPr lang="ru-RU" b="1" dirty="0" smtClean="0"/>
              <a:t>составил 264 </a:t>
            </a:r>
            <a:r>
              <a:rPr lang="ru-RU" b="1" dirty="0" smtClean="0"/>
              <a:t>человека.</a:t>
            </a:r>
          </a:p>
          <a:p>
            <a:pPr>
              <a:spcBef>
                <a:spcPts val="0"/>
              </a:spcBef>
            </a:pPr>
            <a:r>
              <a:rPr lang="ru-RU" b="1" dirty="0" smtClean="0"/>
              <a:t>О</a:t>
            </a:r>
            <a:r>
              <a:rPr lang="ru-RU" b="1" dirty="0" smtClean="0"/>
              <a:t>сенью </a:t>
            </a:r>
            <a:r>
              <a:rPr lang="ru-RU" b="1" dirty="0" smtClean="0"/>
              <a:t>1917 г. </a:t>
            </a:r>
            <a:r>
              <a:rPr lang="ru-RU" b="1" dirty="0" smtClean="0"/>
              <a:t>преподаватели </a:t>
            </a:r>
          </a:p>
          <a:p>
            <a:pPr>
              <a:spcBef>
                <a:spcPts val="0"/>
              </a:spcBef>
              <a:buNone/>
            </a:pPr>
            <a:r>
              <a:rPr lang="ru-RU" b="1" dirty="0" smtClean="0"/>
              <a:t>	организовали </a:t>
            </a:r>
            <a:r>
              <a:rPr lang="ru-RU" b="1" dirty="0" smtClean="0"/>
              <a:t>свое научное общество </a:t>
            </a:r>
            <a:r>
              <a:rPr lang="ru-RU" b="1" dirty="0" smtClean="0"/>
              <a:t>–</a:t>
            </a:r>
            <a:r>
              <a:rPr lang="ru-RU" b="1" dirty="0" smtClean="0"/>
              <a:t> </a:t>
            </a:r>
            <a:endParaRPr lang="ru-RU" b="1" dirty="0" smtClean="0"/>
          </a:p>
          <a:p>
            <a:pPr>
              <a:spcBef>
                <a:spcPts val="0"/>
              </a:spcBef>
              <a:buNone/>
            </a:pPr>
            <a:r>
              <a:rPr lang="ru-RU" b="1" dirty="0" smtClean="0"/>
              <a:t>	Общество </a:t>
            </a:r>
            <a:r>
              <a:rPr lang="ru-RU" b="1" dirty="0" smtClean="0"/>
              <a:t>этнографии, истории и </a:t>
            </a:r>
            <a:endParaRPr lang="ru-RU" b="1" dirty="0" smtClean="0"/>
          </a:p>
          <a:p>
            <a:pPr>
              <a:spcBef>
                <a:spcPts val="0"/>
              </a:spcBef>
              <a:buNone/>
            </a:pPr>
            <a:r>
              <a:rPr lang="ru-RU" b="1" dirty="0" smtClean="0"/>
              <a:t>	</a:t>
            </a:r>
            <a:r>
              <a:rPr lang="ru-RU" b="1" dirty="0" smtClean="0"/>
              <a:t>археологии</a:t>
            </a:r>
            <a:r>
              <a:rPr lang="ru-RU" b="1" dirty="0" smtClean="0"/>
              <a:t>. </a:t>
            </a:r>
          </a:p>
          <a:p>
            <a:pPr fontAlgn="base">
              <a:spcBef>
                <a:spcPts val="0"/>
              </a:spcBef>
            </a:pPr>
            <a:r>
              <a:rPr lang="ru-RU" b="1" dirty="0" smtClean="0"/>
              <a:t>В годы гражданской войны в Томск </a:t>
            </a:r>
            <a:endParaRPr lang="ru-RU" b="1" dirty="0" smtClean="0"/>
          </a:p>
          <a:p>
            <a:pPr fontAlgn="base">
              <a:spcBef>
                <a:spcPts val="0"/>
              </a:spcBef>
              <a:buNone/>
            </a:pPr>
            <a:r>
              <a:rPr lang="ru-RU" b="1" dirty="0" smtClean="0"/>
              <a:t>	</a:t>
            </a:r>
            <a:r>
              <a:rPr lang="ru-RU" b="1" dirty="0" smtClean="0"/>
              <a:t>была эвакуирована </a:t>
            </a:r>
            <a:r>
              <a:rPr lang="ru-RU" b="1" dirty="0" smtClean="0"/>
              <a:t>часть </a:t>
            </a:r>
            <a:endParaRPr lang="ru-RU" b="1" dirty="0" smtClean="0"/>
          </a:p>
          <a:p>
            <a:pPr fontAlgn="base">
              <a:spcBef>
                <a:spcPts val="0"/>
              </a:spcBef>
              <a:buNone/>
            </a:pPr>
            <a:r>
              <a:rPr lang="ru-RU" b="1" dirty="0" smtClean="0"/>
              <a:t>	</a:t>
            </a:r>
            <a:r>
              <a:rPr lang="ru-RU" b="1" dirty="0" smtClean="0"/>
              <a:t>преподавателей </a:t>
            </a:r>
            <a:r>
              <a:rPr lang="ru-RU" b="1" dirty="0" smtClean="0"/>
              <a:t>и </a:t>
            </a:r>
            <a:r>
              <a:rPr lang="ru-RU" b="1" dirty="0" smtClean="0"/>
              <a:t>студентов </a:t>
            </a:r>
          </a:p>
          <a:p>
            <a:pPr fontAlgn="base">
              <a:spcBef>
                <a:spcPts val="0"/>
              </a:spcBef>
              <a:buNone/>
            </a:pPr>
            <a:r>
              <a:rPr lang="ru-RU" b="1" dirty="0" smtClean="0"/>
              <a:t>	</a:t>
            </a:r>
            <a:r>
              <a:rPr lang="ru-RU" b="1" dirty="0" smtClean="0"/>
              <a:t>Казанского </a:t>
            </a:r>
            <a:r>
              <a:rPr lang="ru-RU" b="1" dirty="0" smtClean="0"/>
              <a:t>и Пермского университетов.</a:t>
            </a:r>
            <a:endParaRPr lang="ru-RU" sz="2000" b="1" dirty="0" smtClean="0"/>
          </a:p>
          <a:p>
            <a:pPr>
              <a:buNone/>
            </a:pPr>
            <a:endParaRPr lang="ru-RU" b="1" dirty="0" smtClean="0"/>
          </a:p>
        </p:txBody>
      </p:sp>
      <p:pic>
        <p:nvPicPr>
          <p:cNvPr id="36865" name="Picture 1"/>
          <p:cNvPicPr>
            <a:picLocks noChangeAspect="1" noChangeArrowheads="1"/>
          </p:cNvPicPr>
          <p:nvPr/>
        </p:nvPicPr>
        <p:blipFill>
          <a:blip r:embed="rId2" cstate="print"/>
          <a:srcRect l="49809" t="11438" r="1489" b="28516"/>
          <a:stretch>
            <a:fillRect/>
          </a:stretch>
        </p:blipFill>
        <p:spPr bwMode="auto">
          <a:xfrm>
            <a:off x="7174532" y="2636912"/>
            <a:ext cx="4752528" cy="3294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68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68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4"/>
          <p:cNvSpPr>
            <a:spLocks noGrp="1"/>
          </p:cNvSpPr>
          <p:nvPr>
            <p:ph type="title"/>
          </p:nvPr>
        </p:nvSpPr>
        <p:spPr>
          <a:xfrm>
            <a:off x="621804" y="476672"/>
            <a:ext cx="10733418" cy="78050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Историко-филологический факультет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Преподавательский состав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35842" name="Picture 2" descr="http://img0.liveinternet.ru/images/attach/c/0/113/560/113560034_Verkhovskiy_Y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9796" y="1700808"/>
            <a:ext cx="2312291" cy="3096344"/>
          </a:xfrm>
          <a:prstGeom prst="rect">
            <a:avLst/>
          </a:prstGeom>
          <a:noFill/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549796" y="4941168"/>
            <a:ext cx="2448272" cy="548680"/>
          </a:xfrm>
          <a:prstGeom prst="rect">
            <a:avLst/>
          </a:prstGeom>
        </p:spPr>
        <p:txBody>
          <a:bodyPr vert="horz" lIns="121899" tIns="60949" rIns="121899" bIns="60949" rtlCol="0">
            <a:normAutofit fontScale="85000" lnSpcReduction="10000"/>
          </a:bodyPr>
          <a:lstStyle/>
          <a:p>
            <a:pPr marL="304747" marR="0" lvl="0" indent="-304747" algn="ctr" defTabSz="1218987" rtl="0" eaLnBrk="1" fontAlgn="auto" latinLnBrk="0" hangingPunct="1">
              <a:lnSpc>
                <a:spcPct val="95000"/>
              </a:lnSpc>
              <a:spcBef>
                <a:spcPts val="1866"/>
              </a:spcBef>
              <a:spcAft>
                <a:spcPts val="0"/>
              </a:spcAft>
              <a:buClrTx/>
              <a:buSzPct val="100000"/>
              <a:buFont typeface="Arial" pitchFamily="34" charset="0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Ю.Н.Верховский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5844" name="Picture 4" descr="http://bse.sci-lib.com/pictures/16/02/21328647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30116" y="1916832"/>
            <a:ext cx="2343860" cy="3096344"/>
          </a:xfrm>
          <a:prstGeom prst="rect">
            <a:avLst/>
          </a:prstGeom>
          <a:noFill/>
        </p:spPr>
      </p:pic>
      <p:sp>
        <p:nvSpPr>
          <p:cNvPr id="8" name="Содержимое 2"/>
          <p:cNvSpPr txBox="1">
            <a:spLocks/>
          </p:cNvSpPr>
          <p:nvPr/>
        </p:nvSpPr>
        <p:spPr>
          <a:xfrm>
            <a:off x="3358108" y="5157192"/>
            <a:ext cx="2448272" cy="548680"/>
          </a:xfrm>
          <a:prstGeom prst="rect">
            <a:avLst/>
          </a:prstGeom>
        </p:spPr>
        <p:txBody>
          <a:bodyPr vert="horz" lIns="121899" tIns="60949" rIns="121899" bIns="60949" rtlCol="0">
            <a:normAutofit fontScale="92500"/>
          </a:bodyPr>
          <a:lstStyle/>
          <a:p>
            <a:pPr marL="304747" marR="0" lvl="0" indent="-304747" algn="ctr" defTabSz="1218987" rtl="0" eaLnBrk="1" fontAlgn="auto" latinLnBrk="0" hangingPunct="1">
              <a:lnSpc>
                <a:spcPct val="95000"/>
              </a:lnSpc>
              <a:spcBef>
                <a:spcPts val="1866"/>
              </a:spcBef>
              <a:spcAft>
                <a:spcPts val="0"/>
              </a:spcAft>
              <a:buClrTx/>
              <a:buSzPct val="100000"/>
              <a:buFont typeface="Arial" pitchFamily="34" charset="0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С.П.Обнорский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5846" name="Picture 6" descr="http://i6.imageban.ru/out/2017/08/31/57f81a7b901817fc5a64b0e3593324b2.jpg"/>
          <p:cNvPicPr>
            <a:picLocks noChangeAspect="1" noChangeArrowheads="1"/>
          </p:cNvPicPr>
          <p:nvPr/>
        </p:nvPicPr>
        <p:blipFill>
          <a:blip r:embed="rId4" cstate="print"/>
          <a:srcRect t="6300"/>
          <a:stretch>
            <a:fillRect/>
          </a:stretch>
        </p:blipFill>
        <p:spPr bwMode="auto">
          <a:xfrm>
            <a:off x="6310436" y="2132856"/>
            <a:ext cx="2366963" cy="3024336"/>
          </a:xfrm>
          <a:prstGeom prst="rect">
            <a:avLst/>
          </a:prstGeom>
          <a:noFill/>
        </p:spPr>
      </p:pic>
      <p:sp>
        <p:nvSpPr>
          <p:cNvPr id="10" name="Содержимое 2"/>
          <p:cNvSpPr txBox="1">
            <a:spLocks/>
          </p:cNvSpPr>
          <p:nvPr/>
        </p:nvSpPr>
        <p:spPr>
          <a:xfrm>
            <a:off x="6310436" y="5301208"/>
            <a:ext cx="2448272" cy="54868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marL="304747" marR="0" lvl="0" indent="-304747" algn="ctr" defTabSz="1218987" rtl="0" eaLnBrk="1" fontAlgn="auto" latinLnBrk="0" hangingPunct="1">
              <a:lnSpc>
                <a:spcPct val="95000"/>
              </a:lnSpc>
              <a:spcBef>
                <a:spcPts val="1866"/>
              </a:spcBef>
              <a:spcAft>
                <a:spcPts val="0"/>
              </a:spcAft>
              <a:buClrTx/>
              <a:buSzPct val="100000"/>
              <a:buFont typeface="Arial" pitchFamily="34" charset="0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А.И.Сырцов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5848" name="Picture 8" descr="http://nado.znate.ru/images/ukbase_2_75507034_1313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190756" y="2348880"/>
            <a:ext cx="2286000" cy="2990850"/>
          </a:xfrm>
          <a:prstGeom prst="rect">
            <a:avLst/>
          </a:prstGeom>
          <a:noFill/>
        </p:spPr>
      </p:pic>
      <p:sp>
        <p:nvSpPr>
          <p:cNvPr id="12" name="Содержимое 2"/>
          <p:cNvSpPr txBox="1">
            <a:spLocks/>
          </p:cNvSpPr>
          <p:nvPr/>
        </p:nvSpPr>
        <p:spPr>
          <a:xfrm>
            <a:off x="9190756" y="5517232"/>
            <a:ext cx="2448272" cy="548680"/>
          </a:xfrm>
          <a:prstGeom prst="rect">
            <a:avLst/>
          </a:prstGeom>
        </p:spPr>
        <p:txBody>
          <a:bodyPr vert="horz" lIns="121899" tIns="60949" rIns="121899" bIns="60949" rtlCol="0">
            <a:normAutofit fontScale="85000" lnSpcReduction="10000"/>
          </a:bodyPr>
          <a:lstStyle/>
          <a:p>
            <a:pPr marL="304747" marR="0" lvl="0" indent="-304747" algn="ctr" defTabSz="1218987" rtl="0" eaLnBrk="1" fontAlgn="auto" latinLnBrk="0" hangingPunct="1">
              <a:lnSpc>
                <a:spcPct val="95000"/>
              </a:lnSpc>
              <a:spcBef>
                <a:spcPts val="1866"/>
              </a:spcBef>
              <a:spcAft>
                <a:spcPts val="0"/>
              </a:spcAft>
              <a:buClrTx/>
              <a:buSzPct val="100000"/>
              <a:buFont typeface="Arial" pitchFamily="34" charset="0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Л.А.Булаховский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  <p:bldP spid="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49796" y="188640"/>
            <a:ext cx="10733418" cy="78050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Историко-филологический </a:t>
            </a:r>
            <a:r>
              <a:rPr lang="ru-RU" b="1" dirty="0" smtClean="0">
                <a:solidFill>
                  <a:srgbClr val="002060"/>
                </a:solidFill>
              </a:rPr>
              <a:t>факультет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7" name="Содержимое 2"/>
          <p:cNvSpPr>
            <a:spLocks noGrp="1"/>
          </p:cNvSpPr>
          <p:nvPr>
            <p:ph idx="1"/>
          </p:nvPr>
        </p:nvSpPr>
        <p:spPr>
          <a:xfrm>
            <a:off x="477788" y="1484784"/>
            <a:ext cx="11161240" cy="511256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u="sng" dirty="0" smtClean="0">
                <a:solidFill>
                  <a:srgbClr val="002060"/>
                </a:solidFill>
              </a:rPr>
              <a:t>Ключевые события:</a:t>
            </a:r>
          </a:p>
          <a:p>
            <a:r>
              <a:rPr lang="ru-RU" b="1" dirty="0" smtClean="0"/>
              <a:t>Сотрудники </a:t>
            </a:r>
            <a:r>
              <a:rPr lang="ru-RU" b="1" dirty="0" smtClean="0"/>
              <a:t>историко-филологического факультета приняли участие в организации и работе Института исследования Сибири, открывшегося в январе 1919 г</a:t>
            </a:r>
            <a:r>
              <a:rPr lang="ru-RU" b="1" dirty="0" smtClean="0"/>
              <a:t>.</a:t>
            </a:r>
          </a:p>
          <a:p>
            <a:pPr>
              <a:buNone/>
            </a:pPr>
            <a:r>
              <a:rPr lang="ru-RU" b="1" dirty="0" smtClean="0"/>
              <a:t> </a:t>
            </a:r>
            <a:endParaRPr lang="ru-RU" b="1" dirty="0" smtClean="0"/>
          </a:p>
          <a:p>
            <a:pPr>
              <a:spcBef>
                <a:spcPts val="0"/>
              </a:spcBef>
            </a:pPr>
            <a:r>
              <a:rPr lang="ru-RU" b="1" dirty="0" smtClean="0"/>
              <a:t>После окончания Гражданской </a:t>
            </a:r>
            <a:r>
              <a:rPr lang="ru-RU" b="1" dirty="0" smtClean="0"/>
              <a:t>войны</a:t>
            </a:r>
          </a:p>
          <a:p>
            <a:pPr>
              <a:spcBef>
                <a:spcPts val="0"/>
              </a:spcBef>
              <a:buNone/>
            </a:pPr>
            <a:r>
              <a:rPr lang="ru-RU" b="1" dirty="0" smtClean="0"/>
              <a:t>	</a:t>
            </a:r>
            <a:r>
              <a:rPr lang="ru-RU" b="1" dirty="0" smtClean="0"/>
              <a:t>и </a:t>
            </a:r>
            <a:r>
              <a:rPr lang="ru-RU" b="1" dirty="0" smtClean="0"/>
              <a:t>установления в стране Советской </a:t>
            </a:r>
            <a:endParaRPr lang="ru-RU" b="1" dirty="0" smtClean="0"/>
          </a:p>
          <a:p>
            <a:pPr>
              <a:spcBef>
                <a:spcPts val="0"/>
              </a:spcBef>
              <a:buNone/>
            </a:pPr>
            <a:r>
              <a:rPr lang="ru-RU" b="1" dirty="0" smtClean="0"/>
              <a:t>	власти </a:t>
            </a:r>
            <a:r>
              <a:rPr lang="ru-RU" b="1" dirty="0" smtClean="0"/>
              <a:t>все преподаватели были </a:t>
            </a:r>
            <a:endParaRPr lang="ru-RU" b="1" dirty="0" smtClean="0"/>
          </a:p>
          <a:p>
            <a:pPr>
              <a:spcBef>
                <a:spcPts val="0"/>
              </a:spcBef>
              <a:buNone/>
            </a:pPr>
            <a:r>
              <a:rPr lang="ru-RU" b="1" dirty="0" smtClean="0"/>
              <a:t>	откомандированы </a:t>
            </a:r>
            <a:r>
              <a:rPr lang="ru-RU" b="1" dirty="0" smtClean="0"/>
              <a:t>назад, в свои </a:t>
            </a:r>
            <a:endParaRPr lang="ru-RU" b="1" dirty="0" smtClean="0"/>
          </a:p>
          <a:p>
            <a:pPr>
              <a:spcBef>
                <a:spcPts val="0"/>
              </a:spcBef>
              <a:buNone/>
            </a:pPr>
            <a:r>
              <a:rPr lang="ru-RU" b="1" dirty="0" smtClean="0"/>
              <a:t>	университеты</a:t>
            </a:r>
            <a:r>
              <a:rPr lang="ru-RU" b="1" dirty="0" smtClean="0"/>
              <a:t>, лишь немногие из них </a:t>
            </a:r>
            <a:endParaRPr lang="ru-RU" b="1" dirty="0" smtClean="0"/>
          </a:p>
          <a:p>
            <a:pPr>
              <a:spcBef>
                <a:spcPts val="0"/>
              </a:spcBef>
              <a:buNone/>
            </a:pPr>
            <a:r>
              <a:rPr lang="ru-RU" b="1" dirty="0" smtClean="0"/>
              <a:t>	остались </a:t>
            </a:r>
            <a:r>
              <a:rPr lang="ru-RU" b="1" dirty="0" smtClean="0"/>
              <a:t>в Томске. </a:t>
            </a:r>
          </a:p>
          <a:p>
            <a:pPr>
              <a:buNone/>
            </a:pPr>
            <a:endParaRPr lang="ru-RU" b="1" dirty="0" smtClean="0"/>
          </a:p>
        </p:txBody>
      </p:sp>
      <p:pic>
        <p:nvPicPr>
          <p:cNvPr id="37890" name="Picture 2" descr="http://www.sbras.info/system/files/upload/2011-10-25/ZSF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86500" y="2996952"/>
            <a:ext cx="5026199" cy="366007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4"/>
          <p:cNvSpPr>
            <a:spLocks noGrp="1"/>
          </p:cNvSpPr>
          <p:nvPr>
            <p:ph type="title"/>
          </p:nvPr>
        </p:nvSpPr>
        <p:spPr>
          <a:xfrm>
            <a:off x="549796" y="188640"/>
            <a:ext cx="10733418" cy="780504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Физико-математический </a:t>
            </a:r>
            <a:r>
              <a:rPr lang="ru-RU" b="1" dirty="0" smtClean="0">
                <a:solidFill>
                  <a:srgbClr val="002060"/>
                </a:solidFill>
              </a:rPr>
              <a:t>факультет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477788" y="1268760"/>
            <a:ext cx="11161240" cy="511256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u="sng" dirty="0" smtClean="0">
                <a:solidFill>
                  <a:srgbClr val="002060"/>
                </a:solidFill>
              </a:rPr>
              <a:t>Ключевые события:</a:t>
            </a:r>
          </a:p>
          <a:p>
            <a:r>
              <a:rPr lang="ru-RU" b="1" dirty="0" smtClean="0"/>
              <a:t>В июле 1917 г. было принято постановление Временного правительства об образовании в составе Томского университета физико-математического факультета. </a:t>
            </a:r>
            <a:endParaRPr lang="ru-RU" b="1" dirty="0" smtClean="0"/>
          </a:p>
          <a:p>
            <a:endParaRPr lang="ru-RU" b="1" dirty="0" smtClean="0"/>
          </a:p>
          <a:p>
            <a:pPr>
              <a:spcBef>
                <a:spcPts val="0"/>
              </a:spcBef>
            </a:pPr>
            <a:r>
              <a:rPr lang="ru-RU" b="1" dirty="0" smtClean="0"/>
              <a:t> </a:t>
            </a:r>
            <a:r>
              <a:rPr lang="ru-RU" b="1" dirty="0" smtClean="0"/>
              <a:t>В 1948 году физико-математический </a:t>
            </a:r>
            <a:endParaRPr lang="ru-RU" b="1" dirty="0" smtClean="0"/>
          </a:p>
          <a:p>
            <a:pPr>
              <a:spcBef>
                <a:spcPts val="0"/>
              </a:spcBef>
              <a:buNone/>
            </a:pPr>
            <a:r>
              <a:rPr lang="ru-RU" b="1" dirty="0" smtClean="0"/>
              <a:t>	факультет </a:t>
            </a:r>
            <a:r>
              <a:rPr lang="ru-RU" b="1" dirty="0" smtClean="0"/>
              <a:t>разделился на два: </a:t>
            </a:r>
            <a:endParaRPr lang="ru-RU" b="1" dirty="0" smtClean="0"/>
          </a:p>
          <a:p>
            <a:pPr>
              <a:spcBef>
                <a:spcPts val="0"/>
              </a:spcBef>
              <a:buNone/>
            </a:pPr>
            <a:r>
              <a:rPr lang="ru-RU" b="1" dirty="0" smtClean="0"/>
              <a:t>	физический </a:t>
            </a:r>
            <a:r>
              <a:rPr lang="ru-RU" b="1" dirty="0" smtClean="0"/>
              <a:t>и </a:t>
            </a:r>
            <a:endParaRPr lang="ru-RU" b="1" dirty="0" smtClean="0"/>
          </a:p>
          <a:p>
            <a:pPr>
              <a:spcBef>
                <a:spcPts val="0"/>
              </a:spcBef>
              <a:buNone/>
            </a:pPr>
            <a:r>
              <a:rPr lang="ru-RU" b="1" dirty="0" smtClean="0"/>
              <a:t>	механико-математический </a:t>
            </a:r>
            <a:r>
              <a:rPr lang="ru-RU" b="1" dirty="0" smtClean="0"/>
              <a:t>(ММФ). </a:t>
            </a:r>
            <a:endParaRPr lang="ru-RU" b="1" dirty="0" smtClean="0"/>
          </a:p>
        </p:txBody>
      </p:sp>
      <p:pic>
        <p:nvPicPr>
          <p:cNvPr id="38913" name="Picture 1"/>
          <p:cNvPicPr>
            <a:picLocks noChangeAspect="1" noChangeArrowheads="1"/>
          </p:cNvPicPr>
          <p:nvPr/>
        </p:nvPicPr>
        <p:blipFill>
          <a:blip r:embed="rId2" cstate="print"/>
          <a:srcRect l="49607" t="16360" r="4458" b="6250"/>
          <a:stretch>
            <a:fillRect/>
          </a:stretch>
        </p:blipFill>
        <p:spPr bwMode="auto">
          <a:xfrm>
            <a:off x="7318548" y="2708920"/>
            <a:ext cx="4228206" cy="4005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5860" y="332656"/>
            <a:ext cx="4824536" cy="936104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Заключение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1764" y="1628800"/>
            <a:ext cx="11927061" cy="6093296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Более века назад </a:t>
            </a:r>
            <a:r>
              <a:rPr lang="ru-RU" b="1" dirty="0" smtClean="0"/>
              <a:t>открылось первое высшее учебное заведение </a:t>
            </a:r>
            <a:r>
              <a:rPr lang="ru-RU" b="1" dirty="0" smtClean="0"/>
              <a:t>в крае - </a:t>
            </a:r>
            <a:r>
              <a:rPr lang="ru-RU" b="1" dirty="0" smtClean="0"/>
              <a:t>Томский университет, он </a:t>
            </a:r>
            <a:r>
              <a:rPr lang="ru-RU" b="1" dirty="0" smtClean="0"/>
              <a:t>был не только первым университетом в Сибири, но и первым высшим учебным заведением вообще на всей азиатской территории России. </a:t>
            </a:r>
            <a:endParaRPr lang="ru-RU" b="1" dirty="0" smtClean="0"/>
          </a:p>
          <a:p>
            <a:pPr algn="ctr"/>
            <a:r>
              <a:rPr lang="ru-RU" b="1" dirty="0" smtClean="0"/>
              <a:t>Появление </a:t>
            </a:r>
            <a:r>
              <a:rPr lang="ru-RU" b="1" dirty="0" smtClean="0"/>
              <a:t>этого учреждения стало возможно благодаря взаимодействию центральной администрации, выделявшей средства на высшую школу в регионе, и местной общественности, интеллигенции и меценатов.</a:t>
            </a:r>
          </a:p>
          <a:p>
            <a:pPr algn="ctr"/>
            <a:r>
              <a:rPr lang="ru-RU" b="1" dirty="0" smtClean="0"/>
              <a:t>Томский университет внёс свой вклад не только в образование и просвещение, но и в  </a:t>
            </a:r>
            <a:r>
              <a:rPr lang="ru-RU" b="1" dirty="0" smtClean="0"/>
              <a:t>архитектуру, т.к. он явился одним </a:t>
            </a:r>
            <a:r>
              <a:rPr lang="ru-RU" b="1" dirty="0" smtClean="0"/>
              <a:t>из первых примеров нового подхода к решению проблемы строительства учебных заведений нового </a:t>
            </a:r>
            <a:r>
              <a:rPr lang="ru-RU" b="1" dirty="0" smtClean="0"/>
              <a:t>типа.</a:t>
            </a:r>
            <a:endParaRPr lang="ru-RU" b="1" dirty="0" smtClean="0"/>
          </a:p>
          <a:p>
            <a:endParaRPr lang="ru-RU" dirty="0"/>
          </a:p>
        </p:txBody>
      </p:sp>
      <p:pic>
        <p:nvPicPr>
          <p:cNvPr id="8" name="Picture 2" descr="http://lib.exdat.com/tw_files2/urls_58/1/d-417/417_html_m3298df9e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54452" y="188640"/>
            <a:ext cx="5256584" cy="117554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5860" y="332656"/>
            <a:ext cx="4824536" cy="936104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Заключение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1765" y="1628800"/>
            <a:ext cx="11665296" cy="6093296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Сначала университет имел лишь медицинский </a:t>
            </a:r>
            <a:r>
              <a:rPr lang="ru-RU" b="1" dirty="0" smtClean="0"/>
              <a:t>факультет, но к 1917г. он имел уже 4 факультета, как изначально  было подписано в указе.</a:t>
            </a:r>
          </a:p>
          <a:p>
            <a:pPr algn="ctr"/>
            <a:r>
              <a:rPr lang="ru-RU" b="1" dirty="0" smtClean="0"/>
              <a:t>Вслед за открытием Томского университета открылся ряд средних учебных заведений, о</a:t>
            </a:r>
            <a:r>
              <a:rPr lang="ru-RU" b="1" dirty="0" smtClean="0"/>
              <a:t>тсюда </a:t>
            </a:r>
            <a:r>
              <a:rPr lang="ru-RU" b="1" dirty="0" smtClean="0"/>
              <a:t>начиналась сибирская наука, преобразившая край, по всем городам распространилось просвещение и профессиональное образование, включая высшее. </a:t>
            </a:r>
          </a:p>
          <a:p>
            <a:pPr algn="ctr"/>
            <a:r>
              <a:rPr lang="ru-RU" b="1" dirty="0" smtClean="0"/>
              <a:t>Сейчас Томский университет - один 39 национальных исследовательских университетов, на 23-х его факультетах обучается более 12 тысяч студентов. Томский государственный университет один из лучших и сильных классических университетов </a:t>
            </a:r>
            <a:r>
              <a:rPr lang="ru-RU" b="1" dirty="0" smtClean="0"/>
              <a:t>России.</a:t>
            </a:r>
            <a:endParaRPr lang="ru-RU" b="1" dirty="0" smtClean="0"/>
          </a:p>
          <a:p>
            <a:endParaRPr lang="ru-RU" dirty="0"/>
          </a:p>
        </p:txBody>
      </p:sp>
      <p:pic>
        <p:nvPicPr>
          <p:cNvPr id="8" name="Picture 2" descr="http://lib.exdat.com/tw_files2/urls_58/1/d-417/417_html_m3298df9e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54452" y="188640"/>
            <a:ext cx="5256584" cy="117554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ttps://postupi.online/images/images1366/1417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12310153" cy="6858000"/>
          </a:xfrm>
          <a:prstGeom prst="rect">
            <a:avLst/>
          </a:prstGeom>
          <a:noFill/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061964" y="332656"/>
            <a:ext cx="6264696" cy="70849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Спасибо за внимание!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1804" y="188640"/>
            <a:ext cx="10940891" cy="13970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Борьба за университет в Сибири и его открытие в Томске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65820" y="1772816"/>
            <a:ext cx="10801200" cy="482453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u="sng" dirty="0" smtClean="0">
                <a:solidFill>
                  <a:srgbClr val="002060"/>
                </a:solidFill>
              </a:rPr>
              <a:t>Ключевые события:</a:t>
            </a:r>
          </a:p>
          <a:p>
            <a:r>
              <a:rPr lang="ru-RU" b="1" dirty="0" smtClean="0"/>
              <a:t>В начале </a:t>
            </a:r>
            <a:r>
              <a:rPr lang="en-US" b="1" dirty="0" smtClean="0"/>
              <a:t>XIX</a:t>
            </a:r>
            <a:r>
              <a:rPr lang="ru-RU" b="1" dirty="0" smtClean="0"/>
              <a:t> века в среде передовых людей Сибири возникла идея организации сибирского университета</a:t>
            </a:r>
          </a:p>
          <a:p>
            <a:r>
              <a:rPr lang="ru-RU" b="1" dirty="0" smtClean="0"/>
              <a:t>В опубликованных в 1803г. «Высочайших утвержденных предварительных правилах народного просвещения» были учтены и пожелания сибирской буржуазной общественности об организации университета</a:t>
            </a:r>
          </a:p>
          <a:p>
            <a:r>
              <a:rPr lang="ru-RU" b="1" dirty="0" smtClean="0"/>
              <a:t>Владелец уральских заводов П.Г. Демидов выдвинул Тобольск как местопребывание сибирского университета и внес пожертвование в сумме 100 тысяч рублей на организацию Киевского и </a:t>
            </a:r>
            <a:r>
              <a:rPr lang="ru-RU" b="1" dirty="0" err="1" smtClean="0"/>
              <a:t>Тобольского</a:t>
            </a:r>
            <a:r>
              <a:rPr lang="ru-RU" b="1" dirty="0" smtClean="0"/>
              <a:t> университетов. </a:t>
            </a: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1804" y="188640"/>
            <a:ext cx="10940891" cy="13970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Борьба за университет в Сибири и его открытие в Томске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7828" y="1772816"/>
            <a:ext cx="10729192" cy="489654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u="sng" dirty="0" smtClean="0">
                <a:solidFill>
                  <a:srgbClr val="002060"/>
                </a:solidFill>
              </a:rPr>
              <a:t>Ключевые события:</a:t>
            </a:r>
          </a:p>
          <a:p>
            <a:r>
              <a:rPr lang="ru-RU" b="1" dirty="0" smtClean="0"/>
              <a:t>Весть о намерениях правительства открыть университет в Тобольске быстро распространилась вызвала большое волнение, однако вскоре оказалось, что обещания правительства об учреждении университета в Тобольске были лишь туманной декларацией </a:t>
            </a:r>
          </a:p>
          <a:p>
            <a:r>
              <a:rPr lang="ru-RU" b="1" dirty="0" smtClean="0"/>
              <a:t>Томский городской голова </a:t>
            </a:r>
            <a:r>
              <a:rPr lang="ru-RU" b="1" dirty="0" err="1" smtClean="0"/>
              <a:t>З.М.Цибульский</a:t>
            </a:r>
            <a:r>
              <a:rPr lang="ru-RU" b="1" dirty="0" smtClean="0"/>
              <a:t> выступил со статьями, выражавшими точку зрения той части крупной сибирской буржуазии, которая стояла за университет, понимая, какое значение он может сыграть в жизни Сибири и в их крупных капиталистических делах</a:t>
            </a:r>
          </a:p>
          <a:p>
            <a:r>
              <a:rPr lang="ru-RU" b="1" dirty="0" smtClean="0"/>
              <a:t>Рассмотрение комиссией г.Томска как наиболее подходящего для создания университета</a:t>
            </a: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9796" y="188640"/>
            <a:ext cx="11233248" cy="92452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Комиссия принимала во внимание: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49796" y="1484784"/>
            <a:ext cx="11305256" cy="499593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>1) центральность географического положения города Томска, по отношению к остальным городам и местностям Сибири, равно к распределению всего русского населения в этой стране; </a:t>
            </a:r>
          </a:p>
          <a:p>
            <a:pPr>
              <a:buNone/>
            </a:pPr>
            <a:r>
              <a:rPr lang="ru-RU" b="1" dirty="0" smtClean="0"/>
              <a:t>2) степень населенности, благоустроенности и благосостояния сего города; </a:t>
            </a:r>
          </a:p>
          <a:p>
            <a:pPr>
              <a:buNone/>
            </a:pPr>
            <a:r>
              <a:rPr lang="ru-RU" b="1" dirty="0" smtClean="0"/>
              <a:t>3) его благоприятные климатические и экономические условия жизни; </a:t>
            </a:r>
          </a:p>
          <a:p>
            <a:pPr>
              <a:buNone/>
            </a:pPr>
            <a:r>
              <a:rPr lang="ru-RU" b="1" dirty="0" smtClean="0"/>
              <a:t>4) благоприятные условия для более дешевого приобретения строительных материалов на постройку университетских зданий; </a:t>
            </a: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9796" y="188640"/>
            <a:ext cx="11233248" cy="92452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Комиссия принимала во внимание: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1804" y="1241376"/>
            <a:ext cx="11305256" cy="499593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dirty="0" smtClean="0"/>
              <a:t>5) наибольшие удобства для доставления медицинскому факультету клинического и анатомического материала; </a:t>
            </a:r>
          </a:p>
          <a:p>
            <a:pPr>
              <a:buNone/>
            </a:pPr>
            <a:r>
              <a:rPr lang="ru-RU" b="1" dirty="0" smtClean="0"/>
              <a:t>6) большее число средних учебных заведений, могущих доставлять университету контингент учащихся; </a:t>
            </a:r>
          </a:p>
          <a:p>
            <a:pPr>
              <a:buNone/>
            </a:pPr>
            <a:r>
              <a:rPr lang="ru-RU" b="1" dirty="0" smtClean="0"/>
              <a:t>7) естественные условия города, благоприятствующие его дальнейшему развитию и процветанию, и в связи с этим, процветание самого университета;</a:t>
            </a:r>
          </a:p>
          <a:p>
            <a:pPr>
              <a:buNone/>
            </a:pPr>
            <a:r>
              <a:rPr lang="ru-RU" b="1" dirty="0" smtClean="0"/>
              <a:t>8) принимая во внимание выраженное большим числом сибирских городов сочувствие к учреждению университета в Томске, а не в Омске, и вместе с тем связанную с первым из этих городов надежду на материальное содействие со стороны городских обществ и частных лиц по устройству университета и обеспечению его дальнейшего материального благосостояния.</a:t>
            </a:r>
          </a:p>
          <a:p>
            <a:pPr>
              <a:buNone/>
            </a:pPr>
            <a:endParaRPr lang="ru-RU" b="1" dirty="0" smtClean="0"/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1764" y="188640"/>
            <a:ext cx="11927061" cy="175704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Заключение комиссии - </a:t>
            </a:r>
            <a:r>
              <a:rPr lang="ru-RU" sz="3600" dirty="0" smtClean="0">
                <a:solidFill>
                  <a:srgbClr val="002060"/>
                </a:solidFill>
              </a:rPr>
              <a:t>учреждаемый сибирский университет целесообразнее и полезнее для края открыть в городе Томске.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49796" y="2387600"/>
            <a:ext cx="10157354" cy="4470400"/>
          </a:xfrm>
        </p:spPr>
        <p:txBody>
          <a:bodyPr/>
          <a:lstStyle/>
          <a:p>
            <a:pPr>
              <a:buNone/>
            </a:pPr>
            <a:r>
              <a:rPr lang="ru-RU" b="1" u="sng" dirty="0" smtClean="0">
                <a:solidFill>
                  <a:srgbClr val="002060"/>
                </a:solidFill>
              </a:rPr>
              <a:t>«Повеление» царя от 16 мая 1878г.:</a:t>
            </a:r>
          </a:p>
          <a:p>
            <a:pPr>
              <a:buNone/>
            </a:pPr>
            <a:r>
              <a:rPr lang="ru-RU" b="1" dirty="0" smtClean="0"/>
              <a:t>1) Разрешить учреждение императорского сибирского университета в гор. Томске, с четырьмя факультетами: историко-филологическим, физико-математическим, юридическим и медицинским;</a:t>
            </a:r>
          </a:p>
          <a:p>
            <a:pPr>
              <a:buNone/>
            </a:pPr>
            <a:r>
              <a:rPr lang="ru-RU" b="1" dirty="0" smtClean="0"/>
              <a:t>2) Предоставить министру народного просвещения ныне же заняться предварительными распоряжениями по устройству Сибирского университета.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5860" y="188640"/>
            <a:ext cx="10157354" cy="63648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Строительство университета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33772" y="980728"/>
            <a:ext cx="11593288" cy="1296144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	14 марта 1880 г. был образован Строительный комитет по возведению построек университета под председательством томского губернатора В.И. </a:t>
            </a:r>
            <a:r>
              <a:rPr lang="ru-RU" b="1" dirty="0" err="1" smtClean="0"/>
              <a:t>Мерцалова</a:t>
            </a:r>
            <a:r>
              <a:rPr lang="ru-RU" b="1" dirty="0" smtClean="0"/>
              <a:t>. В состав комитета вошли </a:t>
            </a:r>
            <a:endParaRPr lang="ru-RU" b="1" dirty="0"/>
          </a:p>
        </p:txBody>
      </p:sp>
      <p:pic>
        <p:nvPicPr>
          <p:cNvPr id="17410" name="Picture 2" descr="http://f2.mylove.ru/EmCAgE269j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1764" y="2393504"/>
            <a:ext cx="2185083" cy="3024336"/>
          </a:xfrm>
          <a:prstGeom prst="rect">
            <a:avLst/>
          </a:prstGeom>
          <a:noFill/>
        </p:spPr>
      </p:pic>
      <p:pic>
        <p:nvPicPr>
          <p:cNvPr id="17412" name="Picture 4" descr="https://24smi.org/public/media/celebrity/2017/01/30/VvTtfodKCLIE_dmitrii-mendelee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38028" y="2393504"/>
            <a:ext cx="2214246" cy="3024336"/>
          </a:xfrm>
          <a:prstGeom prst="rect">
            <a:avLst/>
          </a:prstGeom>
          <a:noFill/>
        </p:spPr>
      </p:pic>
      <p:pic>
        <p:nvPicPr>
          <p:cNvPr id="17414" name="Picture 6" descr="http://img0.liveinternet.ru/images/attach/c/2/71/314/71314917_Florinskiy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14292" y="2393504"/>
            <a:ext cx="2016224" cy="3063784"/>
          </a:xfrm>
          <a:prstGeom prst="rect">
            <a:avLst/>
          </a:prstGeom>
          <a:noFill/>
        </p:spPr>
      </p:pic>
      <p:pic>
        <p:nvPicPr>
          <p:cNvPr id="17416" name="Picture 8" descr="http://fond.tsu.ru/sites/default/files/%D0%A1%D1%82%D1%80%D0%B0%D0%BD%D0%B8%D1%86%D1%8B/cibulskiy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74532" y="2249488"/>
            <a:ext cx="2248066" cy="3312368"/>
          </a:xfrm>
          <a:prstGeom prst="rect">
            <a:avLst/>
          </a:prstGeom>
          <a:noFill/>
        </p:spPr>
      </p:pic>
      <p:pic>
        <p:nvPicPr>
          <p:cNvPr id="17418" name="Picture 10" descr="http://www.litfund.ru/images/lots/2/02-128-50-4-CA099135.jpg"/>
          <p:cNvPicPr>
            <a:picLocks noChangeAspect="1" noChangeArrowheads="1"/>
          </p:cNvPicPr>
          <p:nvPr/>
        </p:nvPicPr>
        <p:blipFill>
          <a:blip r:embed="rId6" cstate="print"/>
          <a:srcRect l="10336" t="12938" r="14361" b="27077"/>
          <a:stretch>
            <a:fillRect/>
          </a:stretch>
        </p:blipFill>
        <p:spPr bwMode="auto">
          <a:xfrm>
            <a:off x="9622804" y="2465512"/>
            <a:ext cx="2350531" cy="3024336"/>
          </a:xfrm>
          <a:prstGeom prst="rect">
            <a:avLst/>
          </a:prstGeom>
          <a:noFill/>
        </p:spPr>
      </p:pic>
      <p:sp>
        <p:nvSpPr>
          <p:cNvPr id="9" name="Содержимое 2"/>
          <p:cNvSpPr txBox="1">
            <a:spLocks/>
          </p:cNvSpPr>
          <p:nvPr/>
        </p:nvSpPr>
        <p:spPr>
          <a:xfrm>
            <a:off x="0" y="5489848"/>
            <a:ext cx="2611760" cy="1296144"/>
          </a:xfrm>
          <a:prstGeom prst="rect">
            <a:avLst/>
          </a:prstGeom>
        </p:spPr>
        <p:txBody>
          <a:bodyPr vert="horz" lIns="121899" tIns="60949" rIns="121899" bIns="60949" rtlCol="0">
            <a:normAutofit fontScale="85000" lnSpcReduction="20000"/>
          </a:bodyPr>
          <a:lstStyle/>
          <a:p>
            <a:pPr marL="304747" marR="0" lvl="0" indent="-304747" algn="ctr" defTabSz="1218987" rtl="0" eaLnBrk="1" fontAlgn="auto" latinLnBrk="0" hangingPunct="1">
              <a:lnSpc>
                <a:spcPct val="95000"/>
              </a:lnSpc>
              <a:spcBef>
                <a:spcPts val="1866"/>
              </a:spcBef>
              <a:spcAft>
                <a:spcPts val="0"/>
              </a:spcAft>
              <a:buClrTx/>
              <a:buSzPct val="100000"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Председатель</a:t>
            </a:r>
            <a:r>
              <a:rPr lang="ru-RU" b="1" noProof="0" dirty="0" smtClean="0"/>
              <a:t> </a:t>
            </a:r>
            <a:r>
              <a:rPr kumimoji="0" lang="ru-RU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губернского правления </a:t>
            </a:r>
            <a:r>
              <a:rPr kumimoji="0" lang="ru-RU" sz="24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А.М.Дмитриев-Мамонтов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Содержимое 2"/>
          <p:cNvSpPr txBox="1">
            <a:spLocks/>
          </p:cNvSpPr>
          <p:nvPr/>
        </p:nvSpPr>
        <p:spPr>
          <a:xfrm>
            <a:off x="2422004" y="5561856"/>
            <a:ext cx="2448272" cy="1296144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marL="304747" marR="0" lvl="0" indent="-304747" algn="ctr" defTabSz="1218987" rtl="0" eaLnBrk="1" fontAlgn="auto" latinLnBrk="0" hangingPunct="1">
              <a:lnSpc>
                <a:spcPct val="95000"/>
              </a:lnSpc>
              <a:spcBef>
                <a:spcPts val="1866"/>
              </a:spcBef>
              <a:spcAft>
                <a:spcPts val="0"/>
              </a:spcAft>
              <a:buClrTx/>
              <a:buSzPct val="100000"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Профессор Д.И.Менделеев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Содержимое 2"/>
          <p:cNvSpPr txBox="1">
            <a:spLocks/>
          </p:cNvSpPr>
          <p:nvPr/>
        </p:nvSpPr>
        <p:spPr>
          <a:xfrm>
            <a:off x="4654252" y="5561856"/>
            <a:ext cx="2448272" cy="1296144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marL="304747" marR="0" lvl="0" indent="-304747" algn="ctr" defTabSz="1218987" rtl="0" eaLnBrk="1" fontAlgn="auto" latinLnBrk="0" hangingPunct="1">
              <a:lnSpc>
                <a:spcPct val="95000"/>
              </a:lnSpc>
              <a:spcBef>
                <a:spcPts val="1866"/>
              </a:spcBef>
              <a:spcAft>
                <a:spcPts val="0"/>
              </a:spcAft>
              <a:buClrTx/>
              <a:buSzPct val="100000"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Профессор В.М.Флоринский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Содержимое 2"/>
          <p:cNvSpPr txBox="1">
            <a:spLocks/>
          </p:cNvSpPr>
          <p:nvPr/>
        </p:nvSpPr>
        <p:spPr>
          <a:xfrm>
            <a:off x="6814492" y="5489848"/>
            <a:ext cx="2611760" cy="1296144"/>
          </a:xfrm>
          <a:prstGeom prst="rect">
            <a:avLst/>
          </a:prstGeom>
        </p:spPr>
        <p:txBody>
          <a:bodyPr vert="horz" lIns="121899" tIns="60949" rIns="121899" bIns="60949" rtlCol="0">
            <a:normAutofit fontScale="85000" lnSpcReduction="10000"/>
          </a:bodyPr>
          <a:lstStyle/>
          <a:p>
            <a:pPr marL="304747" marR="0" lvl="0" indent="-304747" algn="ctr" defTabSz="1218987" rtl="0" eaLnBrk="1" fontAlgn="auto" latinLnBrk="0" hangingPunct="1">
              <a:lnSpc>
                <a:spcPct val="95000"/>
              </a:lnSpc>
              <a:spcBef>
                <a:spcPts val="1866"/>
              </a:spcBef>
              <a:spcAft>
                <a:spcPts val="0"/>
              </a:spcAft>
              <a:buClrTx/>
              <a:buSzPct val="100000"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Томский городской голова </a:t>
            </a:r>
            <a:r>
              <a:rPr kumimoji="0" lang="ru-RU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З.М.Цибульский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Содержимое 2"/>
          <p:cNvSpPr txBox="1">
            <a:spLocks/>
          </p:cNvSpPr>
          <p:nvPr/>
        </p:nvSpPr>
        <p:spPr>
          <a:xfrm>
            <a:off x="9577065" y="5489848"/>
            <a:ext cx="2611760" cy="1296144"/>
          </a:xfrm>
          <a:prstGeom prst="rect">
            <a:avLst/>
          </a:prstGeom>
        </p:spPr>
        <p:txBody>
          <a:bodyPr vert="horz" lIns="121899" tIns="60949" rIns="121899" bIns="60949" rtlCol="0">
            <a:normAutofit fontScale="92500"/>
          </a:bodyPr>
          <a:lstStyle/>
          <a:p>
            <a:pPr marL="304747" marR="0" lvl="0" indent="-304747" algn="ctr" defTabSz="1218987" rtl="0" eaLnBrk="1" fontAlgn="auto" latinLnBrk="0" hangingPunct="1">
              <a:lnSpc>
                <a:spcPct val="95000"/>
              </a:lnSpc>
              <a:spcBef>
                <a:spcPts val="1866"/>
              </a:spcBef>
              <a:spcAft>
                <a:spcPts val="0"/>
              </a:spcAft>
              <a:buClrTx/>
              <a:buSzPct val="100000"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инженер-архитектор М.Ю.Арнольд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5860" y="188640"/>
            <a:ext cx="10157354" cy="63648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Строительство университета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4" name="Содержимое 2"/>
          <p:cNvSpPr>
            <a:spLocks noGrp="1"/>
          </p:cNvSpPr>
          <p:nvPr>
            <p:ph idx="1"/>
          </p:nvPr>
        </p:nvSpPr>
        <p:spPr>
          <a:xfrm>
            <a:off x="549796" y="980728"/>
            <a:ext cx="11233248" cy="482453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u="sng" dirty="0" smtClean="0">
                <a:solidFill>
                  <a:srgbClr val="002060"/>
                </a:solidFill>
              </a:rPr>
              <a:t>Ключевые события:</a:t>
            </a:r>
          </a:p>
          <a:p>
            <a:r>
              <a:rPr lang="ru-RU" b="1" dirty="0" smtClean="0"/>
              <a:t>26 августа 1880 г. состоялась торжественная закладка главного здания университета на участке площадью в 40 десятин, подаренном Томской городской думой. </a:t>
            </a:r>
          </a:p>
          <a:p>
            <a:pPr>
              <a:buNone/>
            </a:pPr>
            <a:endParaRPr lang="ru-RU" b="1" dirty="0" smtClean="0"/>
          </a:p>
          <a:p>
            <a:pPr indent="-457200">
              <a:lnSpc>
                <a:spcPct val="100000"/>
              </a:lnSpc>
              <a:spcBef>
                <a:spcPts val="0"/>
              </a:spcBef>
            </a:pPr>
            <a:r>
              <a:rPr lang="ru-RU" b="1" dirty="0" smtClean="0"/>
              <a:t> Строительство началось в 1881г.,</a:t>
            </a:r>
          </a:p>
          <a:p>
            <a:pPr indent="-45720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b="1" dirty="0" smtClean="0"/>
              <a:t> им руководил томский архитектор</a:t>
            </a:r>
          </a:p>
          <a:p>
            <a:pPr indent="-45720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b="1" dirty="0" smtClean="0"/>
              <a:t> П.П. </a:t>
            </a:r>
            <a:r>
              <a:rPr lang="ru-RU" b="1" dirty="0" err="1" smtClean="0"/>
              <a:t>Наранович</a:t>
            </a:r>
            <a:r>
              <a:rPr lang="ru-RU" b="1" dirty="0" smtClean="0"/>
              <a:t>, бюджет составил</a:t>
            </a:r>
          </a:p>
          <a:p>
            <a:pPr indent="-45720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b="1" dirty="0" smtClean="0"/>
              <a:t> около 600 тыс. рублей.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23554" name="Picture 2" descr="https://obzor.westsib.ru/data/images/news_2013/09/meri/toms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26460" y="2760216"/>
            <a:ext cx="5476131" cy="3900987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f02787940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_9412013_TF02787940_TF02787940.potx" id="{BDCEC835-C025-45C0-8AD5-9D778732CF6A}" vid="{4E9A813A-BC9F-4772-8185-0F17D630CF68}"/>
    </a:ext>
  </a:extLst>
</a:theme>
</file>

<file path=ppt/theme/theme2.xml><?xml version="1.0" encoding="utf-8"?>
<a:theme xmlns:a="http://schemas.openxmlformats.org/drawingml/2006/main" name="Тема Offic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ocPublishedLinkedAssetsLookup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LocLastLocAttemptVersionTypeLookup xmlns="4873beb7-5857-4685-be1f-d57550cc96cc" xsi:nil="true"/>
    <DirectSourceMarket xmlns="4873beb7-5857-4685-be1f-d57550cc96cc" xsi:nil="true"/>
    <ThumbnailAssetId xmlns="4873beb7-5857-4685-be1f-d57550cc96cc" xsi:nil="true"/>
    <PrimaryImageGen xmlns="4873beb7-5857-4685-be1f-d57550cc96cc">false</PrimaryImageGen>
    <LocNewPublishedVersionLookup xmlns="4873beb7-5857-4685-be1f-d57550cc96cc" xsi:nil="true"/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LocOverallPublishStatusLookup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LocOverallLocStatusLookup xmlns="4873beb7-5857-4685-be1f-d57550cc96cc" xsi:nil="true"/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1345039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>The bookstacks present on most slides  make this a good choice for students, teachers, reading enthusiasts, and others in education. This presentation template contains multiple slide layouts in widescreen format (16x9) and includes a sample table and chart that you can easily  modify.</APDescription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2011-11-26T00:00:00+00:00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TemplateStatus xmlns="4873beb7-5857-4685-be1f-d57550cc96cc">Complete</TemplateStatus>
    <Downloads xmlns="4873beb7-5857-4685-be1f-d57550cc96cc">0</Downloads>
    <OOCacheId xmlns="4873beb7-5857-4685-be1f-d57550cc96cc" xsi:nil="true"/>
    <IsDeleted xmlns="4873beb7-5857-4685-be1f-d57550cc96cc">false</IsDeleted>
    <LocPublishedDependentAssetsLookup xmlns="4873beb7-5857-4685-be1f-d57550cc96cc" xsi:nil="true"/>
    <AssetExpire xmlns="4873beb7-5857-4685-be1f-d57550cc96cc">2029-05-12T07:00:00+00:00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EditorialTags xmlns="4873beb7-5857-4685-be1f-d57550cc96cc" xsi:nil="true"/>
    <SubmitterId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TP102787939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694216</LocLastLocAttemptVersionLookup>
    <LocProcessedForHandoffsLookup xmlns="4873beb7-5857-4685-be1f-d57550cc96cc" xsi:nil="true"/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LocOverallPreviewStatusLookup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 xsi:nil="true"/>
    <OutputCachingOn xmlns="4873beb7-5857-4685-be1f-d57550cc96cc">false</OutputCachingOn>
    <AverageRating xmlns="4873beb7-5857-4685-be1f-d57550cc96cc" xsi:nil="true"/>
    <APAuthor xmlns="4873beb7-5857-4685-be1f-d57550cc96cc">
      <UserInfo>
        <DisplayName>REDMOND\kristaa</DisplayName>
        <AccountId>136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LocProcessedForMarketsLookup xmlns="4873beb7-5857-4685-be1f-d57550cc96cc" xsi:nil="true"/>
    <TPLaunchHelpLinkType xmlns="4873beb7-5857-4685-be1f-d57550cc96cc">Template</TPLaunchHelpLinkType>
    <OriginalRelease xmlns="4873beb7-5857-4685-be1f-d57550cc96cc">15</OriginalRelease>
    <LocalizationTagsTaxHTField0 xmlns="4873beb7-5857-4685-be1f-d57550cc96cc">
      <Terms xmlns="http://schemas.microsoft.com/office/infopath/2007/PartnerControls"/>
    </LocalizationTagsTaxHTField0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LocOverallHandbackStatusLookup xmlns="4873beb7-5857-4685-be1f-d57550cc96cc" xsi:nil="true"/>
    <ShowIn xmlns="4873beb7-5857-4685-be1f-d57550cc96cc">Show everywhere</ShowIn>
    <UANotes xmlns="4873beb7-5857-4685-be1f-d57550cc96cc" xsi:nil="true"/>
    <InternalTagsTaxHTField0 xmlns="4873beb7-5857-4685-be1f-d57550cc96cc">
      <Terms xmlns="http://schemas.microsoft.com/office/infopath/2007/PartnerControls"/>
    </InternalTagsTaxHTField0>
    <CSXHash xmlns="4873beb7-5857-4685-be1f-d57550cc96cc" xsi:nil="true"/>
    <VoteCount xmlns="4873beb7-5857-4685-be1f-d57550cc96cc" xsi:nil="true"/>
    <LocMarketGroupTiers2 xmlns="4873beb7-5857-4685-be1f-d57550cc96cc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F301D382-32B0-43EE-932C-28906AF37617}">
  <ds:schemaRefs>
    <ds:schemaRef ds:uri="http://schemas.microsoft.com/office/2006/metadata/properties"/>
    <ds:schemaRef ds:uri="http://schemas.microsoft.com/office/infopath/2007/PartnerControls"/>
    <ds:schemaRef ds:uri="4873beb7-5857-4685-be1f-d57550cc96cc"/>
  </ds:schemaRefs>
</ds:datastoreItem>
</file>

<file path=customXml/itemProps2.xml><?xml version="1.0" encoding="utf-8"?>
<ds:datastoreItem xmlns:ds="http://schemas.openxmlformats.org/officeDocument/2006/customXml" ds:itemID="{BBB5C329-08A6-4E5E-AEF1-A97828C8741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1B558C7-619B-49BE-9097-7FCBDADD4EC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tf02787940</Template>
  <TotalTime>0</TotalTime>
  <Words>1077</Words>
  <Application>Microsoft Office PowerPoint</Application>
  <PresentationFormat>Произвольный</PresentationFormat>
  <Paragraphs>159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tf02787940</vt:lpstr>
      <vt:lpstr>Создание первого в Сибири – Томского университета</vt:lpstr>
      <vt:lpstr>Слайд 2</vt:lpstr>
      <vt:lpstr>Борьба за университет в Сибири и его открытие в Томске</vt:lpstr>
      <vt:lpstr>Борьба за университет в Сибири и его открытие в Томске</vt:lpstr>
      <vt:lpstr>Комиссия принимала во внимание:</vt:lpstr>
      <vt:lpstr>Комиссия принимала во внимание:</vt:lpstr>
      <vt:lpstr>Заключение комиссии - учреждаемый сибирский университет целесообразнее и полезнее для края открыть в городе Томске.</vt:lpstr>
      <vt:lpstr>Строительство университета</vt:lpstr>
      <vt:lpstr>Строительство университета</vt:lpstr>
      <vt:lpstr>Слайд 10</vt:lpstr>
      <vt:lpstr>Зоологический музей</vt:lpstr>
      <vt:lpstr>Слайд 12</vt:lpstr>
      <vt:lpstr>Первые факультеты и их работа Медицинский факультет</vt:lpstr>
      <vt:lpstr>Медицинский факультет Преподавательский состав</vt:lpstr>
      <vt:lpstr>Слайд 15</vt:lpstr>
      <vt:lpstr>Юридический факультет</vt:lpstr>
      <vt:lpstr>Юридический факультет</vt:lpstr>
      <vt:lpstr>Слайд 18</vt:lpstr>
      <vt:lpstr>Юридический факультет</vt:lpstr>
      <vt:lpstr>Историко-филологический факультет</vt:lpstr>
      <vt:lpstr>Историко-филологический факультет</vt:lpstr>
      <vt:lpstr>Историко-филологический факультет Преподавательский состав</vt:lpstr>
      <vt:lpstr>Историко-филологический факультет</vt:lpstr>
      <vt:lpstr>Физико-математический факультет</vt:lpstr>
      <vt:lpstr>Заключение</vt:lpstr>
      <vt:lpstr>Заключение</vt:lpstr>
      <vt:lpstr>Спасибо за внимание!</vt:lpstr>
    </vt:vector>
  </TitlesOfParts>
  <Manager/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2017-11-04T12:42:57Z</dcterms:created>
  <dcterms:modified xsi:type="dcterms:W3CDTF">2017-12-06T08:39:14Z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CampaignTags">
    <vt:lpwstr/>
  </property>
  <property fmtid="{D5CDD505-2E9C-101B-9397-08002B2CF9AE}" pid="7" name="ScenarioTags">
    <vt:lpwstr/>
  </property>
</Properties>
</file>