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3" r:id="rId14"/>
    <p:sldId id="272" r:id="rId15"/>
    <p:sldId id="274" r:id="rId16"/>
    <p:sldId id="276" r:id="rId17"/>
    <p:sldId id="275"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2636B33-6E62-4612-A96F-3C59E9133B5D}" type="datetimeFigureOut">
              <a:rPr lang="ru-RU"/>
              <a:pPr>
                <a:defRPr/>
              </a:pPr>
              <a:t>30.01.2018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1D6894A-104B-4EE6-8395-75D46DF0B8DA}" type="slidenum">
              <a:rPr lang="ru-RU"/>
              <a:pPr>
                <a:defRPr/>
              </a:pPr>
              <a:t>‹#›</a:t>
            </a:fld>
            <a:endParaRPr lang="ru-RU"/>
          </a:p>
        </p:txBody>
      </p:sp>
    </p:spTree>
    <p:extLst>
      <p:ext uri="{BB962C8B-B14F-4D97-AF65-F5344CB8AC3E}">
        <p14:creationId xmlns:p14="http://schemas.microsoft.com/office/powerpoint/2010/main" val="14921419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0C22193-4461-447A-8F95-783D28762846}" type="datetime1">
              <a:rPr lang="ru-RU"/>
              <a:pPr>
                <a:defRPr/>
              </a:pPr>
              <a:t>30.01.2018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4BD337-B71E-4690-AC56-5BAE83813099}" type="slidenum">
              <a:rPr lang="ru-RU"/>
              <a:pPr>
                <a:defRPr/>
              </a:pPr>
              <a:t>‹#›</a:t>
            </a:fld>
            <a:endParaRPr lang="ru-RU"/>
          </a:p>
        </p:txBody>
      </p:sp>
    </p:spTree>
    <p:extLst>
      <p:ext uri="{BB962C8B-B14F-4D97-AF65-F5344CB8AC3E}">
        <p14:creationId xmlns:p14="http://schemas.microsoft.com/office/powerpoint/2010/main" val="14763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9CAC45-A020-4521-984C-3352680F8DC4}" type="datetime1">
              <a:rPr lang="ru-RU"/>
              <a:pPr>
                <a:defRPr/>
              </a:pPr>
              <a:t>30.01.2018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C30A5FE-3175-4C14-AC50-793982E0F5C7}" type="slidenum">
              <a:rPr lang="ru-RU"/>
              <a:pPr>
                <a:defRPr/>
              </a:pPr>
              <a:t>‹#›</a:t>
            </a:fld>
            <a:endParaRPr lang="ru-RU"/>
          </a:p>
        </p:txBody>
      </p:sp>
    </p:spTree>
    <p:extLst>
      <p:ext uri="{BB962C8B-B14F-4D97-AF65-F5344CB8AC3E}">
        <p14:creationId xmlns:p14="http://schemas.microsoft.com/office/powerpoint/2010/main" val="173735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5F2506F-5329-4536-9DE0-4EC623729428}" type="datetime1">
              <a:rPr lang="ru-RU"/>
              <a:pPr>
                <a:defRPr/>
              </a:pPr>
              <a:t>30.01.2018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4945F1C-EA50-40A8-ADED-87B2E05EAC02}" type="slidenum">
              <a:rPr lang="ru-RU"/>
              <a:pPr>
                <a:defRPr/>
              </a:pPr>
              <a:t>‹#›</a:t>
            </a:fld>
            <a:endParaRPr lang="ru-RU"/>
          </a:p>
        </p:txBody>
      </p:sp>
    </p:spTree>
    <p:extLst>
      <p:ext uri="{BB962C8B-B14F-4D97-AF65-F5344CB8AC3E}">
        <p14:creationId xmlns:p14="http://schemas.microsoft.com/office/powerpoint/2010/main" val="332644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9737EC3-1BB1-4606-8B49-19AC3E3AAD12}" type="datetime1">
              <a:rPr lang="ru-RU"/>
              <a:pPr>
                <a:defRPr/>
              </a:pPr>
              <a:t>30.01.2018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314E132-54CD-4CAC-8790-8778BA38E50F}" type="slidenum">
              <a:rPr lang="ru-RU"/>
              <a:pPr>
                <a:defRPr/>
              </a:pPr>
              <a:t>‹#›</a:t>
            </a:fld>
            <a:endParaRPr lang="ru-RU"/>
          </a:p>
        </p:txBody>
      </p:sp>
    </p:spTree>
    <p:extLst>
      <p:ext uri="{BB962C8B-B14F-4D97-AF65-F5344CB8AC3E}">
        <p14:creationId xmlns:p14="http://schemas.microsoft.com/office/powerpoint/2010/main" val="261285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3BEA321-0D45-43E7-8BDB-1198F6985070}" type="datetime1">
              <a:rPr lang="ru-RU"/>
              <a:pPr>
                <a:defRPr/>
              </a:pPr>
              <a:t>30.01.2018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346195-13BE-4B65-9289-1E06AE02FF8F}" type="slidenum">
              <a:rPr lang="ru-RU"/>
              <a:pPr>
                <a:defRPr/>
              </a:pPr>
              <a:t>‹#›</a:t>
            </a:fld>
            <a:endParaRPr lang="ru-RU"/>
          </a:p>
        </p:txBody>
      </p:sp>
    </p:spTree>
    <p:extLst>
      <p:ext uri="{BB962C8B-B14F-4D97-AF65-F5344CB8AC3E}">
        <p14:creationId xmlns:p14="http://schemas.microsoft.com/office/powerpoint/2010/main" val="281586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418345A-D869-4593-A228-A483B27AA6A8}" type="datetime1">
              <a:rPr lang="ru-RU"/>
              <a:pPr>
                <a:defRPr/>
              </a:pPr>
              <a:t>30.01.2018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FE0C86D-480E-4A5B-8059-C8C3FED4C1A7}" type="slidenum">
              <a:rPr lang="ru-RU"/>
              <a:pPr>
                <a:defRPr/>
              </a:pPr>
              <a:t>‹#›</a:t>
            </a:fld>
            <a:endParaRPr lang="ru-RU"/>
          </a:p>
        </p:txBody>
      </p:sp>
    </p:spTree>
    <p:extLst>
      <p:ext uri="{BB962C8B-B14F-4D97-AF65-F5344CB8AC3E}">
        <p14:creationId xmlns:p14="http://schemas.microsoft.com/office/powerpoint/2010/main" val="95609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4CF3C59-254F-433F-8B74-ADD6B5902A59}" type="datetime1">
              <a:rPr lang="ru-RU"/>
              <a:pPr>
                <a:defRPr/>
              </a:pPr>
              <a:t>30.01.2018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1FBA139-59F2-435B-A826-40965C345F45}" type="slidenum">
              <a:rPr lang="ru-RU"/>
              <a:pPr>
                <a:defRPr/>
              </a:pPr>
              <a:t>‹#›</a:t>
            </a:fld>
            <a:endParaRPr lang="ru-RU"/>
          </a:p>
        </p:txBody>
      </p:sp>
    </p:spTree>
    <p:extLst>
      <p:ext uri="{BB962C8B-B14F-4D97-AF65-F5344CB8AC3E}">
        <p14:creationId xmlns:p14="http://schemas.microsoft.com/office/powerpoint/2010/main" val="408919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BFE0349-8529-4ED9-AE66-C69DC3F2523B}" type="datetime1">
              <a:rPr lang="ru-RU"/>
              <a:pPr>
                <a:defRPr/>
              </a:pPr>
              <a:t>30.01.2018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2814F8A-01F3-495A-A37A-A6D8FB6F7AAB}" type="slidenum">
              <a:rPr lang="ru-RU"/>
              <a:pPr>
                <a:defRPr/>
              </a:pPr>
              <a:t>‹#›</a:t>
            </a:fld>
            <a:endParaRPr lang="ru-RU"/>
          </a:p>
        </p:txBody>
      </p:sp>
    </p:spTree>
    <p:extLst>
      <p:ext uri="{BB962C8B-B14F-4D97-AF65-F5344CB8AC3E}">
        <p14:creationId xmlns:p14="http://schemas.microsoft.com/office/powerpoint/2010/main" val="176937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E8412E2-5B95-45C8-B626-63A0F005CE31}" type="datetime1">
              <a:rPr lang="ru-RU"/>
              <a:pPr>
                <a:defRPr/>
              </a:pPr>
              <a:t>30.01.2018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4482139-7CC9-4D47-AE9A-BC97CC55B178}" type="slidenum">
              <a:rPr lang="ru-RU"/>
              <a:pPr>
                <a:defRPr/>
              </a:pPr>
              <a:t>‹#›</a:t>
            </a:fld>
            <a:endParaRPr lang="ru-RU"/>
          </a:p>
        </p:txBody>
      </p:sp>
    </p:spTree>
    <p:extLst>
      <p:ext uri="{BB962C8B-B14F-4D97-AF65-F5344CB8AC3E}">
        <p14:creationId xmlns:p14="http://schemas.microsoft.com/office/powerpoint/2010/main" val="163136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0AE15F7-C84D-4E8F-8542-E38963B23CC5}" type="datetime1">
              <a:rPr lang="ru-RU"/>
              <a:pPr>
                <a:defRPr/>
              </a:pPr>
              <a:t>30.01.2018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29817BC-9C2B-4C81-86C4-C2F73CABFCB1}" type="slidenum">
              <a:rPr lang="ru-RU"/>
              <a:pPr>
                <a:defRPr/>
              </a:pPr>
              <a:t>‹#›</a:t>
            </a:fld>
            <a:endParaRPr lang="ru-RU"/>
          </a:p>
        </p:txBody>
      </p:sp>
    </p:spTree>
    <p:extLst>
      <p:ext uri="{BB962C8B-B14F-4D97-AF65-F5344CB8AC3E}">
        <p14:creationId xmlns:p14="http://schemas.microsoft.com/office/powerpoint/2010/main" val="205884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E448DD9-5A4B-4F89-A5B0-40554ACF21E2}" type="datetime1">
              <a:rPr lang="ru-RU"/>
              <a:pPr>
                <a:defRPr/>
              </a:pPr>
              <a:t>30.01.2018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A62F981-EC1E-4509-8E72-954436D7DBF3}" type="slidenum">
              <a:rPr lang="ru-RU"/>
              <a:pPr>
                <a:defRPr/>
              </a:pPr>
              <a:t>‹#›</a:t>
            </a:fld>
            <a:endParaRPr lang="ru-RU"/>
          </a:p>
        </p:txBody>
      </p:sp>
    </p:spTree>
    <p:extLst>
      <p:ext uri="{BB962C8B-B14F-4D97-AF65-F5344CB8AC3E}">
        <p14:creationId xmlns:p14="http://schemas.microsoft.com/office/powerpoint/2010/main" val="264866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FA537B3-0FEC-4ED8-B749-AD535273F007}" type="datetime1">
              <a:rPr lang="ru-RU"/>
              <a:pPr>
                <a:defRPr/>
              </a:pPr>
              <a:t>30.01.2018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DAC0984-171B-4762-919E-0B1FE4C32BA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kirov-college.narod.ru/azbuka/new_prof.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sz="6600" b="1" dirty="0" smtClean="0"/>
              <a:t>Тема № 1 </a:t>
            </a:r>
          </a:p>
          <a:p>
            <a:pPr marL="0" indent="0" algn="ctr">
              <a:buNone/>
            </a:pPr>
            <a:r>
              <a:rPr lang="ru-RU" sz="6600" b="1" dirty="0" smtClean="0"/>
              <a:t>«Анализ рынка труда»</a:t>
            </a:r>
          </a:p>
          <a:p>
            <a:pPr marL="0" indent="0">
              <a:buNone/>
            </a:pPr>
            <a:endParaRPr lang="ru-RU" dirty="0">
              <a:solidFill>
                <a:schemeClr val="tx2">
                  <a:lumMod val="50000"/>
                </a:schemeClr>
              </a:solidFill>
            </a:endParaRPr>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a:t>
            </a:fld>
            <a:endParaRPr lang="ru-RU"/>
          </a:p>
        </p:txBody>
      </p:sp>
    </p:spTree>
    <p:extLst>
      <p:ext uri="{BB962C8B-B14F-4D97-AF65-F5344CB8AC3E}">
        <p14:creationId xmlns:p14="http://schemas.microsoft.com/office/powerpoint/2010/main" val="421533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a:t>
            </a:r>
            <a:r>
              <a:rPr lang="ru-RU" b="1" dirty="0" smtClean="0">
                <a:solidFill>
                  <a:srgbClr val="17365D"/>
                </a:solidFill>
              </a:rPr>
              <a:t>труда»</a:t>
            </a:r>
            <a:endParaRPr lang="ru-RU" dirty="0"/>
          </a:p>
        </p:txBody>
      </p:sp>
      <p:sp>
        <p:nvSpPr>
          <p:cNvPr id="3" name="Объект 2"/>
          <p:cNvSpPr>
            <a:spLocks noGrp="1"/>
          </p:cNvSpPr>
          <p:nvPr>
            <p:ph idx="1"/>
          </p:nvPr>
        </p:nvSpPr>
        <p:spPr/>
        <p:txBody>
          <a:bodyPr/>
          <a:lstStyle/>
          <a:p>
            <a:pPr marL="114300" lvl="0" indent="0" algn="just">
              <a:lnSpc>
                <a:spcPct val="115000"/>
              </a:lnSpc>
              <a:spcAft>
                <a:spcPts val="0"/>
              </a:spcAft>
              <a:buNone/>
              <a:tabLst>
                <a:tab pos="540385" algn="l"/>
              </a:tabLst>
            </a:pPr>
            <a:r>
              <a:rPr lang="ru-RU" dirty="0">
                <a:solidFill>
                  <a:srgbClr val="17365D"/>
                </a:solidFill>
                <a:latin typeface="Times New Roman"/>
                <a:ea typeface="Times New Roman"/>
                <a:cs typeface="Times New Roman"/>
              </a:rPr>
              <a:t>Для современного работодателя  наиболее привлекателен не просто  специалист, а человек, владеющий несколькими профессиями; готовый при необходимости достаточно быстро переквалифицироваться, овладеть новой специальностью, т.е. быть  профессионально мобильным.</a:t>
            </a:r>
            <a:endParaRPr lang="ru-RU" sz="2800" dirty="0">
              <a:solidFill>
                <a:srgbClr val="17365D"/>
              </a:solidFill>
              <a:ea typeface="Times New Roman"/>
              <a:cs typeface="Times New Roman"/>
            </a:endParaRP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10</a:t>
            </a:fld>
            <a:endParaRPr lang="ru-RU"/>
          </a:p>
        </p:txBody>
      </p:sp>
    </p:spTree>
    <p:extLst>
      <p:ext uri="{BB962C8B-B14F-4D97-AF65-F5344CB8AC3E}">
        <p14:creationId xmlns:p14="http://schemas.microsoft.com/office/powerpoint/2010/main" val="66190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sz="6000" b="1" dirty="0" smtClean="0">
                <a:solidFill>
                  <a:srgbClr val="17365D"/>
                </a:solidFill>
                <a:latin typeface="Times New Roman"/>
                <a:ea typeface="Times New Roman"/>
                <a:cs typeface="+mj-cs"/>
              </a:rPr>
              <a:t>Как вы думаете что </a:t>
            </a:r>
            <a:r>
              <a:rPr lang="ru-RU" sz="6000" b="1" dirty="0">
                <a:solidFill>
                  <a:srgbClr val="17365D"/>
                </a:solidFill>
                <a:latin typeface="Times New Roman"/>
                <a:ea typeface="Times New Roman"/>
                <a:cs typeface="+mj-cs"/>
              </a:rPr>
              <a:t>ценят руководители в человеке как работнике? </a:t>
            </a:r>
            <a:endParaRPr lang="ru-RU" sz="6000"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11</a:t>
            </a:fld>
            <a:endParaRPr lang="ru-RU"/>
          </a:p>
        </p:txBody>
      </p:sp>
    </p:spTree>
    <p:extLst>
      <p:ext uri="{BB962C8B-B14F-4D97-AF65-F5344CB8AC3E}">
        <p14:creationId xmlns:p14="http://schemas.microsoft.com/office/powerpoint/2010/main" val="426499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effectLst/>
                <a:latin typeface="Times New Roman"/>
                <a:ea typeface="Times New Roman"/>
              </a:rPr>
              <a:t>Что ценят руководители в человеке как работнике? </a:t>
            </a:r>
            <a:endParaRPr lang="ru-RU" sz="2800" dirty="0"/>
          </a:p>
        </p:txBody>
      </p:sp>
      <p:sp>
        <p:nvSpPr>
          <p:cNvPr id="3" name="Объект 2"/>
          <p:cNvSpPr>
            <a:spLocks noGrp="1"/>
          </p:cNvSpPr>
          <p:nvPr>
            <p:ph idx="1"/>
          </p:nvPr>
        </p:nvSpPr>
        <p:spPr/>
        <p:txBody>
          <a:bodyPr/>
          <a:lstStyle/>
          <a:p>
            <a:pPr lvl="0" algn="just">
              <a:spcAft>
                <a:spcPts val="0"/>
              </a:spcAft>
              <a:buFont typeface="Wingdings"/>
              <a:buChar char=""/>
              <a:tabLst>
                <a:tab pos="540385" algn="l"/>
              </a:tabLst>
            </a:pPr>
            <a:r>
              <a:rPr lang="ru-RU" sz="2400" dirty="0" smtClean="0">
                <a:effectLst/>
                <a:latin typeface="Times New Roman"/>
                <a:ea typeface="Times New Roman"/>
              </a:rPr>
              <a:t>высокая квалификация и профессионализм;</a:t>
            </a:r>
          </a:p>
          <a:p>
            <a:pPr lvl="0" algn="just">
              <a:spcAft>
                <a:spcPts val="0"/>
              </a:spcAft>
              <a:buFont typeface="Wingdings"/>
              <a:buChar char=""/>
              <a:tabLst>
                <a:tab pos="257175" algn="l"/>
                <a:tab pos="540385" algn="l"/>
              </a:tabLst>
            </a:pPr>
            <a:r>
              <a:rPr lang="ru-RU" sz="2400" dirty="0" smtClean="0">
                <a:effectLst/>
                <a:latin typeface="Times New Roman"/>
                <a:ea typeface="Times New Roman"/>
              </a:rPr>
              <a:t>умение самостоятельно принимать решения, аргументированно их отстаивать, умение постоять за себя;</a:t>
            </a:r>
          </a:p>
          <a:p>
            <a:pPr lvl="0" algn="just">
              <a:spcAft>
                <a:spcPts val="0"/>
              </a:spcAft>
              <a:buFont typeface="Wingdings"/>
              <a:buChar char=""/>
              <a:tabLst>
                <a:tab pos="257175" algn="l"/>
                <a:tab pos="540385" algn="l"/>
              </a:tabLst>
            </a:pPr>
            <a:r>
              <a:rPr lang="ru-RU" sz="2400" dirty="0" smtClean="0">
                <a:effectLst/>
                <a:latin typeface="Times New Roman"/>
                <a:ea typeface="Times New Roman"/>
              </a:rPr>
              <a:t>инициативность, активность, энергичность;</a:t>
            </a:r>
          </a:p>
          <a:p>
            <a:pPr lvl="0" algn="just">
              <a:spcAft>
                <a:spcPts val="0"/>
              </a:spcAft>
              <a:buFont typeface="Wingdings"/>
              <a:buChar char=""/>
              <a:tabLst>
                <a:tab pos="257175" algn="l"/>
                <a:tab pos="540385" algn="l"/>
              </a:tabLst>
            </a:pPr>
            <a:r>
              <a:rPr lang="ru-RU" sz="2400" dirty="0" smtClean="0">
                <a:effectLst/>
                <a:latin typeface="Times New Roman"/>
                <a:ea typeface="Times New Roman"/>
              </a:rPr>
              <a:t>напористость;</a:t>
            </a:r>
          </a:p>
          <a:p>
            <a:pPr lvl="0" algn="just">
              <a:spcAft>
                <a:spcPts val="0"/>
              </a:spcAft>
              <a:buFont typeface="Wingdings"/>
              <a:buChar char=""/>
              <a:tabLst>
                <a:tab pos="257175" algn="l"/>
                <a:tab pos="540385" algn="l"/>
              </a:tabLst>
            </a:pPr>
            <a:r>
              <a:rPr lang="ru-RU" sz="2400" dirty="0" smtClean="0">
                <a:effectLst/>
                <a:latin typeface="Times New Roman"/>
                <a:ea typeface="Times New Roman"/>
              </a:rPr>
              <a:t>умение четко выполнять инструкции, исполнительность;</a:t>
            </a:r>
          </a:p>
          <a:p>
            <a:pPr lvl="0" algn="just">
              <a:spcAft>
                <a:spcPts val="0"/>
              </a:spcAft>
              <a:buFont typeface="Wingdings"/>
              <a:buChar char=""/>
              <a:tabLst>
                <a:tab pos="257175" algn="l"/>
                <a:tab pos="540385" algn="l"/>
              </a:tabLst>
            </a:pPr>
            <a:r>
              <a:rPr lang="ru-RU" sz="2400" dirty="0" smtClean="0">
                <a:effectLst/>
                <a:latin typeface="Times New Roman"/>
                <a:ea typeface="Times New Roman"/>
              </a:rPr>
              <a:t>творчество, гибкость мышления, умение находить нестандартные решения;</a:t>
            </a:r>
          </a:p>
          <a:p>
            <a:pPr lvl="0" algn="just">
              <a:spcAft>
                <a:spcPts val="0"/>
              </a:spcAft>
              <a:buFont typeface="Wingdings"/>
              <a:buChar char=""/>
              <a:tabLst>
                <a:tab pos="257175" algn="l"/>
                <a:tab pos="540385" algn="l"/>
              </a:tabLst>
            </a:pPr>
            <a:r>
              <a:rPr lang="ru-RU" sz="2400" dirty="0" smtClean="0">
                <a:effectLst/>
                <a:latin typeface="Times New Roman"/>
                <a:ea typeface="Times New Roman"/>
              </a:rPr>
              <a:t>умение общаться, производить благоприятное впечатление, умение работать в команде.</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12</a:t>
            </a:fld>
            <a:endParaRPr lang="ru-RU"/>
          </a:p>
        </p:txBody>
      </p:sp>
    </p:spTree>
    <p:extLst>
      <p:ext uri="{BB962C8B-B14F-4D97-AF65-F5344CB8AC3E}">
        <p14:creationId xmlns:p14="http://schemas.microsoft.com/office/powerpoint/2010/main" val="308006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effectLst/>
                <a:latin typeface="Times New Roman"/>
                <a:ea typeface="Times New Roman"/>
              </a:rPr>
              <a:t>За что человек получает заработную плату</a:t>
            </a:r>
            <a:endParaRPr lang="ru-RU" dirty="0"/>
          </a:p>
        </p:txBody>
      </p:sp>
      <p:sp>
        <p:nvSpPr>
          <p:cNvPr id="3" name="Объект 2"/>
          <p:cNvSpPr>
            <a:spLocks noGrp="1"/>
          </p:cNvSpPr>
          <p:nvPr>
            <p:ph idx="1"/>
          </p:nvPr>
        </p:nvSpPr>
        <p:spPr>
          <a:xfrm>
            <a:off x="457200" y="1600200"/>
            <a:ext cx="8229600" cy="5069160"/>
          </a:xfrm>
        </p:spPr>
        <p:txBody>
          <a:bodyPr/>
          <a:lstStyle/>
          <a:p>
            <a:pPr lvl="0" algn="just">
              <a:spcAft>
                <a:spcPts val="0"/>
              </a:spcAft>
              <a:buFont typeface="Times New Roman"/>
              <a:buChar char="•"/>
              <a:tabLst>
                <a:tab pos="457200" algn="l"/>
                <a:tab pos="540385" algn="l"/>
              </a:tabLst>
            </a:pPr>
            <a:r>
              <a:rPr lang="ru-RU" sz="2400" dirty="0" smtClean="0">
                <a:effectLst/>
                <a:latin typeface="Times New Roman"/>
                <a:ea typeface="Times New Roman"/>
              </a:rPr>
              <a:t>рабочее время;</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затраты энергии (физической, психической, эмоциональной);</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мощность трудовых усилий  (быстрота мышления и действий);</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условия труда (работа в ночь, на высоте, на холоде, риск);</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результат работы;                              </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квалификация (опыт и умение выполнять определенную работу);</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личные качества, личные достижения;</a:t>
            </a:r>
          </a:p>
          <a:p>
            <a:pPr lvl="0" algn="just">
              <a:spcAft>
                <a:spcPts val="0"/>
              </a:spcAft>
              <a:buFont typeface="Times New Roman"/>
              <a:buChar char="•"/>
              <a:tabLst>
                <a:tab pos="457200" algn="l"/>
                <a:tab pos="540385" algn="l"/>
              </a:tabLst>
            </a:pPr>
            <a:r>
              <a:rPr lang="ru-RU" sz="2400" dirty="0" smtClean="0">
                <a:effectLst/>
                <a:latin typeface="Times New Roman"/>
                <a:ea typeface="Times New Roman"/>
              </a:rPr>
              <a:t>стаж работы.</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13</a:t>
            </a:fld>
            <a:endParaRPr lang="ru-RU"/>
          </a:p>
        </p:txBody>
      </p:sp>
    </p:spTree>
    <p:extLst>
      <p:ext uri="{BB962C8B-B14F-4D97-AF65-F5344CB8AC3E}">
        <p14:creationId xmlns:p14="http://schemas.microsoft.com/office/powerpoint/2010/main" val="2313489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Какие бывают ситуации на рынке труда?</a:t>
            </a:r>
            <a:endParaRPr lang="ru-RU" sz="3600" dirty="0"/>
          </a:p>
        </p:txBody>
      </p:sp>
      <p:sp>
        <p:nvSpPr>
          <p:cNvPr id="3" name="Объект 2"/>
          <p:cNvSpPr>
            <a:spLocks noGrp="1"/>
          </p:cNvSpPr>
          <p:nvPr>
            <p:ph idx="1"/>
          </p:nvPr>
        </p:nvSpPr>
        <p:spPr/>
        <p:txBody>
          <a:bodyPr/>
          <a:lstStyle/>
          <a:p>
            <a:pPr marL="0" indent="0">
              <a:buNone/>
            </a:pPr>
            <a:r>
              <a:rPr lang="ru-RU" dirty="0" smtClean="0"/>
              <a:t>Рисуем схемы</a:t>
            </a:r>
          </a:p>
          <a:p>
            <a:pPr marL="514350" indent="-514350" algn="just">
              <a:spcAft>
                <a:spcPts val="0"/>
              </a:spcAft>
              <a:buAutoNum type="arabicPeriod"/>
            </a:pPr>
            <a:r>
              <a:rPr lang="ru-RU" sz="2400" dirty="0" smtClean="0">
                <a:effectLst/>
                <a:latin typeface="Times New Roman"/>
                <a:ea typeface="Times New Roman"/>
              </a:rPr>
              <a:t>Спрос на профессию отсутствует, т.е. отсутствуют заявки работодателей на эту профессию.</a:t>
            </a:r>
          </a:p>
          <a:p>
            <a:pPr marL="0" indent="0" algn="just">
              <a:spcAft>
                <a:spcPts val="0"/>
              </a:spcAft>
              <a:buNone/>
            </a:pPr>
            <a:r>
              <a:rPr lang="ru-RU" sz="2400" dirty="0" smtClean="0">
                <a:effectLst/>
                <a:latin typeface="Times New Roman"/>
                <a:ea typeface="Times New Roman"/>
              </a:rPr>
              <a:t>2. Спрос на профессию превышает предложение, т.е. число заявок от работодателей превышает число людей, желающих работать по этой профессии.</a:t>
            </a:r>
          </a:p>
          <a:p>
            <a:pPr marL="0" indent="0" algn="just">
              <a:spcAft>
                <a:spcPts val="0"/>
              </a:spcAft>
              <a:buNone/>
            </a:pPr>
            <a:r>
              <a:rPr lang="ru-RU" sz="2400" dirty="0" smtClean="0">
                <a:latin typeface="Times New Roman"/>
                <a:ea typeface="Times New Roman"/>
              </a:rPr>
              <a:t>3. </a:t>
            </a:r>
            <a:r>
              <a:rPr lang="ru-RU" sz="2400" dirty="0" smtClean="0">
                <a:effectLst/>
                <a:latin typeface="Times New Roman"/>
                <a:ea typeface="Times New Roman"/>
              </a:rPr>
              <a:t>Спрос равен предложению (это бывает крайне редко).</a:t>
            </a:r>
          </a:p>
          <a:p>
            <a:pPr marL="0" indent="0" algn="just">
              <a:spcAft>
                <a:spcPts val="0"/>
              </a:spcAft>
              <a:buNone/>
            </a:pPr>
            <a:r>
              <a:rPr lang="ru-RU" sz="2400" dirty="0" smtClean="0">
                <a:latin typeface="Times New Roman"/>
                <a:ea typeface="Times New Roman"/>
              </a:rPr>
              <a:t>4. </a:t>
            </a:r>
            <a:r>
              <a:rPr lang="ru-RU" sz="2400" dirty="0" smtClean="0">
                <a:effectLst/>
                <a:latin typeface="Times New Roman"/>
                <a:ea typeface="Times New Roman"/>
              </a:rPr>
              <a:t>Предложение превышает спрос, т.е. количество желающих работать по профессии больше, чем количество рабочих мест у работодателей.</a:t>
            </a:r>
          </a:p>
          <a:p>
            <a:pPr marL="0" indent="0" algn="just">
              <a:spcAft>
                <a:spcPts val="0"/>
              </a:spcAft>
              <a:buNone/>
            </a:pPr>
            <a:endParaRPr lang="ru-RU" sz="2400" dirty="0" smtClean="0">
              <a:effectLst/>
              <a:latin typeface="Times New Roman"/>
              <a:ea typeface="Times New Roman"/>
            </a:endParaRPr>
          </a:p>
          <a:p>
            <a:pPr marL="514350" indent="-514350" algn="just">
              <a:spcAft>
                <a:spcPts val="0"/>
              </a:spcAft>
              <a:buAutoNum type="arabicPeriod"/>
            </a:pPr>
            <a:endParaRPr lang="ru-RU" dirty="0" smtClean="0">
              <a:effectLst/>
              <a:latin typeface="Times New Roman"/>
              <a:ea typeface="Times New Roman"/>
            </a:endParaRPr>
          </a:p>
          <a:p>
            <a:pPr marL="0" indent="0">
              <a:buNone/>
            </a:pPr>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14</a:t>
            </a:fld>
            <a:endParaRPr lang="ru-RU"/>
          </a:p>
        </p:txBody>
      </p:sp>
    </p:spTree>
    <p:extLst>
      <p:ext uri="{BB962C8B-B14F-4D97-AF65-F5344CB8AC3E}">
        <p14:creationId xmlns:p14="http://schemas.microsoft.com/office/powerpoint/2010/main" val="2937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рынка труда»</a:t>
            </a:r>
            <a:endParaRPr lang="ru-RU" dirty="0"/>
          </a:p>
        </p:txBody>
      </p:sp>
      <p:sp>
        <p:nvSpPr>
          <p:cNvPr id="3" name="Объект 2"/>
          <p:cNvSpPr>
            <a:spLocks noGrp="1"/>
          </p:cNvSpPr>
          <p:nvPr>
            <p:ph idx="1"/>
          </p:nvPr>
        </p:nvSpPr>
        <p:spPr/>
        <p:txBody>
          <a:bodyPr/>
          <a:lstStyle/>
          <a:p>
            <a:pPr algn="just">
              <a:spcAft>
                <a:spcPts val="0"/>
              </a:spcAft>
              <a:tabLst>
                <a:tab pos="540385" algn="l"/>
              </a:tabLst>
            </a:pPr>
            <a:r>
              <a:rPr lang="ru-RU" sz="1800" dirty="0" smtClean="0">
                <a:effectLst/>
                <a:latin typeface="Times New Roman"/>
                <a:ea typeface="Arial Unicode MS"/>
              </a:rPr>
              <a:t>Практически во всех регионах на рынке труда сложилась ситуация, когда наиболее востребованными стали рабочие профессии, спрос на такие специальности, как слесарь, токарь, сварщик, строитель, явно превышает предложение. Доля вакансий для рабочих профессий составляет 70-80%! </a:t>
            </a:r>
            <a:endParaRPr lang="ru-RU" sz="1800" dirty="0" smtClean="0">
              <a:effectLst/>
              <a:latin typeface="Times New Roman"/>
              <a:ea typeface="Times New Roman"/>
            </a:endParaRPr>
          </a:p>
          <a:p>
            <a:pPr algn="just">
              <a:spcAft>
                <a:spcPts val="0"/>
              </a:spcAft>
              <a:tabLst>
                <a:tab pos="540385" algn="l"/>
              </a:tabLst>
            </a:pPr>
            <a:r>
              <a:rPr lang="ru-RU" sz="1800" dirty="0" smtClean="0">
                <a:effectLst/>
                <a:latin typeface="Times New Roman"/>
                <a:ea typeface="Arial Unicode MS"/>
              </a:rPr>
              <a:t>На протяжении долгих лет наиболее популярными для молодежи остаются  следующие профессии: юрист, бухгалтер, экономист, менеджер (об этом свидетельствуют конкурсы на эти специальности  в учебные заведения). Конечно, высококвалифицированные специалисты смогут найти работу, а вот молодым, не имеющим опыта и навыков,  придется сложно. Слишком много сегодня на рынке труда юристов и экономистов. </a:t>
            </a:r>
            <a:endParaRPr lang="ru-RU" sz="1800" dirty="0" smtClean="0">
              <a:effectLst/>
              <a:latin typeface="Times New Roman"/>
              <a:ea typeface="Times New Roman"/>
            </a:endParaRPr>
          </a:p>
          <a:p>
            <a:pPr algn="just">
              <a:spcAft>
                <a:spcPts val="0"/>
              </a:spcAft>
              <a:tabLst>
                <a:tab pos="540385" algn="l"/>
              </a:tabLst>
            </a:pPr>
            <a:r>
              <a:rPr lang="ru-RU" sz="1800" dirty="0" smtClean="0">
                <a:effectLst/>
                <a:latin typeface="Times New Roman"/>
                <a:ea typeface="Arial Unicode MS"/>
              </a:rPr>
              <a:t>Сегодня появилось множество </a:t>
            </a:r>
            <a:r>
              <a:rPr lang="ru-RU" sz="1800" dirty="0" smtClean="0">
                <a:solidFill>
                  <a:srgbClr val="0000FF"/>
                </a:solidFill>
                <a:effectLst/>
                <a:latin typeface="Times New Roman"/>
                <a:ea typeface="Arial Unicode MS"/>
                <a:cs typeface="Times New Roman"/>
                <a:hlinkClick r:id="rId2"/>
              </a:rPr>
              <a:t>новых специальностей</a:t>
            </a:r>
            <a:r>
              <a:rPr lang="ru-RU" sz="1800" dirty="0" smtClean="0">
                <a:effectLst/>
                <a:latin typeface="Times New Roman"/>
                <a:ea typeface="Arial Unicode MS"/>
              </a:rPr>
              <a:t>, которые только начинают завоевывать места на экономическом рынке. Многие из них уже пользуются популярностью и вызывают интерес молодого поколения (логистик, супервайзер, маркетолог и т.д.)   C годами меняется лишь престижность той или иной профессии, а требования к специалисту остаются прежними. </a:t>
            </a:r>
            <a:endParaRPr lang="ru-RU" sz="1800" dirty="0" smtClean="0">
              <a:effectLst/>
              <a:latin typeface="Times New Roman"/>
              <a:ea typeface="Times New Roman"/>
            </a:endParaRP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15</a:t>
            </a:fld>
            <a:endParaRPr lang="ru-RU"/>
          </a:p>
        </p:txBody>
      </p:sp>
    </p:spTree>
    <p:extLst>
      <p:ext uri="{BB962C8B-B14F-4D97-AF65-F5344CB8AC3E}">
        <p14:creationId xmlns:p14="http://schemas.microsoft.com/office/powerpoint/2010/main" val="373561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39552" y="1628800"/>
            <a:ext cx="8229600" cy="4525963"/>
          </a:xfrm>
        </p:spPr>
        <p:txBody>
          <a:bodyPr/>
          <a:lstStyle/>
          <a:p>
            <a:r>
              <a:rPr lang="ru-RU" dirty="0" smtClean="0"/>
              <a:t>Списки ТОП </a:t>
            </a:r>
            <a:r>
              <a:rPr lang="ru-RU" dirty="0" smtClean="0"/>
              <a:t>50 и ТОП 57 (самостоятельно изучить)</a:t>
            </a:r>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16</a:t>
            </a:fld>
            <a:endParaRPr lang="ru-RU"/>
          </a:p>
        </p:txBody>
      </p:sp>
    </p:spTree>
    <p:extLst>
      <p:ext uri="{BB962C8B-B14F-4D97-AF65-F5344CB8AC3E}">
        <p14:creationId xmlns:p14="http://schemas.microsoft.com/office/powerpoint/2010/main" val="1387577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Практическое занятие №1</a:t>
            </a:r>
            <a:endParaRPr lang="ru-RU" dirty="0"/>
          </a:p>
        </p:txBody>
      </p:sp>
      <p:sp>
        <p:nvSpPr>
          <p:cNvPr id="3" name="Объект 2"/>
          <p:cNvSpPr>
            <a:spLocks noGrp="1"/>
          </p:cNvSpPr>
          <p:nvPr>
            <p:ph idx="1"/>
          </p:nvPr>
        </p:nvSpPr>
        <p:spPr/>
        <p:txBody>
          <a:bodyPr/>
          <a:lstStyle/>
          <a:p>
            <a:pPr marL="0" indent="0" algn="ctr">
              <a:buNone/>
            </a:pPr>
            <a:endParaRPr lang="ru-RU" dirty="0" smtClean="0">
              <a:solidFill>
                <a:srgbClr val="000000"/>
              </a:solidFill>
              <a:effectLst/>
              <a:latin typeface="Times New Roman"/>
              <a:ea typeface="Times New Roman"/>
            </a:endParaRPr>
          </a:p>
          <a:p>
            <a:pPr marL="0" indent="0" algn="ctr">
              <a:buNone/>
            </a:pPr>
            <a:r>
              <a:rPr lang="ru-RU" dirty="0" smtClean="0">
                <a:solidFill>
                  <a:srgbClr val="000000"/>
                </a:solidFill>
                <a:effectLst/>
                <a:latin typeface="Times New Roman"/>
                <a:ea typeface="Times New Roman"/>
              </a:rPr>
              <a:t>Аргументированная оценка степени востребованности специальности (по которой обучаются студенты) на региональном рынке труда. </a:t>
            </a:r>
            <a:r>
              <a:rPr lang="ru-RU" dirty="0" smtClean="0">
                <a:effectLst/>
                <a:latin typeface="Times New Roman"/>
                <a:ea typeface="Times New Roman"/>
              </a:rPr>
              <a:t>Разработка творческого коллажа по теме: «Я и моя будущая профессия».</a:t>
            </a:r>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17</a:t>
            </a:fld>
            <a:endParaRPr lang="ru-RU"/>
          </a:p>
        </p:txBody>
      </p:sp>
    </p:spTree>
    <p:extLst>
      <p:ext uri="{BB962C8B-B14F-4D97-AF65-F5344CB8AC3E}">
        <p14:creationId xmlns:p14="http://schemas.microsoft.com/office/powerpoint/2010/main" val="1218161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труда»</a:t>
            </a:r>
            <a:endParaRPr lang="ru-RU" dirty="0"/>
          </a:p>
        </p:txBody>
      </p:sp>
      <p:sp>
        <p:nvSpPr>
          <p:cNvPr id="3" name="Объект 2"/>
          <p:cNvSpPr>
            <a:spLocks noGrp="1"/>
          </p:cNvSpPr>
          <p:nvPr>
            <p:ph idx="1"/>
          </p:nvPr>
        </p:nvSpPr>
        <p:spPr/>
        <p:txBody>
          <a:bodyPr/>
          <a:lstStyle/>
          <a:p>
            <a:pPr marL="0" indent="0" algn="just">
              <a:spcAft>
                <a:spcPts val="0"/>
              </a:spcAft>
              <a:buNone/>
              <a:tabLst>
                <a:tab pos="540385" algn="l"/>
              </a:tabLst>
            </a:pPr>
            <a:r>
              <a:rPr lang="ru-RU" sz="2400" dirty="0" smtClean="0">
                <a:effectLst/>
                <a:latin typeface="Times New Roman"/>
                <a:ea typeface="Times New Roman"/>
              </a:rPr>
              <a:t>Рынок труда представляет собой один из трех основных типов рынка в современной экономике наряду с рынком товаров и рынком капитала. </a:t>
            </a:r>
          </a:p>
          <a:p>
            <a:pPr marL="0" indent="0" algn="just">
              <a:spcAft>
                <a:spcPts val="0"/>
              </a:spcAft>
              <a:buNone/>
              <a:tabLst>
                <a:tab pos="540385" algn="l"/>
              </a:tabLst>
            </a:pPr>
            <a:endParaRPr lang="ru-RU" sz="1000" dirty="0">
              <a:latin typeface="Times New Roman"/>
              <a:ea typeface="Times New Roman"/>
            </a:endParaRPr>
          </a:p>
          <a:p>
            <a:pPr marL="0" indent="0" algn="just">
              <a:spcAft>
                <a:spcPts val="0"/>
              </a:spcAft>
              <a:buNone/>
              <a:tabLst>
                <a:tab pos="540385" algn="l"/>
              </a:tabLst>
            </a:pPr>
            <a:r>
              <a:rPr lang="ru-RU" b="1" dirty="0" smtClean="0">
                <a:effectLst/>
                <a:latin typeface="Times New Roman"/>
                <a:ea typeface="Times New Roman"/>
              </a:rPr>
              <a:t>Рынок труда -</a:t>
            </a:r>
            <a:r>
              <a:rPr lang="ru-RU" dirty="0" smtClean="0">
                <a:effectLst/>
                <a:latin typeface="Times New Roman"/>
                <a:ea typeface="Times New Roman"/>
              </a:rPr>
              <a:t> сфера формирования спроса и предложения на рабочую силу.</a:t>
            </a:r>
          </a:p>
          <a:p>
            <a:pPr marL="0" indent="0" algn="just">
              <a:spcAft>
                <a:spcPts val="0"/>
              </a:spcAft>
              <a:buNone/>
              <a:tabLst>
                <a:tab pos="540385" algn="l"/>
              </a:tabLst>
            </a:pPr>
            <a:endParaRPr lang="ru-RU" sz="1200" dirty="0" smtClean="0">
              <a:effectLst/>
              <a:latin typeface="Times New Roman"/>
              <a:ea typeface="Times New Roman"/>
            </a:endParaRPr>
          </a:p>
          <a:p>
            <a:pPr marL="0" indent="0" algn="r">
              <a:spcAft>
                <a:spcPts val="0"/>
              </a:spcAft>
              <a:buNone/>
            </a:pPr>
            <a:r>
              <a:rPr lang="ru-RU" b="1" dirty="0" smtClean="0">
                <a:effectLst/>
                <a:latin typeface="Times New Roman"/>
                <a:ea typeface="Times New Roman"/>
              </a:rPr>
              <a:t>Компоненты рынка труда</a:t>
            </a:r>
            <a:r>
              <a:rPr lang="ru-RU" dirty="0" smtClean="0">
                <a:effectLst/>
                <a:latin typeface="Times New Roman"/>
                <a:ea typeface="Times New Roman"/>
              </a:rPr>
              <a:t>: «работники», «работодатели» и взаимоотношения между ними.</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2</a:t>
            </a:fld>
            <a:endParaRPr lang="ru-RU"/>
          </a:p>
        </p:txBody>
      </p:sp>
    </p:spTree>
    <p:extLst>
      <p:ext uri="{BB962C8B-B14F-4D97-AF65-F5344CB8AC3E}">
        <p14:creationId xmlns:p14="http://schemas.microsoft.com/office/powerpoint/2010/main" val="390749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труда»</a:t>
            </a:r>
            <a:endParaRPr lang="ru-RU" dirty="0"/>
          </a:p>
        </p:txBody>
      </p:sp>
      <p:sp>
        <p:nvSpPr>
          <p:cNvPr id="3" name="Объект 2"/>
          <p:cNvSpPr>
            <a:spLocks noGrp="1"/>
          </p:cNvSpPr>
          <p:nvPr>
            <p:ph idx="1"/>
          </p:nvPr>
        </p:nvSpPr>
        <p:spPr/>
        <p:txBody>
          <a:bodyPr/>
          <a:lstStyle/>
          <a:p>
            <a:pPr marL="0" lvl="0" indent="0" algn="ctr">
              <a:spcAft>
                <a:spcPts val="0"/>
              </a:spcAft>
              <a:buNone/>
              <a:tabLst>
                <a:tab pos="540385" algn="l"/>
              </a:tabLst>
            </a:pPr>
            <a:endParaRPr lang="ru-RU" sz="1100" b="1" dirty="0" smtClean="0">
              <a:effectLst/>
              <a:latin typeface="Times New Roman"/>
              <a:ea typeface="Times New Roman"/>
            </a:endParaRPr>
          </a:p>
          <a:p>
            <a:pPr marL="0" lvl="0" indent="0" algn="ctr">
              <a:spcAft>
                <a:spcPts val="0"/>
              </a:spcAft>
              <a:buNone/>
              <a:tabLst>
                <a:tab pos="540385" algn="l"/>
              </a:tabLst>
            </a:pPr>
            <a:r>
              <a:rPr lang="ru-RU" b="1" dirty="0" smtClean="0">
                <a:effectLst/>
                <a:latin typeface="Times New Roman"/>
                <a:ea typeface="Times New Roman"/>
              </a:rPr>
              <a:t>«Работник»</a:t>
            </a:r>
            <a:r>
              <a:rPr lang="ru-RU" dirty="0" smtClean="0">
                <a:effectLst/>
                <a:latin typeface="Times New Roman"/>
                <a:ea typeface="Times New Roman"/>
              </a:rPr>
              <a:t> - это человек, обладающий соответствующей профессиональной квалификацией, возможностями, способностями и желанием трудиться и «продающий» свой труд (трудовую деятельность и результаты труда) работодателю за соответствующее вознаграждение</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3</a:t>
            </a:fld>
            <a:endParaRPr lang="ru-RU"/>
          </a:p>
        </p:txBody>
      </p:sp>
    </p:spTree>
    <p:extLst>
      <p:ext uri="{BB962C8B-B14F-4D97-AF65-F5344CB8AC3E}">
        <p14:creationId xmlns:p14="http://schemas.microsoft.com/office/powerpoint/2010/main" val="412578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труда»</a:t>
            </a:r>
            <a:endParaRPr lang="ru-RU" dirty="0"/>
          </a:p>
        </p:txBody>
      </p:sp>
      <p:sp>
        <p:nvSpPr>
          <p:cNvPr id="3" name="Объект 2"/>
          <p:cNvSpPr>
            <a:spLocks noGrp="1"/>
          </p:cNvSpPr>
          <p:nvPr>
            <p:ph idx="1"/>
          </p:nvPr>
        </p:nvSpPr>
        <p:spPr/>
        <p:txBody>
          <a:bodyPr/>
          <a:lstStyle/>
          <a:p>
            <a:pPr marL="0" indent="0" algn="ctr">
              <a:buNone/>
            </a:pPr>
            <a:endParaRPr lang="ru-RU" b="1" dirty="0" smtClean="0">
              <a:effectLst/>
              <a:latin typeface="Times New Roman"/>
              <a:ea typeface="Times New Roman"/>
            </a:endParaRPr>
          </a:p>
          <a:p>
            <a:pPr marL="0" indent="0" algn="ctr">
              <a:buNone/>
            </a:pPr>
            <a:r>
              <a:rPr lang="ru-RU" b="1" dirty="0" smtClean="0">
                <a:effectLst/>
                <a:latin typeface="Times New Roman"/>
                <a:ea typeface="Times New Roman"/>
              </a:rPr>
              <a:t>«Работодатель» -</a:t>
            </a:r>
            <a:r>
              <a:rPr lang="ru-RU" dirty="0" smtClean="0">
                <a:effectLst/>
                <a:latin typeface="Times New Roman"/>
                <a:ea typeface="Times New Roman"/>
              </a:rPr>
              <a:t> это человек, имеющий финансовые, юридические и иные возможности приобрести труд работника для ведения производственной, коммерческой или иной деятельности</a:t>
            </a:r>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4</a:t>
            </a:fld>
            <a:endParaRPr lang="ru-RU"/>
          </a:p>
        </p:txBody>
      </p:sp>
    </p:spTree>
    <p:extLst>
      <p:ext uri="{BB962C8B-B14F-4D97-AF65-F5344CB8AC3E}">
        <p14:creationId xmlns:p14="http://schemas.microsoft.com/office/powerpoint/2010/main" val="836860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труда»</a:t>
            </a:r>
            <a:endParaRPr lang="ru-RU" dirty="0"/>
          </a:p>
        </p:txBody>
      </p:sp>
      <p:sp>
        <p:nvSpPr>
          <p:cNvPr id="3" name="Объект 2"/>
          <p:cNvSpPr>
            <a:spLocks noGrp="1"/>
          </p:cNvSpPr>
          <p:nvPr>
            <p:ph idx="1"/>
          </p:nvPr>
        </p:nvSpPr>
        <p:spPr/>
        <p:txBody>
          <a:bodyPr/>
          <a:lstStyle/>
          <a:p>
            <a:pPr marL="0" indent="0" algn="just">
              <a:spcAft>
                <a:spcPts val="0"/>
              </a:spcAft>
              <a:buNone/>
              <a:tabLst>
                <a:tab pos="540385" algn="l"/>
              </a:tabLst>
            </a:pPr>
            <a:r>
              <a:rPr lang="ru-RU" sz="2800" b="1" dirty="0" smtClean="0">
                <a:effectLst/>
                <a:latin typeface="Times New Roman"/>
                <a:ea typeface="Times New Roman"/>
              </a:rPr>
              <a:t>Особенности рынка труда:</a:t>
            </a:r>
            <a:endParaRPr lang="ru-RU" sz="2800" dirty="0" smtClean="0">
              <a:effectLst/>
              <a:latin typeface="Times New Roman"/>
              <a:ea typeface="Times New Roman"/>
            </a:endParaRPr>
          </a:p>
          <a:p>
            <a:pPr lvl="0" algn="just">
              <a:spcAft>
                <a:spcPts val="0"/>
              </a:spcAft>
              <a:buFont typeface="Wingdings"/>
              <a:buChar char=""/>
              <a:tabLst>
                <a:tab pos="540385" algn="l"/>
              </a:tabLst>
            </a:pPr>
            <a:r>
              <a:rPr lang="ru-RU" sz="2800" dirty="0" smtClean="0">
                <a:effectLst/>
                <a:latin typeface="Times New Roman"/>
                <a:ea typeface="Times New Roman"/>
              </a:rPr>
              <a:t>неотделимость прав собственности на труд от его владельца;</a:t>
            </a:r>
          </a:p>
          <a:p>
            <a:pPr lvl="0" algn="just">
              <a:spcAft>
                <a:spcPts val="0"/>
              </a:spcAft>
              <a:buFont typeface="Wingdings"/>
              <a:buChar char=""/>
              <a:tabLst>
                <a:tab pos="540385" algn="l"/>
              </a:tabLst>
            </a:pPr>
            <a:r>
              <a:rPr lang="ru-RU" sz="2800" dirty="0" smtClean="0">
                <a:effectLst/>
                <a:latin typeface="Times New Roman"/>
                <a:ea typeface="Times New Roman"/>
              </a:rPr>
              <a:t>большая продолжительность контакта продавца и покупателя;</a:t>
            </a:r>
          </a:p>
          <a:p>
            <a:pPr lvl="0" algn="just">
              <a:spcAft>
                <a:spcPts val="0"/>
              </a:spcAft>
              <a:buFont typeface="Wingdings"/>
              <a:buChar char=""/>
              <a:tabLst>
                <a:tab pos="540385" algn="l"/>
              </a:tabLst>
            </a:pPr>
            <a:r>
              <a:rPr lang="ru-RU" sz="2800" dirty="0" smtClean="0">
                <a:effectLst/>
                <a:latin typeface="Times New Roman"/>
                <a:ea typeface="Times New Roman"/>
              </a:rPr>
              <a:t>важная роль широкого круга </a:t>
            </a:r>
            <a:r>
              <a:rPr lang="ru-RU" sz="2800" dirty="0" err="1" smtClean="0">
                <a:effectLst/>
                <a:latin typeface="Times New Roman"/>
                <a:ea typeface="Times New Roman"/>
              </a:rPr>
              <a:t>неденежных</a:t>
            </a:r>
            <a:r>
              <a:rPr lang="ru-RU" sz="2800" dirty="0" smtClean="0">
                <a:effectLst/>
                <a:latin typeface="Times New Roman"/>
                <a:ea typeface="Times New Roman"/>
              </a:rPr>
              <a:t> аспектов сделки;</a:t>
            </a:r>
          </a:p>
          <a:p>
            <a:pPr lvl="0" algn="just">
              <a:spcAft>
                <a:spcPts val="0"/>
              </a:spcAft>
              <a:buFont typeface="Wingdings"/>
              <a:buChar char=""/>
              <a:tabLst>
                <a:tab pos="540385" algn="l"/>
              </a:tabLst>
            </a:pPr>
            <a:r>
              <a:rPr lang="ru-RU" sz="2800" dirty="0" smtClean="0">
                <a:effectLst/>
                <a:latin typeface="Times New Roman"/>
                <a:ea typeface="Times New Roman"/>
              </a:rPr>
              <a:t>наличие большого числа институциональных структур на рынке труда;</a:t>
            </a:r>
          </a:p>
          <a:p>
            <a:pPr lvl="0" algn="just">
              <a:spcAft>
                <a:spcPts val="0"/>
              </a:spcAft>
              <a:buFont typeface="Wingdings"/>
              <a:buChar char=""/>
              <a:tabLst>
                <a:tab pos="540385" algn="l"/>
              </a:tabLst>
            </a:pPr>
            <a:r>
              <a:rPr lang="ru-RU" sz="2800" dirty="0" smtClean="0">
                <a:effectLst/>
                <a:latin typeface="Times New Roman"/>
                <a:ea typeface="Times New Roman"/>
              </a:rPr>
              <a:t>высокая степень индивидуализации сделок.</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5</a:t>
            </a:fld>
            <a:endParaRPr lang="ru-RU"/>
          </a:p>
        </p:txBody>
      </p:sp>
    </p:spTree>
    <p:extLst>
      <p:ext uri="{BB962C8B-B14F-4D97-AF65-F5344CB8AC3E}">
        <p14:creationId xmlns:p14="http://schemas.microsoft.com/office/powerpoint/2010/main" val="421392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ru-RU" b="1" dirty="0">
                <a:solidFill>
                  <a:srgbClr val="17365D"/>
                </a:solidFill>
              </a:rPr>
              <a:t>«Анализ рынка труда»</a:t>
            </a:r>
            <a:endParaRPr lang="ru-RU" dirty="0"/>
          </a:p>
        </p:txBody>
      </p:sp>
      <p:sp>
        <p:nvSpPr>
          <p:cNvPr id="3" name="Объект 2"/>
          <p:cNvSpPr>
            <a:spLocks noGrp="1"/>
          </p:cNvSpPr>
          <p:nvPr>
            <p:ph idx="1"/>
          </p:nvPr>
        </p:nvSpPr>
        <p:spPr/>
        <p:txBody>
          <a:bodyPr/>
          <a:lstStyle/>
          <a:p>
            <a:pPr marL="0" indent="0" algn="just">
              <a:spcAft>
                <a:spcPts val="0"/>
              </a:spcAft>
              <a:buNone/>
            </a:pPr>
            <a:r>
              <a:rPr lang="ru-RU" b="1" dirty="0" smtClean="0">
                <a:effectLst/>
                <a:latin typeface="Times New Roman"/>
                <a:ea typeface="Times New Roman"/>
              </a:rPr>
              <a:t>Элементы любого рынка:</a:t>
            </a:r>
            <a:endParaRPr lang="ru-RU" dirty="0" smtClean="0">
              <a:effectLst/>
              <a:latin typeface="Times New Roman"/>
              <a:ea typeface="Times New Roman"/>
            </a:endParaRPr>
          </a:p>
          <a:p>
            <a:pPr lvl="0" algn="just">
              <a:spcAft>
                <a:spcPts val="0"/>
              </a:spcAft>
              <a:buFont typeface="Wingdings"/>
              <a:buChar char=""/>
              <a:tabLst>
                <a:tab pos="540385" algn="l"/>
              </a:tabLst>
            </a:pPr>
            <a:r>
              <a:rPr lang="ru-RU" dirty="0" smtClean="0">
                <a:effectLst/>
                <a:latin typeface="Times New Roman"/>
                <a:ea typeface="Times New Roman"/>
              </a:rPr>
              <a:t>спрос;</a:t>
            </a:r>
          </a:p>
          <a:p>
            <a:pPr lvl="0" algn="just">
              <a:spcAft>
                <a:spcPts val="0"/>
              </a:spcAft>
              <a:buFont typeface="Wingdings"/>
              <a:buChar char=""/>
              <a:tabLst>
                <a:tab pos="540385" algn="l"/>
              </a:tabLst>
            </a:pPr>
            <a:r>
              <a:rPr lang="ru-RU" dirty="0" smtClean="0">
                <a:effectLst/>
                <a:latin typeface="Times New Roman"/>
                <a:ea typeface="Times New Roman"/>
              </a:rPr>
              <a:t>предложение;</a:t>
            </a:r>
          </a:p>
          <a:p>
            <a:pPr lvl="0" algn="just">
              <a:spcAft>
                <a:spcPts val="0"/>
              </a:spcAft>
              <a:buFont typeface="Wingdings"/>
              <a:buChar char=""/>
              <a:tabLst>
                <a:tab pos="540385" algn="l"/>
              </a:tabLst>
            </a:pPr>
            <a:r>
              <a:rPr lang="ru-RU" dirty="0" smtClean="0">
                <a:effectLst/>
                <a:latin typeface="Times New Roman"/>
                <a:ea typeface="Times New Roman"/>
              </a:rPr>
              <a:t>цена.</a:t>
            </a:r>
          </a:p>
          <a:p>
            <a:pPr marL="0" indent="0" algn="just">
              <a:spcAft>
                <a:spcPts val="0"/>
              </a:spcAft>
              <a:buNone/>
            </a:pPr>
            <a:endParaRPr lang="ru-RU" sz="2000" dirty="0" smtClean="0">
              <a:effectLst/>
              <a:latin typeface="Times New Roman"/>
              <a:ea typeface="Times New Roman"/>
            </a:endParaRPr>
          </a:p>
          <a:p>
            <a:pPr marL="0" indent="0" algn="just">
              <a:spcAft>
                <a:spcPts val="0"/>
              </a:spcAft>
              <a:buNone/>
            </a:pPr>
            <a:r>
              <a:rPr lang="ru-RU" sz="2000" dirty="0" smtClean="0">
                <a:effectLst/>
                <a:latin typeface="Times New Roman"/>
                <a:ea typeface="Times New Roman"/>
              </a:rPr>
              <a:t>Рынок труда развивается по тем же законам, что и рынок товаров и услуг. Здесь действует закон спроса и предложения, формируя цены на особый товар — рабочую силу (силу как способность к определенному виду труда). Рынок труда регулируется спросом и предложением рабочей силы.</a:t>
            </a:r>
          </a:p>
          <a:p>
            <a:pPr marL="0" indent="0">
              <a:buNone/>
            </a:pPr>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6</a:t>
            </a:fld>
            <a:endParaRPr lang="ru-RU"/>
          </a:p>
        </p:txBody>
      </p:sp>
    </p:spTree>
    <p:extLst>
      <p:ext uri="{BB962C8B-B14F-4D97-AF65-F5344CB8AC3E}">
        <p14:creationId xmlns:p14="http://schemas.microsoft.com/office/powerpoint/2010/main" val="92966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труда»</a:t>
            </a:r>
            <a:endParaRPr lang="ru-RU" dirty="0"/>
          </a:p>
        </p:txBody>
      </p:sp>
      <p:sp>
        <p:nvSpPr>
          <p:cNvPr id="3" name="Объект 2"/>
          <p:cNvSpPr>
            <a:spLocks noGrp="1"/>
          </p:cNvSpPr>
          <p:nvPr>
            <p:ph idx="1"/>
          </p:nvPr>
        </p:nvSpPr>
        <p:spPr/>
        <p:txBody>
          <a:bodyPr/>
          <a:lstStyle/>
          <a:p>
            <a:pPr marL="0" indent="0" algn="just">
              <a:spcAft>
                <a:spcPts val="0"/>
              </a:spcAft>
              <a:buNone/>
            </a:pPr>
            <a:r>
              <a:rPr lang="ru-RU" b="1" dirty="0" smtClean="0">
                <a:effectLst/>
                <a:latin typeface="Times New Roman"/>
                <a:ea typeface="Times New Roman"/>
              </a:rPr>
              <a:t>Спрос на труд</a:t>
            </a:r>
            <a:r>
              <a:rPr lang="ru-RU" dirty="0" smtClean="0">
                <a:effectLst/>
                <a:latin typeface="Times New Roman"/>
                <a:ea typeface="Times New Roman"/>
              </a:rPr>
              <a:t> – это платёжеспособная потребность работодателей в рабочей силе для организации и развития производства. </a:t>
            </a:r>
          </a:p>
          <a:p>
            <a:pPr marL="0" indent="0" algn="r">
              <a:spcAft>
                <a:spcPts val="0"/>
              </a:spcAft>
              <a:buNone/>
            </a:pPr>
            <a:r>
              <a:rPr lang="ru-RU" b="1" dirty="0" smtClean="0">
                <a:effectLst/>
                <a:latin typeface="Times New Roman"/>
                <a:ea typeface="Times New Roman"/>
              </a:rPr>
              <a:t>Предложение труда</a:t>
            </a:r>
            <a:r>
              <a:rPr lang="ru-RU" dirty="0" smtClean="0">
                <a:effectLst/>
                <a:latin typeface="Times New Roman"/>
                <a:ea typeface="Times New Roman"/>
              </a:rPr>
              <a:t> – это совокупность экономически активного населения, предлагающего свою рабочую силу на рынке труда. </a:t>
            </a:r>
          </a:p>
          <a:p>
            <a:pPr marL="0" indent="0" algn="just">
              <a:spcAft>
                <a:spcPts val="0"/>
              </a:spcAft>
              <a:buNone/>
            </a:pPr>
            <a:r>
              <a:rPr lang="ru-RU" dirty="0" smtClean="0">
                <a:effectLst/>
                <a:latin typeface="Times New Roman"/>
                <a:ea typeface="Times New Roman"/>
              </a:rPr>
              <a:t>Спрос и предложение на труд зависят от определённых факторов. </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7</a:t>
            </a:fld>
            <a:endParaRPr lang="ru-RU"/>
          </a:p>
        </p:txBody>
      </p:sp>
    </p:spTree>
    <p:extLst>
      <p:ext uri="{BB962C8B-B14F-4D97-AF65-F5344CB8AC3E}">
        <p14:creationId xmlns:p14="http://schemas.microsoft.com/office/powerpoint/2010/main" val="3126500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a:t>
            </a:r>
            <a:r>
              <a:rPr lang="ru-RU" b="1" dirty="0" smtClean="0">
                <a:solidFill>
                  <a:srgbClr val="17365D"/>
                </a:solidFill>
              </a:rPr>
              <a:t>труда»</a:t>
            </a:r>
            <a:endParaRPr lang="ru-RU" dirty="0"/>
          </a:p>
        </p:txBody>
      </p:sp>
      <p:sp>
        <p:nvSpPr>
          <p:cNvPr id="3" name="Объект 2"/>
          <p:cNvSpPr>
            <a:spLocks noGrp="1"/>
          </p:cNvSpPr>
          <p:nvPr>
            <p:ph idx="1"/>
          </p:nvPr>
        </p:nvSpPr>
        <p:spPr/>
        <p:txBody>
          <a:bodyPr/>
          <a:lstStyle/>
          <a:p>
            <a:pPr marL="0" indent="0" algn="just">
              <a:spcAft>
                <a:spcPts val="0"/>
              </a:spcAft>
              <a:buNone/>
            </a:pPr>
            <a:r>
              <a:rPr lang="ru-RU" sz="2400" b="1" dirty="0" smtClean="0">
                <a:effectLst/>
                <a:latin typeface="Times New Roman"/>
                <a:ea typeface="Times New Roman"/>
              </a:rPr>
              <a:t>Основные факторы, определяющие спрос на труд и предложение труда:</a:t>
            </a:r>
            <a:r>
              <a:rPr lang="ru-RU" sz="2400" dirty="0" smtClean="0">
                <a:effectLst/>
                <a:latin typeface="Times New Roman"/>
                <a:ea typeface="Times New Roman"/>
              </a:rPr>
              <a:t> </a:t>
            </a:r>
          </a:p>
          <a:p>
            <a:pPr algn="just">
              <a:spcAft>
                <a:spcPts val="0"/>
              </a:spcAft>
            </a:pPr>
            <a:r>
              <a:rPr lang="ru-RU" sz="2400" dirty="0" smtClean="0">
                <a:effectLst/>
                <a:latin typeface="Times New Roman"/>
                <a:ea typeface="Times New Roman"/>
              </a:rPr>
              <a:t>производительность труда; </a:t>
            </a:r>
          </a:p>
          <a:p>
            <a:pPr algn="just">
              <a:spcAft>
                <a:spcPts val="0"/>
              </a:spcAft>
            </a:pPr>
            <a:r>
              <a:rPr lang="ru-RU" sz="2400" dirty="0" smtClean="0">
                <a:effectLst/>
                <a:latin typeface="Times New Roman"/>
                <a:ea typeface="Times New Roman"/>
              </a:rPr>
              <a:t>использование современных технологий;</a:t>
            </a:r>
          </a:p>
          <a:p>
            <a:pPr algn="just">
              <a:spcAft>
                <a:spcPts val="0"/>
              </a:spcAft>
            </a:pPr>
            <a:r>
              <a:rPr lang="ru-RU" sz="2400" dirty="0" smtClean="0">
                <a:effectLst/>
                <a:latin typeface="Times New Roman"/>
                <a:ea typeface="Times New Roman"/>
              </a:rPr>
              <a:t>состояние экономики и её отдельных отраслей;</a:t>
            </a:r>
          </a:p>
          <a:p>
            <a:pPr algn="just">
              <a:spcAft>
                <a:spcPts val="0"/>
              </a:spcAft>
            </a:pPr>
            <a:r>
              <a:rPr lang="ru-RU" sz="2400" dirty="0" smtClean="0">
                <a:effectLst/>
                <a:latin typeface="Times New Roman"/>
                <a:ea typeface="Times New Roman"/>
              </a:rPr>
              <a:t>спрос на потребительские товары, необходимые обществу;</a:t>
            </a:r>
          </a:p>
          <a:p>
            <a:pPr algn="just">
              <a:spcAft>
                <a:spcPts val="0"/>
              </a:spcAft>
            </a:pPr>
            <a:r>
              <a:rPr lang="ru-RU" sz="2400" dirty="0" smtClean="0">
                <a:effectLst/>
                <a:latin typeface="Times New Roman"/>
                <a:ea typeface="Times New Roman"/>
              </a:rPr>
              <a:t>численность населения и его трудоспособной части; </a:t>
            </a:r>
          </a:p>
          <a:p>
            <a:pPr algn="just">
              <a:spcAft>
                <a:spcPts val="0"/>
              </a:spcAft>
            </a:pPr>
            <a:r>
              <a:rPr lang="ru-RU" sz="2400" dirty="0" smtClean="0">
                <a:effectLst/>
                <a:latin typeface="Times New Roman"/>
                <a:ea typeface="Times New Roman"/>
              </a:rPr>
              <a:t>уровень квалификации;</a:t>
            </a:r>
          </a:p>
          <a:p>
            <a:pPr algn="just">
              <a:spcAft>
                <a:spcPts val="0"/>
              </a:spcAft>
            </a:pPr>
            <a:r>
              <a:rPr lang="ru-RU" sz="2400" dirty="0" smtClean="0">
                <a:effectLst/>
                <a:latin typeface="Times New Roman"/>
                <a:ea typeface="Times New Roman"/>
              </a:rPr>
              <a:t>уровень и структура заработной платы;</a:t>
            </a:r>
          </a:p>
          <a:p>
            <a:pPr algn="just">
              <a:spcAft>
                <a:spcPts val="0"/>
              </a:spcAft>
            </a:pPr>
            <a:r>
              <a:rPr lang="ru-RU" sz="2400" dirty="0" smtClean="0">
                <a:effectLst/>
                <a:latin typeface="Times New Roman"/>
                <a:ea typeface="Times New Roman"/>
              </a:rPr>
              <a:t>социальная и налоговая политика государства.</a:t>
            </a: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8</a:t>
            </a:fld>
            <a:endParaRPr lang="ru-RU"/>
          </a:p>
        </p:txBody>
      </p:sp>
    </p:spTree>
    <p:extLst>
      <p:ext uri="{BB962C8B-B14F-4D97-AF65-F5344CB8AC3E}">
        <p14:creationId xmlns:p14="http://schemas.microsoft.com/office/powerpoint/2010/main" val="964570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17365D"/>
                </a:solidFill>
              </a:rPr>
              <a:t>«Анализ рынка </a:t>
            </a:r>
            <a:r>
              <a:rPr lang="ru-RU" b="1" dirty="0" smtClean="0">
                <a:solidFill>
                  <a:srgbClr val="17365D"/>
                </a:solidFill>
              </a:rPr>
              <a:t>труда»</a:t>
            </a:r>
            <a:endParaRPr lang="ru-RU" dirty="0"/>
          </a:p>
        </p:txBody>
      </p:sp>
      <p:sp>
        <p:nvSpPr>
          <p:cNvPr id="3" name="Объект 2"/>
          <p:cNvSpPr>
            <a:spLocks noGrp="1"/>
          </p:cNvSpPr>
          <p:nvPr>
            <p:ph idx="1"/>
          </p:nvPr>
        </p:nvSpPr>
        <p:spPr/>
        <p:txBody>
          <a:bodyPr/>
          <a:lstStyle/>
          <a:p>
            <a:pPr marL="114300" indent="0" algn="just">
              <a:lnSpc>
                <a:spcPct val="115000"/>
              </a:lnSpc>
              <a:spcAft>
                <a:spcPts val="0"/>
              </a:spcAft>
              <a:buNone/>
              <a:tabLst>
                <a:tab pos="540385" algn="l"/>
              </a:tabLst>
            </a:pPr>
            <a:r>
              <a:rPr lang="ru-RU" sz="2800" b="1" dirty="0" smtClean="0">
                <a:effectLst/>
                <a:latin typeface="Times New Roman"/>
                <a:ea typeface="Times New Roman"/>
                <a:cs typeface="Times New Roman"/>
              </a:rPr>
              <a:t>Цена на труд </a:t>
            </a:r>
            <a:r>
              <a:rPr lang="ru-RU" sz="2800" dirty="0" smtClean="0">
                <a:effectLst/>
                <a:latin typeface="Times New Roman"/>
                <a:ea typeface="Times New Roman"/>
                <a:cs typeface="Times New Roman"/>
              </a:rPr>
              <a:t>прямо пропорциональна спросу на него и обратно пропорциональна его предложению.  </a:t>
            </a:r>
          </a:p>
          <a:p>
            <a:pPr marL="114300" indent="0" algn="r">
              <a:lnSpc>
                <a:spcPct val="115000"/>
              </a:lnSpc>
              <a:spcAft>
                <a:spcPts val="0"/>
              </a:spcAft>
              <a:buNone/>
              <a:tabLst>
                <a:tab pos="540385" algn="l"/>
              </a:tabLst>
            </a:pPr>
            <a:endParaRPr lang="ru-RU" sz="2800" dirty="0" smtClean="0">
              <a:effectLst/>
              <a:latin typeface="Times New Roman"/>
              <a:ea typeface="Times New Roman"/>
              <a:cs typeface="Times New Roman"/>
            </a:endParaRPr>
          </a:p>
          <a:p>
            <a:pPr marL="114300" indent="0" algn="r">
              <a:lnSpc>
                <a:spcPct val="115000"/>
              </a:lnSpc>
              <a:spcAft>
                <a:spcPts val="0"/>
              </a:spcAft>
              <a:buNone/>
              <a:tabLst>
                <a:tab pos="540385" algn="l"/>
              </a:tabLst>
            </a:pPr>
            <a:r>
              <a:rPr lang="ru-RU" sz="2800" dirty="0" smtClean="0">
                <a:effectLst/>
                <a:latin typeface="Times New Roman"/>
                <a:ea typeface="Times New Roman"/>
                <a:cs typeface="Times New Roman"/>
              </a:rPr>
              <a:t>Чем больше спрашивают труд и чем меньше предложение его на рынке, тем дороже он стоит. Цена труда зависит от того,  требуются ли  профессионалы определенного класса и типа на рынке труда и сколько их предлагают свои услуги.</a:t>
            </a:r>
            <a:endParaRPr lang="ru-RU" sz="2800" dirty="0">
              <a:ea typeface="Times New Roman"/>
              <a:cs typeface="Times New Roman"/>
            </a:endParaRPr>
          </a:p>
          <a:p>
            <a:endParaRPr lang="ru-RU" dirty="0"/>
          </a:p>
        </p:txBody>
      </p:sp>
      <p:sp>
        <p:nvSpPr>
          <p:cNvPr id="4" name="Дата 3"/>
          <p:cNvSpPr>
            <a:spLocks noGrp="1"/>
          </p:cNvSpPr>
          <p:nvPr>
            <p:ph type="dt" sz="half" idx="10"/>
          </p:nvPr>
        </p:nvSpPr>
        <p:spPr/>
        <p:txBody>
          <a:bodyPr/>
          <a:lstStyle/>
          <a:p>
            <a:pPr>
              <a:defRPr/>
            </a:pPr>
            <a:fld id="{19737EC3-1BB1-4606-8B49-19AC3E3AAD12}" type="datetime1">
              <a:rPr lang="ru-RU" smtClean="0"/>
              <a:pPr>
                <a:defRPr/>
              </a:pPr>
              <a:t>30.01.2018</a:t>
            </a:fld>
            <a:endParaRPr lang="ru-RU"/>
          </a:p>
        </p:txBody>
      </p:sp>
      <p:sp>
        <p:nvSpPr>
          <p:cNvPr id="5" name="Номер слайда 4"/>
          <p:cNvSpPr>
            <a:spLocks noGrp="1"/>
          </p:cNvSpPr>
          <p:nvPr>
            <p:ph type="sldNum" sz="quarter" idx="12"/>
          </p:nvPr>
        </p:nvSpPr>
        <p:spPr/>
        <p:txBody>
          <a:bodyPr/>
          <a:lstStyle/>
          <a:p>
            <a:pPr>
              <a:defRPr/>
            </a:pPr>
            <a:fld id="{6314E132-54CD-4CAC-8790-8778BA38E50F}" type="slidenum">
              <a:rPr lang="ru-RU" smtClean="0"/>
              <a:pPr>
                <a:defRPr/>
              </a:pPr>
              <a:t>9</a:t>
            </a:fld>
            <a:endParaRPr lang="ru-RU"/>
          </a:p>
        </p:txBody>
      </p:sp>
    </p:spTree>
    <p:extLst>
      <p:ext uri="{BB962C8B-B14F-4D97-AF65-F5344CB8AC3E}">
        <p14:creationId xmlns:p14="http://schemas.microsoft.com/office/powerpoint/2010/main" val="1708421495"/>
      </p:ext>
    </p:extLst>
  </p:cSld>
  <p:clrMapOvr>
    <a:masterClrMapping/>
  </p:clrMapOvr>
</p:sld>
</file>

<file path=ppt/theme/theme1.xml><?xml version="1.0" encoding="utf-8"?>
<a:theme xmlns:a="http://schemas.openxmlformats.org/drawingml/2006/main" name="ИНФ 1">
  <a:themeElements>
    <a:clrScheme name="Другая 40">
      <a:dk1>
        <a:srgbClr val="17365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ИНФ 1</Template>
  <TotalTime>101</TotalTime>
  <Words>857</Words>
  <Application>Microsoft Office PowerPoint</Application>
  <PresentationFormat>Экран (4:3)</PresentationFormat>
  <Paragraphs>115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ИНФ 1</vt:lpstr>
      <vt:lpstr>Презентация PowerPoint</vt:lpstr>
      <vt:lpstr>«Анализ рынка труда»</vt:lpstr>
      <vt:lpstr>«Анализ рынка труда»</vt:lpstr>
      <vt:lpstr>«Анализ рынка труда»</vt:lpstr>
      <vt:lpstr>«Анализ рынка труда»</vt:lpstr>
      <vt:lpstr>«Анализ рынка труда»</vt:lpstr>
      <vt:lpstr>«Анализ рынка труда»</vt:lpstr>
      <vt:lpstr>«Анализ рынка труда»</vt:lpstr>
      <vt:lpstr>«Анализ рынка труда»</vt:lpstr>
      <vt:lpstr>«Анализ рынка труда»</vt:lpstr>
      <vt:lpstr>Презентация PowerPoint</vt:lpstr>
      <vt:lpstr>Что ценят руководители в человеке как работнике? </vt:lpstr>
      <vt:lpstr>За что человек получает заработную плату</vt:lpstr>
      <vt:lpstr>Какие бывают ситуации на рынке труда?</vt:lpstr>
      <vt:lpstr>«Анализ рынка труда»</vt:lpstr>
      <vt:lpstr>Презентация PowerPoint</vt:lpstr>
      <vt:lpstr>Практическое занятие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dc:description>http://aida.ucoz.ru</dc:description>
  <cp:lastModifiedBy>user</cp:lastModifiedBy>
  <cp:revision>22</cp:revision>
  <dcterms:created xsi:type="dcterms:W3CDTF">2017-09-03T09:13:08Z</dcterms:created>
  <dcterms:modified xsi:type="dcterms:W3CDTF">2018-01-30T11:01:19Z</dcterms:modified>
  <cp:category>шаблоны к Powerpoint</cp:category>
</cp:coreProperties>
</file>