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  <p:sldId id="260" r:id="rId6"/>
    <p:sldId id="266" r:id="rId7"/>
    <p:sldId id="265" r:id="rId8"/>
    <p:sldId id="264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EAEA"/>
    <a:srgbClr val="1B9A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5F0B5-350C-4A92-987D-39CA20D9B2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0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A783D-7033-461C-B942-BBA722C05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32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AEBB7698-D77D-4FC0-85FD-E5DDF49426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2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F73CF-B729-4B3F-B65B-05C431BD1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4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FA1CB-A5B1-4ADC-A155-6E4189437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6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2466B-1AF8-4A2E-A3AA-2A52C2E568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0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CEA2B-219D-46B9-AD22-A6A0CEBBE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0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BAE42-D2F9-4FB5-90D7-13953051D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8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CCE0E-A415-40C2-BAB9-485514E50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1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F7520-3C1E-452A-973F-79CFD4783D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4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1EB89-64E1-4DB3-A3B8-FD3B21084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8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Image" r:id="rId15" imgW="6450794" imgH="952045" progId="Photoshop.Image.6">
                  <p:embed/>
                </p:oleObj>
              </mc:Choice>
              <mc:Fallback>
                <p:oleObj name="Image" r:id="rId15" imgW="6450794" imgH="952045" progId="Photoshop.Image.6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23B5429B-5633-4F0B-9B32-AA7C55C91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ekonomika-firmy/predpriyati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rtcat.ru/Referat/ktceqramxp/" TargetMode="External"/><Relationship Id="rId3" Type="http://schemas.openxmlformats.org/officeDocument/2006/relationships/hyperlink" Target="http://www.smartcat.ru/Referat/ftaeqramsu/" TargetMode="External"/><Relationship Id="rId7" Type="http://schemas.openxmlformats.org/officeDocument/2006/relationships/hyperlink" Target="http://www.smartcat.ru/Referat/ntceqramam/" TargetMode="External"/><Relationship Id="rId2" Type="http://schemas.openxmlformats.org/officeDocument/2006/relationships/hyperlink" Target="http://www.smartcat.ru/Referat/fteeqrams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martcat.ru/Referat/itfeqramvr/" TargetMode="External"/><Relationship Id="rId5" Type="http://schemas.openxmlformats.org/officeDocument/2006/relationships/hyperlink" Target="http://www.smartcat.ru/Referat/vtyejramie/" TargetMode="External"/><Relationship Id="rId4" Type="http://schemas.openxmlformats.org/officeDocument/2006/relationships/hyperlink" Target="http://www.smartcat.ru/Referat/gtoehramtt/" TargetMode="External"/><Relationship Id="rId9" Type="http://schemas.openxmlformats.org/officeDocument/2006/relationships/hyperlink" Target="http://www.cis2000.ru/cisFinAnalysis/itoeiramv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1D528D"/>
                </a:solidFill>
              </a:rPr>
              <a:t>Основы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000000"/>
                </a:solidFill>
                <a:latin typeface="Courier New"/>
                <a:ea typeface="Courier New"/>
              </a:rPr>
              <a:t>Тема № 1 «Понятие </a:t>
            </a:r>
            <a:r>
              <a:rPr lang="ru-RU" sz="6600" b="1" dirty="0">
                <a:solidFill>
                  <a:srgbClr val="000000"/>
                </a:solidFill>
                <a:latin typeface="Courier New"/>
                <a:ea typeface="Courier New"/>
              </a:rPr>
              <a:t>и организация </a:t>
            </a:r>
            <a:r>
              <a:rPr lang="ru-RU" sz="6600" b="1" dirty="0" smtClean="0">
                <a:solidFill>
                  <a:srgbClr val="000000"/>
                </a:solidFill>
                <a:latin typeface="Courier New"/>
                <a:ea typeface="Courier New"/>
              </a:rPr>
              <a:t>маркетинга»</a:t>
            </a:r>
            <a:endParaRPr lang="ru-RU" sz="6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1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Принципами маркетинга являются: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1. Нацеленность каждого участника на достижение конечного результата.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2. Комплексный подход к увязке целей с ресурсами и возможностями фирмы.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3. Разработка эффективной товарной политики, т.е. создание и производство определенных товаров.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4. Постоянный поиск новых методов повышения эффективности использования ресурсов фирмы, поощрение творческой инициативы работников, создание корпоративной культуры.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5. Поиск способов адаптации фирмы к постоянно меняющимся условиям внешней среды с целью максимального удовлетворения потребностей покупателей.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87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i="1" dirty="0" smtClean="0">
                <a:solidFill>
                  <a:schemeClr val="tx1">
                    <a:lumMod val="50000"/>
                  </a:schemeClr>
                </a:solidFill>
              </a:rPr>
              <a:t>Самостоятельно изложите функции и </a:t>
            </a:r>
            <a:br>
              <a:rPr lang="ru-RU" sz="1800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tx1">
                    <a:lumMod val="50000"/>
                  </a:schemeClr>
                </a:solidFill>
              </a:rPr>
              <a:t>подфункции в табличной форме</a:t>
            </a:r>
            <a:endParaRPr lang="ru-RU" sz="1800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Исходя из того, что маркетинг является рыночной концепцией управления и сбыта, выделяют следующие его </a:t>
            </a:r>
            <a:r>
              <a:rPr lang="ru-RU" sz="2400" u="sng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функции и подфункции</a:t>
            </a:r>
            <a:r>
              <a:rPr lang="ru-RU" sz="2400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: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Аналитическая функция</a:t>
            </a:r>
            <a:endParaRPr lang="ru-RU" sz="2400" b="1" dirty="0" smtClean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1. Изучение рынка.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2. Изучение потребителей.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3. Изучение конкурентов.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4. Изучение товара.</a:t>
            </a:r>
            <a:r>
              <a:rPr lang="ru-RU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 </a:t>
            </a:r>
            <a:endParaRPr lang="ru-RU" sz="2400" dirty="0" smtClean="0">
              <a:solidFill>
                <a:srgbClr val="000000"/>
              </a:solidFill>
              <a:latin typeface="Tahoma"/>
              <a:ea typeface="Times New Roman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5</a:t>
            </a:r>
            <a:r>
              <a:rPr lang="ru-RU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. Анализ внешней и внутренней среды.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000000"/>
              </a:solidFill>
              <a:latin typeface="Tahoma"/>
              <a:ea typeface="Times New Roman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endParaRPr lang="ru-RU" sz="40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12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Производственная функция</a:t>
            </a:r>
            <a:endParaRPr lang="ru-RU" sz="4000" b="1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1. Организация производства новых товаров, разработка новых технологий.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2. Организация обеспечения производства материальными ресурсами.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3. Управление качеством и конкурентоспособностью готовой продукции.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22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Сбытовая функция (функция продаж)</a:t>
            </a:r>
            <a:endParaRPr lang="ru-RU" sz="4000" b="1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1. Организация системы товародвижения.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2. Организация сервиса.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3. Организация системы формирования спроса и стимулирования </a:t>
            </a:r>
            <a:r>
              <a:rPr lang="ru-RU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сбыта.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4. Проведение целенаправленной товарной политики.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5. Проведение целенаправленной ценовой политики.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9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Функция управления и контроля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1. Организация стратегического и оперативного планирования на предприятии.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2. Информационное обеспечение управления маркетингом.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3. Коммуникативная подфункция маркетинга (организация системы коммуникаций на предприятии).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4. Организация контроля маркетинга (обратные связи, ситуационный анализ).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53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Субъекты маркетинга включают:</a:t>
            </a:r>
            <a:endParaRPr lang="ru-RU" sz="4400" dirty="0">
              <a:latin typeface="Times New Roman"/>
              <a:ea typeface="Times New Roman"/>
            </a:endParaRPr>
          </a:p>
          <a:p>
            <a:pPr lvl="1" algn="just">
              <a:spcAft>
                <a:spcPts val="0"/>
              </a:spcAft>
              <a:buFont typeface="Symbol"/>
              <a:buChar char=""/>
              <a:tabLst>
                <a:tab pos="800100" algn="l"/>
              </a:tabLst>
            </a:pPr>
            <a:r>
              <a:rPr lang="ru-RU" dirty="0">
                <a:latin typeface="Times New Roman"/>
                <a:ea typeface="Times New Roman"/>
              </a:rPr>
              <a:t>товаропроизводителей и организации обслуживания </a:t>
            </a:r>
            <a:endParaRPr lang="ru-RU" sz="4400" dirty="0">
              <a:latin typeface="Times New Roman"/>
              <a:ea typeface="Times New Roman"/>
            </a:endParaRPr>
          </a:p>
          <a:p>
            <a:pPr lvl="1" algn="just">
              <a:spcAft>
                <a:spcPts val="0"/>
              </a:spcAft>
              <a:buFont typeface="Symbol"/>
              <a:buChar char=""/>
              <a:tabLst>
                <a:tab pos="800100" algn="l"/>
              </a:tabLst>
            </a:pPr>
            <a:r>
              <a:rPr lang="ru-RU" dirty="0">
                <a:latin typeface="Times New Roman"/>
                <a:ea typeface="Times New Roman"/>
              </a:rPr>
              <a:t>оптовые торговые организации</a:t>
            </a:r>
            <a:endParaRPr lang="ru-RU" sz="4400" dirty="0">
              <a:latin typeface="Times New Roman"/>
              <a:ea typeface="Times New Roman"/>
            </a:endParaRPr>
          </a:p>
          <a:p>
            <a:pPr lvl="1" algn="just">
              <a:spcAft>
                <a:spcPts val="0"/>
              </a:spcAft>
              <a:buFont typeface="Symbol"/>
              <a:buChar char=""/>
              <a:tabLst>
                <a:tab pos="800100" algn="l"/>
              </a:tabLst>
            </a:pPr>
            <a:r>
              <a:rPr lang="ru-RU" dirty="0">
                <a:latin typeface="Times New Roman"/>
                <a:ea typeface="Times New Roman"/>
              </a:rPr>
              <a:t>розничные торговые организации</a:t>
            </a:r>
            <a:endParaRPr lang="ru-RU" sz="4400" dirty="0">
              <a:latin typeface="Times New Roman"/>
              <a:ea typeface="Times New Roman"/>
            </a:endParaRPr>
          </a:p>
          <a:p>
            <a:pPr lvl="1" algn="just">
              <a:spcAft>
                <a:spcPts val="0"/>
              </a:spcAft>
              <a:buFont typeface="Symbol"/>
              <a:buChar char=""/>
              <a:tabLst>
                <a:tab pos="800100" algn="l"/>
              </a:tabLst>
            </a:pPr>
            <a:r>
              <a:rPr lang="ru-RU" dirty="0">
                <a:latin typeface="Times New Roman"/>
                <a:ea typeface="Times New Roman"/>
              </a:rPr>
              <a:t>специалистов по маркетингу и организации или люди, специализирующиеся на конкретных маркетинговых функциях</a:t>
            </a:r>
            <a:endParaRPr lang="ru-RU" sz="4400" dirty="0">
              <a:latin typeface="Times New Roman"/>
              <a:ea typeface="Times New Roman"/>
            </a:endParaRPr>
          </a:p>
          <a:p>
            <a:pPr lvl="1" algn="just">
              <a:spcAft>
                <a:spcPts val="0"/>
              </a:spcAft>
              <a:buFont typeface="Symbol"/>
              <a:buChar char=""/>
              <a:tabLst>
                <a:tab pos="800100" algn="l"/>
              </a:tabLst>
            </a:pPr>
            <a:r>
              <a:rPr lang="ru-RU" dirty="0">
                <a:latin typeface="Times New Roman"/>
                <a:ea typeface="Times New Roman"/>
              </a:rPr>
              <a:t>различные потребители – организация или люди, приобретающие товары для потребления.</a:t>
            </a:r>
            <a:endParaRPr lang="ru-RU" sz="4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8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5F5F5F"/>
                </a:solidFill>
                <a:latin typeface="Tahoma"/>
                <a:ea typeface="Times New Roman"/>
              </a:rPr>
              <a:t>Организация процесса </a:t>
            </a:r>
            <a:r>
              <a:rPr lang="ru-RU" i="1" dirty="0" smtClean="0">
                <a:solidFill>
                  <a:srgbClr val="5F5F5F"/>
                </a:solidFill>
                <a:latin typeface="Tahoma"/>
                <a:ea typeface="Times New Roman"/>
              </a:rPr>
              <a:t>маркетинга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pic>
        <p:nvPicPr>
          <p:cNvPr id="6" name="Рисунок 5" descr="Маркетинг: конспект лекци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543425" cy="414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3646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" marR="28575" indent="0" algn="just" fontAlgn="t">
              <a:lnSpc>
                <a:spcPct val="115000"/>
              </a:lnSpc>
              <a:spcBef>
                <a:spcPts val="225"/>
              </a:spcBef>
              <a:spcAft>
                <a:spcPts val="225"/>
              </a:spcAft>
              <a:buNone/>
            </a:pPr>
            <a:r>
              <a:rPr lang="ru-RU" sz="1800" dirty="0">
                <a:solidFill>
                  <a:srgbClr val="000000"/>
                </a:solidFill>
                <a:ea typeface="Times New Roman"/>
                <a:cs typeface="Times New Roman"/>
              </a:rPr>
              <a:t>Для организации эффективной деятельности необходимо рассматривать следующие функциональные связи маркетинга на предприятии:</a:t>
            </a:r>
            <a:endParaRPr lang="ru-RU" sz="1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28575" marR="28575" indent="304800" algn="just" fontAlgn="t">
              <a:lnSpc>
                <a:spcPct val="115000"/>
              </a:lnSpc>
              <a:spcBef>
                <a:spcPts val="225"/>
              </a:spcBef>
              <a:spcAft>
                <a:spcPts val="225"/>
              </a:spcAft>
            </a:pPr>
            <a:r>
              <a:rPr lang="ru-RU" sz="1800" i="1" dirty="0" smtClean="0">
                <a:solidFill>
                  <a:srgbClr val="000000"/>
                </a:solidFill>
                <a:ea typeface="Times New Roman"/>
                <a:cs typeface="Times New Roman"/>
              </a:rPr>
              <a:t>производство</a:t>
            </a:r>
            <a:r>
              <a:rPr lang="ru-RU" sz="1800" i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ru-RU" sz="1800" dirty="0">
                <a:solidFill>
                  <a:srgbClr val="000000"/>
                </a:solidFill>
                <a:ea typeface="Times New Roman"/>
                <a:cs typeface="Times New Roman"/>
              </a:rPr>
              <a:t>– </a:t>
            </a:r>
            <a:r>
              <a:rPr lang="ru-RU" sz="1800" i="1" dirty="0">
                <a:solidFill>
                  <a:srgbClr val="000000"/>
                </a:solidFill>
                <a:ea typeface="Times New Roman"/>
                <a:cs typeface="Times New Roman"/>
              </a:rPr>
              <a:t>маркетинг </a:t>
            </a:r>
            <a:r>
              <a:rPr lang="ru-RU" sz="1800" dirty="0">
                <a:solidFill>
                  <a:srgbClr val="000000"/>
                </a:solidFill>
                <a:ea typeface="Times New Roman"/>
                <a:cs typeface="Times New Roman"/>
              </a:rPr>
              <a:t>– организацию труда, использование материалов и оборудования, создание товаров требуемого качества и в нужных количествах, по разумной цене и в оговоренные сроки. Учитываются производственные мощности предприятия, опыт и знания персонала и т.д.;</a:t>
            </a:r>
            <a:endParaRPr lang="ru-RU" sz="1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28575" marR="28575" indent="304800" algn="just" fontAlgn="t">
              <a:lnSpc>
                <a:spcPct val="115000"/>
              </a:lnSpc>
              <a:spcBef>
                <a:spcPts val="225"/>
              </a:spcBef>
              <a:spcAft>
                <a:spcPts val="225"/>
              </a:spcAft>
            </a:pPr>
            <a:r>
              <a:rPr lang="ru-RU" sz="1800" i="1" dirty="0" smtClean="0">
                <a:solidFill>
                  <a:srgbClr val="000000"/>
                </a:solidFill>
                <a:ea typeface="Times New Roman"/>
                <a:cs typeface="Times New Roman"/>
              </a:rPr>
              <a:t>финансы</a:t>
            </a:r>
            <a:r>
              <a:rPr lang="ru-RU" sz="1800" i="1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r>
              <a:rPr lang="ru-RU" sz="1800" dirty="0">
                <a:solidFill>
                  <a:srgbClr val="000000"/>
                </a:solidFill>
                <a:ea typeface="Times New Roman"/>
                <a:cs typeface="Times New Roman"/>
              </a:rPr>
              <a:t>– </a:t>
            </a:r>
            <a:r>
              <a:rPr lang="ru-RU" sz="1800" i="1" dirty="0">
                <a:solidFill>
                  <a:srgbClr val="000000"/>
                </a:solidFill>
                <a:ea typeface="Times New Roman"/>
                <a:cs typeface="Times New Roman"/>
              </a:rPr>
              <a:t>маркетинг </a:t>
            </a:r>
            <a:r>
              <a:rPr lang="ru-RU" sz="1800" dirty="0">
                <a:solidFill>
                  <a:srgbClr val="000000"/>
                </a:solidFill>
                <a:ea typeface="Times New Roman"/>
                <a:cs typeface="Times New Roman"/>
              </a:rPr>
              <a:t>– решение финансовых вопросов, осуществление бюджетного контроля, планирование нормативных издержек и прибыли;</a:t>
            </a:r>
            <a:endParaRPr lang="ru-RU" sz="1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28575" marR="28575" indent="304800" algn="just" fontAlgn="t">
              <a:lnSpc>
                <a:spcPct val="115000"/>
              </a:lnSpc>
              <a:spcBef>
                <a:spcPts val="225"/>
              </a:spcBef>
              <a:spcAft>
                <a:spcPts val="225"/>
              </a:spcAft>
            </a:pPr>
            <a:r>
              <a:rPr lang="ru-RU" sz="1800" i="1" dirty="0" smtClean="0">
                <a:solidFill>
                  <a:srgbClr val="000000"/>
                </a:solidFill>
                <a:ea typeface="Times New Roman"/>
                <a:cs typeface="Times New Roman"/>
              </a:rPr>
              <a:t>снабжение </a:t>
            </a:r>
            <a:r>
              <a:rPr lang="ru-RU" sz="1800" i="1" dirty="0">
                <a:solidFill>
                  <a:srgbClr val="000000"/>
                </a:solidFill>
                <a:ea typeface="Times New Roman"/>
                <a:cs typeface="Times New Roman"/>
              </a:rPr>
              <a:t>и сбыт </a:t>
            </a:r>
            <a:r>
              <a:rPr lang="ru-RU" sz="1800" dirty="0">
                <a:solidFill>
                  <a:srgbClr val="000000"/>
                </a:solidFill>
                <a:ea typeface="Times New Roman"/>
                <a:cs typeface="Times New Roman"/>
              </a:rPr>
              <a:t>– </a:t>
            </a:r>
            <a:r>
              <a:rPr lang="ru-RU" sz="1800" i="1" dirty="0">
                <a:solidFill>
                  <a:srgbClr val="000000"/>
                </a:solidFill>
                <a:ea typeface="Times New Roman"/>
                <a:cs typeface="Times New Roman"/>
              </a:rPr>
              <a:t>маркетинг </a:t>
            </a:r>
            <a:r>
              <a:rPr lang="ru-RU" sz="1800" dirty="0">
                <a:solidFill>
                  <a:srgbClr val="000000"/>
                </a:solidFill>
                <a:ea typeface="Times New Roman"/>
                <a:cs typeface="Times New Roman"/>
              </a:rPr>
              <a:t>– контроль выполнения заявок, уровня и состояния товарных запасов, закупки материалов и т.д.;</a:t>
            </a:r>
            <a:endParaRPr lang="ru-RU" sz="1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r>
              <a:rPr lang="ru-RU" sz="1800" i="1" dirty="0" smtClean="0">
                <a:solidFill>
                  <a:srgbClr val="000000"/>
                </a:solidFill>
                <a:ea typeface="Times New Roman"/>
              </a:rPr>
              <a:t>кадры</a:t>
            </a:r>
            <a:r>
              <a:rPr lang="ru-RU" sz="1800" i="1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ru-RU" sz="1800" dirty="0">
                <a:solidFill>
                  <a:srgbClr val="000000"/>
                </a:solidFill>
                <a:ea typeface="Times New Roman"/>
              </a:rPr>
              <a:t>– </a:t>
            </a:r>
            <a:r>
              <a:rPr lang="ru-RU" sz="1800" i="1" dirty="0">
                <a:solidFill>
                  <a:srgbClr val="000000"/>
                </a:solidFill>
                <a:ea typeface="Times New Roman"/>
              </a:rPr>
              <a:t>маркетинг </a:t>
            </a:r>
            <a:r>
              <a:rPr lang="ru-RU" sz="1800" dirty="0">
                <a:solidFill>
                  <a:srgbClr val="000000"/>
                </a:solidFill>
                <a:ea typeface="Times New Roman"/>
              </a:rPr>
              <a:t>– подбор и обучение кадров в соответствии с задачами рыночной деятельности</a:t>
            </a: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7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97936"/>
            <a:ext cx="8229600" cy="5248275"/>
          </a:xfrm>
        </p:spPr>
        <p:txBody>
          <a:bodyPr/>
          <a:lstStyle/>
          <a:p>
            <a:pPr indent="0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Маркетинговая среда — 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все, что окружает </a:t>
            </a:r>
            <a:r>
              <a:rPr lang="ru-RU" sz="2400" u="sng" dirty="0">
                <a:solidFill>
                  <a:schemeClr val="tx2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Times New Roman"/>
                <a:hlinkClick r:id="rId2" tooltip="Предприятие"/>
              </a:rPr>
              <a:t>предприятие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, все, что влияет на его деятельность и само </a:t>
            </a:r>
            <a:r>
              <a:rPr lang="ru-RU" sz="2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предприятие 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(в широком смысле)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lvl="0" indent="0">
              <a:spcAft>
                <a:spcPts val="0"/>
              </a:spcAft>
              <a:buClr>
                <a:srgbClr val="9999FF"/>
              </a:buClr>
            </a:pP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Маркетинговая среда фирмы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— совокупность субъектов и сил, действующих за пределами предприятия и влияющих на возможности предприятия устанавливать и поддерживать с целевыми клиентами успешные взаимовыгодные отношения </a:t>
            </a:r>
            <a:r>
              <a:rPr lang="ru-RU" sz="2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сотрудничества </a:t>
            </a: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(в 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узком </a:t>
            </a: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смысле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0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 основе маркетингового окружения принято выделять </a:t>
            </a:r>
            <a:r>
              <a:rPr lang="ru-RU" sz="24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макросреду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и </a:t>
            </a:r>
            <a:r>
              <a:rPr lang="ru-RU" sz="24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микросреду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10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pic>
        <p:nvPicPr>
          <p:cNvPr id="6" name="Объект 5" descr="http://www.grandars.ru/images/1/review/id/599/1fa30e1c4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416824" cy="518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46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Courier New"/>
                <a:ea typeface="Courier New"/>
                <a:cs typeface="+mn-cs"/>
              </a:rPr>
              <a:t>Понятие и организация маркетинга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Маркетинг</a:t>
            </a:r>
            <a:r>
              <a:rPr lang="ru-RU" b="1" i="1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r>
              <a:rPr lang="ru-RU" i="1" dirty="0">
                <a:solidFill>
                  <a:srgbClr val="000000"/>
                </a:solidFill>
                <a:latin typeface="Arial"/>
                <a:ea typeface="Times New Roman"/>
              </a:rPr>
              <a:t>(от англ. </a:t>
            </a:r>
            <a:r>
              <a:rPr lang="ru-RU" i="1" dirty="0" err="1">
                <a:solidFill>
                  <a:srgbClr val="000000"/>
                </a:solidFill>
                <a:latin typeface="Arial"/>
                <a:ea typeface="Times New Roman"/>
              </a:rPr>
              <a:t>market</a:t>
            </a:r>
            <a:r>
              <a:rPr lang="ru-RU" i="1" dirty="0">
                <a:solidFill>
                  <a:srgbClr val="000000"/>
                </a:solidFill>
                <a:latin typeface="Arial"/>
                <a:ea typeface="Times New Roman"/>
              </a:rPr>
              <a:t> – «</a:t>
            </a:r>
            <a:r>
              <a:rPr lang="ru-RU" i="1" dirty="0">
                <a:solidFill>
                  <a:srgbClr val="000000"/>
                </a:solidFill>
                <a:latin typeface="Arial"/>
                <a:ea typeface="Times New Roman"/>
                <a:hlinkClick r:id="rId2" tooltip="Рынок"/>
              </a:rPr>
              <a:t>рынок</a:t>
            </a:r>
            <a:r>
              <a:rPr lang="ru-RU" i="1" dirty="0">
                <a:solidFill>
                  <a:srgbClr val="000000"/>
                </a:solidFill>
                <a:latin typeface="Arial"/>
                <a:ea typeface="Times New Roman"/>
              </a:rPr>
              <a:t>») – это </a:t>
            </a:r>
            <a:r>
              <a:rPr lang="ru-RU" i="1" dirty="0" smtClean="0">
                <a:solidFill>
                  <a:srgbClr val="000000"/>
                </a:solidFill>
                <a:latin typeface="Arial"/>
                <a:ea typeface="Times New Roman"/>
              </a:rPr>
              <a:t>единство </a:t>
            </a:r>
            <a:r>
              <a:rPr lang="ru-RU" i="1" dirty="0">
                <a:solidFill>
                  <a:srgbClr val="000000"/>
                </a:solidFill>
                <a:latin typeface="Arial"/>
                <a:ea typeface="Times New Roman"/>
              </a:rPr>
              <a:t>строгой науки и умение эффективно работать на рынке</a:t>
            </a:r>
            <a:r>
              <a:rPr lang="ru-RU" i="1" dirty="0" smtClean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</a:p>
          <a:p>
            <a:pPr indent="0" algn="r">
              <a:buNone/>
            </a:pPr>
            <a:endParaRPr lang="ru-RU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indent="0" algn="r">
              <a:buNone/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</a:rPr>
              <a:t>Маркетинг 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– это единый 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hlinkClick r:id="rId3" tooltip="Комплект"/>
              </a:rPr>
              <a:t>комплекс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hlinkClick r:id="rId4" tooltip="Организация производства"/>
              </a:rPr>
              <a:t>организации производства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 и 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hlinkClick r:id="rId5" tooltip="Сбыт товаров"/>
              </a:rPr>
              <a:t>сбыта товара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 (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hlinkClick r:id="rId6" tooltip="Услуги"/>
              </a:rPr>
              <a:t>услуги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), направленный на выявление и удовлетворение 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hlinkClick r:id="rId7" tooltip="Потребности"/>
              </a:rPr>
              <a:t>потребностей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 конкретной группы 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hlinkClick r:id="rId8" tooltip="Потребитель"/>
              </a:rPr>
              <a:t>потребителей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 с целью получения 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hlinkClick r:id="rId9" tooltip="Прибыль"/>
              </a:rPr>
              <a:t>прибыли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6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Courier New"/>
                <a:ea typeface="Courier New"/>
              </a:rPr>
              <a:t>Понятие и организация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9999FF"/>
              </a:buClr>
              <a:buNone/>
            </a:pPr>
            <a:r>
              <a:rPr lang="ru-RU" sz="2400" b="1" dirty="0" err="1"/>
              <a:t>Ма́рке́тинг</a:t>
            </a:r>
            <a:r>
              <a:rPr lang="ru-RU" sz="2400" dirty="0"/>
              <a:t> — это организационная функция и совокупность процессов создания, продвижения и предоставления продукта или услуги покупателям и управление взаимоотношениями с ними с выгодой для организации.</a:t>
            </a:r>
            <a:endParaRPr lang="ru-RU" sz="2400" b="1" dirty="0" smtClean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0" lvl="0" indent="0">
              <a:buClr>
                <a:srgbClr val="9999FF"/>
              </a:buClr>
              <a:buNone/>
            </a:pPr>
            <a:endParaRPr lang="ru-RU" b="1" dirty="0" smtClean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0" lvl="0" indent="0" algn="r">
              <a:buClr>
                <a:srgbClr val="9999FF"/>
              </a:buClr>
              <a:buNone/>
            </a:pPr>
            <a:r>
              <a:rPr lang="ru-RU" sz="2400" b="1" dirty="0" smtClean="0">
                <a:solidFill>
                  <a:srgbClr val="333333"/>
                </a:solidFill>
                <a:ea typeface="Calibri"/>
                <a:cs typeface="Times New Roman"/>
              </a:rPr>
              <a:t>Маркетинг </a:t>
            </a:r>
            <a:r>
              <a:rPr lang="ru-RU" sz="2400" b="1" dirty="0">
                <a:solidFill>
                  <a:srgbClr val="333333"/>
                </a:solidFill>
                <a:ea typeface="Calibri"/>
                <a:cs typeface="Times New Roman"/>
              </a:rPr>
              <a:t>в общественном питании</a:t>
            </a:r>
            <a:r>
              <a:rPr lang="ru-RU" sz="2400" dirty="0">
                <a:solidFill>
                  <a:srgbClr val="333333"/>
                </a:solidFill>
                <a:ea typeface="Calibri"/>
                <a:cs typeface="Times New Roman"/>
              </a:rPr>
              <a:t> – это эффективное управление производством и продажей собственной продукции и услуг, ориентированное на удовлетворение спроса потребителей и достижение высокого уровня доходности</a:t>
            </a:r>
            <a:endParaRPr lang="ru-RU" sz="2400" dirty="0">
              <a:solidFill>
                <a:srgbClr val="1D528D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6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Courier New"/>
                <a:ea typeface="Courier New"/>
              </a:rPr>
              <a:t>Понятие и организация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spc="10" dirty="0">
                <a:solidFill>
                  <a:srgbClr val="0F0F0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Маркетинг - это наука о рыночных отношениях, их закономерностях и методах оптимального воздействия на потребителя путем анализа и использования его потребностей и желаний. </a:t>
            </a:r>
            <a:endParaRPr lang="ru-RU" sz="2000" spc="10" dirty="0" smtClean="0">
              <a:solidFill>
                <a:srgbClr val="0F0F0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spc="10" dirty="0" smtClean="0">
                <a:solidFill>
                  <a:srgbClr val="0F0F0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Маркетинг </a:t>
            </a:r>
            <a:r>
              <a:rPr lang="ru-RU" sz="2000" spc="10" dirty="0">
                <a:solidFill>
                  <a:srgbClr val="0F0F0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является необходимой составляющей любого бизнеса, так как потребитель должен понимать ответ на вопрос "Почему я должен купить этот товар</a:t>
            </a:r>
            <a:r>
              <a:rPr lang="ru-RU" sz="2000" spc="10" dirty="0" smtClean="0">
                <a:solidFill>
                  <a:srgbClr val="0F0F0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?"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2000" spc="10" dirty="0">
                <a:solidFill>
                  <a:srgbClr val="0F0F0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Маркетинг - это не только искусство рекламы, как может показаться некоторым людям. Он указывает на множество вещей, которые тем или иным образом связаны с рекламой, но при этом являются самостоятельными пунктами, и их следует учитывать всем сторонам маркетинга.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  <a:latin typeface="Courier New"/>
                <a:ea typeface="Courier New"/>
              </a:rPr>
              <a:t>Основные моменты в маркетинге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6325"/>
            <a:ext cx="8507288" cy="5248275"/>
          </a:xfrm>
        </p:spPr>
        <p:txBody>
          <a:bodyPr/>
          <a:lstStyle/>
          <a:p>
            <a:pPr marL="0" indent="0">
              <a:buNone/>
            </a:pPr>
            <a:r>
              <a:rPr lang="ru-RU" sz="2000" i="1" spc="10" dirty="0">
                <a:solidFill>
                  <a:srgbClr val="0F0F0F"/>
                </a:solidFill>
                <a:latin typeface="Arial"/>
                <a:ea typeface="Calibri"/>
              </a:rPr>
              <a:t>Что </a:t>
            </a:r>
            <a:r>
              <a:rPr lang="ru-RU" sz="2000" i="1" spc="10" dirty="0" smtClean="0">
                <a:solidFill>
                  <a:srgbClr val="0F0F0F"/>
                </a:solidFill>
                <a:latin typeface="Arial"/>
                <a:ea typeface="Calibri"/>
              </a:rPr>
              <a:t>производить</a:t>
            </a:r>
            <a:r>
              <a:rPr lang="ru-RU" sz="2000" spc="10" dirty="0" smtClean="0">
                <a:solidFill>
                  <a:srgbClr val="0F0F0F"/>
                </a:solidFill>
                <a:latin typeface="Arial"/>
                <a:ea typeface="Calibri"/>
              </a:rPr>
              <a:t>?  Начинается </a:t>
            </a:r>
            <a:r>
              <a:rPr lang="ru-RU" sz="2000" spc="10" dirty="0">
                <a:solidFill>
                  <a:srgbClr val="0F0F0F"/>
                </a:solidFill>
                <a:latin typeface="Arial"/>
                <a:ea typeface="Calibri"/>
              </a:rPr>
              <a:t>этот процесс с изучения потребностей каждого человека. На основе этих потребностей определяется товар, который может их удовлетворить. Таким образом, понимается, что нужно производить, какие качества должен иметь производимый товар. </a:t>
            </a:r>
            <a:endParaRPr lang="ru-RU" sz="2000" spc="10" dirty="0" smtClean="0">
              <a:solidFill>
                <a:srgbClr val="0F0F0F"/>
              </a:solidFill>
              <a:latin typeface="Arial"/>
              <a:ea typeface="Calibri"/>
            </a:endParaRPr>
          </a:p>
          <a:p>
            <a:pPr marL="0" indent="0" algn="r">
              <a:buNone/>
            </a:pPr>
            <a:r>
              <a:rPr lang="ru-RU" sz="2000" i="1" spc="10" dirty="0" smtClean="0">
                <a:solidFill>
                  <a:srgbClr val="0F0F0F"/>
                </a:solidFill>
                <a:latin typeface="Arial"/>
                <a:ea typeface="Calibri"/>
              </a:rPr>
              <a:t>Что покупать</a:t>
            </a:r>
            <a:r>
              <a:rPr lang="ru-RU" sz="2000" spc="10" dirty="0" smtClean="0">
                <a:solidFill>
                  <a:srgbClr val="0F0F0F"/>
                </a:solidFill>
                <a:latin typeface="Arial"/>
                <a:ea typeface="Calibri"/>
              </a:rPr>
              <a:t>?  </a:t>
            </a:r>
            <a:r>
              <a:rPr lang="ru-RU" sz="2000" spc="10" dirty="0">
                <a:solidFill>
                  <a:srgbClr val="0F0F0F"/>
                </a:solidFill>
                <a:latin typeface="Arial"/>
                <a:ea typeface="Calibri"/>
              </a:rPr>
              <a:t>В данном случае направленность идет на самого человека. Среди большого выбора разной продукции порой тяжело понять, что же действительно достойно покупки, а какие товары следует игнорировать. Маркетинг в данном случае становится помощником покупателю, так как явно указывает на конкурентные преимущества определенного товара</a:t>
            </a:r>
            <a:r>
              <a:rPr lang="ru-RU" spc="10" dirty="0" smtClean="0">
                <a:solidFill>
                  <a:srgbClr val="0F0F0F"/>
                </a:solidFill>
                <a:latin typeface="Arial"/>
                <a:ea typeface="Calibri"/>
              </a:rPr>
              <a:t>.</a:t>
            </a:r>
          </a:p>
          <a:p>
            <a:pPr marL="0" indent="0" algn="ctr">
              <a:buNone/>
            </a:pPr>
            <a:r>
              <a:rPr lang="ru-RU" sz="2000" i="1" spc="10" dirty="0">
                <a:solidFill>
                  <a:srgbClr val="0F0F0F"/>
                </a:solidFill>
                <a:latin typeface="Arial"/>
                <a:ea typeface="Calibri"/>
              </a:rPr>
              <a:t>Стратегические моменты</a:t>
            </a:r>
            <a:r>
              <a:rPr lang="ru-RU" sz="2000" spc="10" dirty="0">
                <a:solidFill>
                  <a:srgbClr val="0F0F0F"/>
                </a:solidFill>
                <a:latin typeface="Arial"/>
                <a:ea typeface="Calibri"/>
              </a:rPr>
              <a:t>. </a:t>
            </a:r>
            <a:r>
              <a:rPr lang="ru-RU" sz="2000" spc="10" dirty="0" smtClean="0">
                <a:solidFill>
                  <a:srgbClr val="0F0F0F"/>
                </a:solidFill>
                <a:latin typeface="Arial"/>
                <a:ea typeface="Calibri"/>
              </a:rPr>
              <a:t> Сюда </a:t>
            </a:r>
            <a:r>
              <a:rPr lang="ru-RU" sz="2000" spc="10" dirty="0">
                <a:solidFill>
                  <a:srgbClr val="0F0F0F"/>
                </a:solidFill>
                <a:latin typeface="Arial"/>
                <a:ea typeface="Calibri"/>
              </a:rPr>
              <a:t>входит описание того, как пробиться на рынок, что нужно делать для его завоевания и так далее. Как видим, эти моменты достаточно несложные, и каждый из нас становится непосредственным участником маркетингового процесса</a:t>
            </a:r>
            <a:r>
              <a:rPr lang="ru-RU" sz="2000" spc="10" dirty="0" smtClean="0">
                <a:solidFill>
                  <a:srgbClr val="0F0F0F"/>
                </a:solidFill>
                <a:latin typeface="Arial"/>
                <a:ea typeface="Calibri"/>
              </a:rPr>
              <a:t> 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8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Основная цель маркетинга – обеспечение максимального объема сбыта продукции и получение достаточной прибыли путем максимального удовлетворения запросов потребителей.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Для достижения главной цели выдвигаются промежуточные цели: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* удовлетворение требований потребителей;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* достижение превосходства над конкурентами;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* завоевание или расширение доли рынка;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* обеспечение роста продаж (прибыли).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3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Важнейшей задачей маркетинга является </a:t>
            </a:r>
            <a:r>
              <a:rPr lang="ru-RU" sz="2400" u="sng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обеспечение максимально возможной стабильности в деятельности фирмы, планомерности ее развития и достижение поставленных целей</a:t>
            </a:r>
            <a:r>
              <a:rPr lang="ru-RU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. </a:t>
            </a:r>
            <a:r>
              <a:rPr lang="ru-RU" sz="2400" i="1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Для выполнения задачи необходимо: своевременное и полное обеспечение информацией о рынке, конкурентах, запросах потребителей и т.д.; создание товара, максимально соответствующего запросам рынка и возможностям </a:t>
            </a:r>
            <a:r>
              <a:rPr lang="ru-RU" sz="2400" i="1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фирмы; </a:t>
            </a:r>
            <a:r>
              <a:rPr lang="ru-RU" sz="2400" i="1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установление оптимальной </a:t>
            </a:r>
            <a:r>
              <a:rPr lang="ru-RU" sz="2400" i="1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цены; </a:t>
            </a:r>
            <a:r>
              <a:rPr lang="ru-RU" sz="2400" i="1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а также разработка эффективных каналов сбыта и методов продвижения.</a:t>
            </a:r>
            <a:endParaRPr lang="ru-RU" sz="2400" i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33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Социально-экономический смысл маркетинга заключается в достижении следующих результатов: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1) создание конкурентоспособного товара;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2) успешное продвижение товаров – товар должен быть своевременно доведен до покупателя, которому он предназначен;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3) удовлетворение потребностей покупателей;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4) ускорение отдачи инвестиций;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8575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5) прибыльность производства и реализации товаров;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9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sz="4000" dirty="0" smtClean="0">
              <a:solidFill>
                <a:srgbClr val="000000"/>
              </a:solidFill>
              <a:latin typeface="Tahoma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Основной </a:t>
            </a:r>
            <a:r>
              <a:rPr lang="ru-RU" sz="40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девиз маркетинга: «Производить не то, что можешь, а то, чего требует рынок, а также формировать новые потребности».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38775"/>
      </p:ext>
    </p:extLst>
  </p:cSld>
  <p:clrMapOvr>
    <a:masterClrMapping/>
  </p:clrMapOvr>
</p:sld>
</file>

<file path=ppt/theme/theme1.xml><?xml version="1.0" encoding="utf-8"?>
<a:theme xmlns:a="http://schemas.openxmlformats.org/drawingml/2006/main" name="синие разводы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синие разводы</Template>
  <TotalTime>144</TotalTime>
  <Words>845</Words>
  <Application>Microsoft Office PowerPoint</Application>
  <PresentationFormat>Экран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синие разводы</vt:lpstr>
      <vt:lpstr>Image</vt:lpstr>
      <vt:lpstr>Основы маркетинга</vt:lpstr>
      <vt:lpstr>Понятие и организация маркетинга</vt:lpstr>
      <vt:lpstr>Понятие и организация маркетинга</vt:lpstr>
      <vt:lpstr>Понятие и организация маркетинга</vt:lpstr>
      <vt:lpstr>Основные моменты в маркетинге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Самостоятельно изложите функции и  подфункции в табличной форме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25</cp:revision>
  <dcterms:created xsi:type="dcterms:W3CDTF">2017-09-03T10:22:39Z</dcterms:created>
  <dcterms:modified xsi:type="dcterms:W3CDTF">2018-01-30T11:20:18Z</dcterms:modified>
</cp:coreProperties>
</file>