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9" r:id="rId5"/>
    <p:sldId id="263" r:id="rId6"/>
    <p:sldId id="264" r:id="rId7"/>
    <p:sldId id="265" r:id="rId8"/>
    <p:sldId id="266" r:id="rId9"/>
    <p:sldId id="27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CC00"/>
    <a:srgbClr val="EDFD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61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C6CA4-D076-41F4-93C8-D51563D94EF5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23B35-2892-467A-9D4E-66146ABC67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"/>
            <a:ext cx="7848872" cy="191683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Segoe Script" pitchFamily="66" charset="0"/>
              </a:rPr>
              <a:t>«ПОГОДНЫЕ ЯВЛЕНИЯ»</a:t>
            </a:r>
            <a:r>
              <a:rPr lang="ru-RU" sz="5400" b="1" i="1" dirty="0" smtClean="0">
                <a:solidFill>
                  <a:srgbClr val="C00000"/>
                </a:solidFill>
                <a:latin typeface="Segoe Script" pitchFamily="66" charset="0"/>
              </a:rPr>
              <a:t/>
            </a:r>
            <a:br>
              <a:rPr lang="ru-RU" sz="5400" b="1" i="1" dirty="0" smtClean="0">
                <a:solidFill>
                  <a:srgbClr val="C00000"/>
                </a:solidFill>
                <a:latin typeface="Segoe Script" pitchFamily="66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Segoe Script" pitchFamily="66" charset="0"/>
              </a:rPr>
              <a:t>ЭКСПЕРЕМЕНТИРОВАНИЕ </a:t>
            </a:r>
            <a:br>
              <a:rPr lang="ru-RU" sz="2000" b="1" i="1" dirty="0" smtClean="0">
                <a:solidFill>
                  <a:srgbClr val="002060"/>
                </a:solidFill>
                <a:latin typeface="Segoe Script" pitchFamily="66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Segoe Script" pitchFamily="66" charset="0"/>
              </a:rPr>
              <a:t>ВО ВТОРОЙ МЛАДШЕЙ ГРУППЕ</a:t>
            </a:r>
            <a:endParaRPr lang="ru-RU" sz="5400" b="1" i="1" dirty="0">
              <a:solidFill>
                <a:srgbClr val="002060"/>
              </a:solidFill>
              <a:latin typeface="Segoe Script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416824" cy="151216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Segoe Script" pitchFamily="66" charset="0"/>
              </a:rPr>
              <a:t>Воспитатель : </a:t>
            </a:r>
            <a:r>
              <a:rPr lang="ru-RU" sz="2400" dirty="0" smtClean="0">
                <a:solidFill>
                  <a:srgbClr val="C00000"/>
                </a:solidFill>
                <a:latin typeface="Segoe Script" pitchFamily="66" charset="0"/>
              </a:rPr>
              <a:t>КОНСТАНТИНОВА ИРИНА СЕРГЕЕВНА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Segoe Script" pitchFamily="66" charset="0"/>
              </a:rPr>
              <a:t>МБДОУ «Детский сад №134 </a:t>
            </a:r>
            <a:r>
              <a:rPr lang="ru-RU" sz="2400" dirty="0" err="1" smtClean="0">
                <a:solidFill>
                  <a:srgbClr val="002060"/>
                </a:solidFill>
                <a:latin typeface="Segoe Script" pitchFamily="66" charset="0"/>
              </a:rPr>
              <a:t>общеразвивающего</a:t>
            </a:r>
            <a:r>
              <a:rPr lang="ru-RU" sz="2400" dirty="0" smtClean="0">
                <a:solidFill>
                  <a:srgbClr val="002060"/>
                </a:solidFill>
                <a:latin typeface="Segoe Script" pitchFamily="66" charset="0"/>
              </a:rPr>
              <a:t> вида г.Владивосток»</a:t>
            </a:r>
            <a:endParaRPr lang="ru-RU" sz="2400" dirty="0">
              <a:solidFill>
                <a:srgbClr val="002060"/>
              </a:solidFill>
              <a:latin typeface="Segoe Script" pitchFamily="66" charset="0"/>
            </a:endParaRPr>
          </a:p>
        </p:txBody>
      </p:sp>
      <p:pic>
        <p:nvPicPr>
          <p:cNvPr id="12292" name="Picture 4" descr="Вопросительный Знак, Концепция, Уайт, Войдите, Символ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2981">
            <a:off x="497329" y="97487"/>
            <a:ext cx="665967" cy="844184"/>
          </a:xfrm>
          <a:prstGeom prst="rect">
            <a:avLst/>
          </a:prstGeom>
          <a:noFill/>
        </p:spPr>
      </p:pic>
      <p:pic>
        <p:nvPicPr>
          <p:cNvPr id="6" name="Picture 4" descr="Вопросительный Знак, Концепция, Уайт, Войдите, Символ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89712">
            <a:off x="253276" y="1816264"/>
            <a:ext cx="695260" cy="881315"/>
          </a:xfrm>
          <a:prstGeom prst="rect">
            <a:avLst/>
          </a:prstGeom>
          <a:noFill/>
        </p:spPr>
      </p:pic>
      <p:pic>
        <p:nvPicPr>
          <p:cNvPr id="7" name="Picture 4" descr="Вопросительный Знак, Концепция, Уайт, Войдите, Символ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2981">
            <a:off x="374463" y="3397528"/>
            <a:ext cx="761039" cy="964697"/>
          </a:xfrm>
          <a:prstGeom prst="rect">
            <a:avLst/>
          </a:prstGeom>
          <a:noFill/>
        </p:spPr>
      </p:pic>
      <p:pic>
        <p:nvPicPr>
          <p:cNvPr id="8" name="Picture 4" descr="Вопросительный Знак, Концепция, Уайт, Войдите, Символ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89712">
            <a:off x="174376" y="4829902"/>
            <a:ext cx="695260" cy="881315"/>
          </a:xfrm>
          <a:prstGeom prst="rect">
            <a:avLst/>
          </a:prstGeom>
          <a:noFill/>
        </p:spPr>
      </p:pic>
      <p:pic>
        <p:nvPicPr>
          <p:cNvPr id="9" name="Рисунок 8" descr="yavleniy_prirodi_dly_detey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23728" y="1772816"/>
            <a:ext cx="5616624" cy="3008905"/>
          </a:xfrm>
          <a:prstGeom prst="round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272808" cy="85010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Segoe Script" pitchFamily="66" charset="0"/>
              </a:rPr>
              <a:t>РИСОВАНИЕ НА ПЕНЕ ДЛЯ БРИТЬЯ:</a:t>
            </a:r>
            <a:br>
              <a:rPr lang="ru-RU" sz="2800" b="1" dirty="0" smtClean="0">
                <a:solidFill>
                  <a:srgbClr val="C00000"/>
                </a:solidFill>
                <a:latin typeface="Segoe Script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Segoe Script" pitchFamily="66" charset="0"/>
              </a:rPr>
              <a:t>СОЛНЫШКО И ЁЛОЧКА)))</a:t>
            </a:r>
            <a:endParaRPr lang="ru-RU" sz="2800" b="1" dirty="0">
              <a:solidFill>
                <a:srgbClr val="C00000"/>
              </a:solidFill>
              <a:latin typeface="Segoe Script" pitchFamily="66" charset="0"/>
            </a:endParaRPr>
          </a:p>
        </p:txBody>
      </p:sp>
      <p:pic>
        <p:nvPicPr>
          <p:cNvPr id="6" name="Содержимое 5" descr="IMG-20180201-WA011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 b="15045"/>
          <a:stretch>
            <a:fillRect/>
          </a:stretch>
        </p:blipFill>
        <p:spPr>
          <a:xfrm rot="5400000">
            <a:off x="5367445" y="1282280"/>
            <a:ext cx="3305654" cy="3744416"/>
          </a:xfrm>
          <a:prstGeom prst="ellipse">
            <a:avLst/>
          </a:prstGeom>
          <a:ln w="76200">
            <a:solidFill>
              <a:srgbClr val="0070C0"/>
            </a:solidFill>
          </a:ln>
        </p:spPr>
      </p:pic>
      <p:pic>
        <p:nvPicPr>
          <p:cNvPr id="13" name="Содержимое 12" descr="IMG-20180201-WA011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11769" b="23000"/>
          <a:stretch>
            <a:fillRect/>
          </a:stretch>
        </p:blipFill>
        <p:spPr>
          <a:xfrm rot="20751980">
            <a:off x="539552" y="1556792"/>
            <a:ext cx="3891224" cy="3384376"/>
          </a:xfrm>
          <a:prstGeom prst="ellipse">
            <a:avLst/>
          </a:prstGeom>
          <a:ln w="76200">
            <a:solidFill>
              <a:srgbClr val="0070C0"/>
            </a:solidFill>
          </a:ln>
        </p:spPr>
      </p:pic>
      <p:pic>
        <p:nvPicPr>
          <p:cNvPr id="7" name="Рисунок 6" descr="IMG-20180201-WA0119.jpg"/>
          <p:cNvPicPr>
            <a:picLocks noChangeAspect="1"/>
          </p:cNvPicPr>
          <p:nvPr/>
        </p:nvPicPr>
        <p:blipFill>
          <a:blip r:embed="rId4" cstate="screen"/>
          <a:srcRect t="9051" r="12201" b="10009"/>
          <a:stretch>
            <a:fillRect/>
          </a:stretch>
        </p:blipFill>
        <p:spPr>
          <a:xfrm rot="15122719">
            <a:off x="2832053" y="2795613"/>
            <a:ext cx="3429000" cy="4214810"/>
          </a:xfrm>
          <a:prstGeom prst="cloud">
            <a:avLst/>
          </a:prstGeom>
          <a:ln w="76200">
            <a:solidFill>
              <a:srgbClr val="FFCC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119675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2700" b="1" dirty="0" smtClean="0"/>
              <a:t>Цель:</a:t>
            </a:r>
            <a:r>
              <a:rPr lang="ru-RU" sz="2700" dirty="0" smtClean="0"/>
              <a:t>  познакомить с разными состояниями</a:t>
            </a:r>
            <a:r>
              <a:rPr lang="en-US" sz="2700" dirty="0" smtClean="0"/>
              <a:t> </a:t>
            </a:r>
            <a:r>
              <a:rPr lang="ru-RU" sz="2700" dirty="0" smtClean="0"/>
              <a:t>воды,   дать начальные представления о </a:t>
            </a:r>
            <a:r>
              <a:rPr lang="ru-RU" sz="2700" dirty="0" smtClean="0"/>
              <a:t>круговороте</a:t>
            </a:r>
            <a:r>
              <a:rPr lang="ru-RU" sz="2700" dirty="0" smtClean="0"/>
              <a:t>  </a:t>
            </a:r>
            <a:r>
              <a:rPr lang="ru-RU" sz="2700" dirty="0" smtClean="0"/>
              <a:t>воды </a:t>
            </a:r>
            <a:r>
              <a:rPr lang="ru-RU" sz="2700" dirty="0" smtClean="0"/>
              <a:t>в природе.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89654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200" b="1" dirty="0" smtClean="0"/>
              <a:t>Задачи:</a:t>
            </a:r>
            <a:endParaRPr lang="ru-RU" sz="4200" dirty="0" smtClean="0"/>
          </a:p>
          <a:p>
            <a:pPr>
              <a:buNone/>
            </a:pPr>
            <a:r>
              <a:rPr lang="ru-RU" sz="4200" b="1" dirty="0" smtClean="0"/>
              <a:t>1. </a:t>
            </a:r>
            <a:r>
              <a:rPr lang="ru-RU" sz="4200" b="1" i="1" dirty="0" smtClean="0"/>
              <a:t>Образовательные:</a:t>
            </a: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• познакомить детей с некоторыми состояниями</a:t>
            </a:r>
            <a:r>
              <a:rPr lang="en-US" sz="4200" dirty="0" smtClean="0"/>
              <a:t> </a:t>
            </a:r>
            <a:r>
              <a:rPr lang="ru-RU" sz="4200" dirty="0" smtClean="0"/>
              <a:t>воды: снег, дождь, лёд, пар.</a:t>
            </a:r>
          </a:p>
          <a:p>
            <a:pPr>
              <a:buNone/>
            </a:pPr>
            <a:r>
              <a:rPr lang="ru-RU" sz="4200" dirty="0" smtClean="0"/>
              <a:t>• учить проводить опыты;</a:t>
            </a:r>
          </a:p>
          <a:p>
            <a:pPr>
              <a:buNone/>
            </a:pPr>
            <a:r>
              <a:rPr lang="ru-RU" sz="4200" dirty="0" smtClean="0"/>
              <a:t>• учить устанавливать причинно-следственные связи;</a:t>
            </a:r>
          </a:p>
          <a:p>
            <a:pPr>
              <a:buNone/>
            </a:pPr>
            <a:r>
              <a:rPr lang="ru-RU" sz="4200" dirty="0" smtClean="0"/>
              <a:t>• учить рисовать узоры пиками на пене для бритья.</a:t>
            </a:r>
          </a:p>
          <a:p>
            <a:pPr>
              <a:buNone/>
            </a:pPr>
            <a:r>
              <a:rPr lang="ru-RU" sz="4200" b="1" dirty="0" smtClean="0"/>
              <a:t>2. </a:t>
            </a:r>
            <a:r>
              <a:rPr lang="ru-RU" sz="4200" b="1" i="1" dirty="0" smtClean="0"/>
              <a:t>Развивающие:</a:t>
            </a: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• формировать умение отвечать на поставленные вопросы;</a:t>
            </a:r>
          </a:p>
          <a:p>
            <a:pPr>
              <a:buNone/>
            </a:pPr>
            <a:r>
              <a:rPr lang="ru-RU" sz="4200" dirty="0" smtClean="0"/>
              <a:t>• развивать внимание, мышление, диалогическую речь.</a:t>
            </a:r>
          </a:p>
          <a:p>
            <a:pPr>
              <a:buNone/>
            </a:pPr>
            <a:r>
              <a:rPr lang="ru-RU" sz="4200" b="1" dirty="0" smtClean="0"/>
              <a:t>3. </a:t>
            </a:r>
            <a:r>
              <a:rPr lang="ru-RU" sz="4200" b="1" i="1" dirty="0" smtClean="0"/>
              <a:t>Воспитательные:</a:t>
            </a: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• воспитывать</a:t>
            </a:r>
            <a:r>
              <a:rPr lang="en-US" sz="4200" dirty="0" smtClean="0"/>
              <a:t> </a:t>
            </a:r>
            <a:r>
              <a:rPr lang="ru-RU" sz="4200" dirty="0" smtClean="0"/>
              <a:t>интерес</a:t>
            </a:r>
            <a:r>
              <a:rPr lang="en-US" sz="4200" dirty="0" smtClean="0"/>
              <a:t> </a:t>
            </a:r>
            <a:r>
              <a:rPr lang="ru-RU" sz="4200" dirty="0" smtClean="0"/>
              <a:t>к экспериментальной деятельности;</a:t>
            </a:r>
          </a:p>
          <a:p>
            <a:pPr>
              <a:buNone/>
            </a:pPr>
            <a:r>
              <a:rPr lang="ru-RU" sz="4200" dirty="0" smtClean="0"/>
              <a:t>• прививать</a:t>
            </a:r>
            <a:r>
              <a:rPr lang="en-US" sz="4200" dirty="0" smtClean="0"/>
              <a:t> </a:t>
            </a:r>
            <a:r>
              <a:rPr lang="ru-RU" sz="4200" dirty="0" smtClean="0"/>
              <a:t>интерес</a:t>
            </a:r>
            <a:r>
              <a:rPr lang="en-US" sz="4200" dirty="0" smtClean="0"/>
              <a:t> </a:t>
            </a:r>
            <a:r>
              <a:rPr lang="ru-RU" sz="4200" dirty="0" smtClean="0"/>
              <a:t>к познанию окружающего мира;</a:t>
            </a:r>
          </a:p>
          <a:p>
            <a:pPr>
              <a:buNone/>
            </a:pPr>
            <a:r>
              <a:rPr lang="ru-RU" sz="4200" dirty="0" smtClean="0"/>
              <a:t>• воспитывать желание совместно решать проблемную ситуацию.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-20180201-WA00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44008" y="764704"/>
            <a:ext cx="4128458" cy="3096344"/>
          </a:xfrm>
          <a:prstGeom prst="round2DiagRect">
            <a:avLst/>
          </a:prstGeom>
          <a:ln w="76200">
            <a:solidFill>
              <a:srgbClr val="FFCC00"/>
            </a:solidFill>
          </a:ln>
        </p:spPr>
      </p:pic>
      <p:sp>
        <p:nvSpPr>
          <p:cNvPr id="9" name="Выноска-облако 8"/>
          <p:cNvSpPr/>
          <p:nvPr/>
        </p:nvSpPr>
        <p:spPr>
          <a:xfrm>
            <a:off x="539552" y="692696"/>
            <a:ext cx="3744416" cy="1908792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3528392" cy="9941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Segoe Script" pitchFamily="66" charset="0"/>
              </a:rPr>
              <a:t>ЗАГАДОЧНАЯ </a:t>
            </a:r>
            <a:r>
              <a:rPr lang="ru-RU" sz="2800" b="1" dirty="0" smtClean="0">
                <a:solidFill>
                  <a:srgbClr val="C00000"/>
                </a:solidFill>
                <a:latin typeface="Segoe Script" pitchFamily="66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Segoe Script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Segoe Script" pitchFamily="66" charset="0"/>
              </a:rPr>
              <a:t>ПОСЫЛКА</a:t>
            </a:r>
            <a:endParaRPr lang="ru-RU" sz="2800" b="1" dirty="0">
              <a:solidFill>
                <a:srgbClr val="C00000"/>
              </a:solidFill>
              <a:latin typeface="Segoe Script" pitchFamily="66" charset="0"/>
            </a:endParaRPr>
          </a:p>
        </p:txBody>
      </p:sp>
      <p:pic>
        <p:nvPicPr>
          <p:cNvPr id="7" name="Содержимое 6" descr="IMG-20180201-WA0006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95536" y="2924944"/>
            <a:ext cx="4032448" cy="3024336"/>
          </a:xfrm>
          <a:prstGeom prst="round2DiagRect">
            <a:avLst/>
          </a:prstGeom>
          <a:ln w="76200">
            <a:solidFill>
              <a:srgbClr val="0070C0"/>
            </a:solidFill>
          </a:ln>
          <a:effectLst>
            <a:softEdge rad="12700"/>
          </a:effectLst>
        </p:spPr>
      </p:pic>
      <p:sp>
        <p:nvSpPr>
          <p:cNvPr id="11" name="Выноска-облако 10"/>
          <p:cNvSpPr/>
          <p:nvPr/>
        </p:nvSpPr>
        <p:spPr>
          <a:xfrm flipV="1">
            <a:off x="5220072" y="4221088"/>
            <a:ext cx="3600400" cy="1944216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C00000"/>
              </a:solidFill>
              <a:latin typeface="Segoe Script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4797152"/>
            <a:ext cx="2656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Segoe Script" pitchFamily="66" charset="0"/>
              </a:rPr>
              <a:t>СКАЗКА ПРО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Segoe Script" pitchFamily="66" charset="0"/>
              </a:rPr>
              <a:t>КАПЕЛЬКУ</a:t>
            </a:r>
            <a:endParaRPr lang="ru-RU" sz="2400" b="1" dirty="0">
              <a:solidFill>
                <a:srgbClr val="C00000"/>
              </a:solidFill>
              <a:latin typeface="Segoe Script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872" cy="64807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Segoe Script" pitchFamily="66" charset="0"/>
              </a:rPr>
              <a:t>ОПЫТ №1.</a:t>
            </a:r>
            <a:r>
              <a:rPr lang="ru-RU" sz="2800" b="1" dirty="0" smtClean="0">
                <a:solidFill>
                  <a:srgbClr val="C00000"/>
                </a:solidFill>
                <a:latin typeface="Segoe Script" pitchFamily="66" charset="0"/>
              </a:rPr>
              <a:t>  ИСКУССТВЕННЫЙ СНЕГ</a:t>
            </a:r>
            <a:endParaRPr lang="ru-RU" sz="2800" b="1" dirty="0">
              <a:solidFill>
                <a:srgbClr val="C00000"/>
              </a:solidFill>
              <a:latin typeface="Segoe Script" pitchFamily="66" charset="0"/>
            </a:endParaRPr>
          </a:p>
        </p:txBody>
      </p:sp>
      <p:pic>
        <p:nvPicPr>
          <p:cNvPr id="7" name="Рисунок 6" descr="IMG-20180201-WA002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1124744"/>
            <a:ext cx="4608512" cy="3456384"/>
          </a:xfrm>
          <a:prstGeom prst="ellipse">
            <a:avLst/>
          </a:prstGeom>
          <a:ln w="76200">
            <a:solidFill>
              <a:srgbClr val="0070C0"/>
            </a:solidFill>
          </a:ln>
        </p:spPr>
      </p:pic>
      <p:pic>
        <p:nvPicPr>
          <p:cNvPr id="6" name="Содержимое 5" descr="IMG-20180201-WA007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 flipH="1">
            <a:off x="4139952" y="1124744"/>
            <a:ext cx="4800534" cy="3600400"/>
          </a:xfrm>
          <a:prstGeom prst="ellipse">
            <a:avLst/>
          </a:prstGeom>
          <a:ln w="76200">
            <a:solidFill>
              <a:srgbClr val="FFCC00"/>
            </a:solidFill>
          </a:ln>
        </p:spPr>
      </p:pic>
      <p:pic>
        <p:nvPicPr>
          <p:cNvPr id="5" name="Содержимое 4" descr="IMG-20180201-WA0067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 flipH="1">
            <a:off x="2267744" y="3501008"/>
            <a:ext cx="4104456" cy="3078342"/>
          </a:xfrm>
          <a:prstGeom prst="roundRect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63072" cy="77809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Segoe Script" pitchFamily="66" charset="0"/>
              </a:rPr>
              <a:t>ОПЫТ №2. </a:t>
            </a:r>
            <a:r>
              <a:rPr lang="ru-RU" sz="2800" b="1" dirty="0" smtClean="0">
                <a:solidFill>
                  <a:srgbClr val="C00000"/>
                </a:solidFill>
                <a:latin typeface="Segoe Script" pitchFamily="66" charset="0"/>
              </a:rPr>
              <a:t>ИСПАРЕНИЕ ВОДЫ</a:t>
            </a:r>
            <a:endParaRPr lang="ru-RU" sz="2800" b="1" dirty="0">
              <a:solidFill>
                <a:srgbClr val="002060"/>
              </a:solidFill>
              <a:latin typeface="Segoe Script" pitchFamily="66" charset="0"/>
            </a:endParaRPr>
          </a:p>
        </p:txBody>
      </p:sp>
      <p:pic>
        <p:nvPicPr>
          <p:cNvPr id="8" name="Содержимое 7" descr="IMG-20180201-WA0056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932040" y="1340768"/>
            <a:ext cx="3778200" cy="5037600"/>
          </a:xfrm>
          <a:prstGeom prst="ellipse">
            <a:avLst/>
          </a:prstGeom>
          <a:ln w="76200">
            <a:solidFill>
              <a:srgbClr val="FFCC00"/>
            </a:solidFill>
          </a:ln>
        </p:spPr>
      </p:pic>
      <p:pic>
        <p:nvPicPr>
          <p:cNvPr id="5" name="Содержимое 4" descr="IMG-20180201-WA0057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 flipH="1">
            <a:off x="323528" y="1916832"/>
            <a:ext cx="5040560" cy="3780420"/>
          </a:xfrm>
          <a:prstGeom prst="teardrop">
            <a:avLst/>
          </a:prstGeom>
          <a:ln w="762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031632" cy="56207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Segoe Script" pitchFamily="66" charset="0"/>
              </a:rPr>
              <a:t>ОПЫТ №3.  </a:t>
            </a:r>
            <a:r>
              <a:rPr lang="ru-RU" sz="2800" b="1" dirty="0" smtClean="0">
                <a:solidFill>
                  <a:srgbClr val="C00000"/>
                </a:solidFill>
                <a:latin typeface="Segoe Script" pitchFamily="66" charset="0"/>
              </a:rPr>
              <a:t>ДОЖДЬ В СТАКАНЕ</a:t>
            </a:r>
            <a:endParaRPr lang="ru-RU" sz="2800" b="1" dirty="0">
              <a:solidFill>
                <a:srgbClr val="002060"/>
              </a:solidFill>
              <a:latin typeface="Segoe Script" pitchFamily="66" charset="0"/>
            </a:endParaRPr>
          </a:p>
        </p:txBody>
      </p:sp>
      <p:pic>
        <p:nvPicPr>
          <p:cNvPr id="12" name="Содержимое 11" descr="IMG-20180201-WA004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 flipH="1">
            <a:off x="4427984" y="2204864"/>
            <a:ext cx="4512501" cy="3384376"/>
          </a:xfrm>
          <a:prstGeom prst="ellipse">
            <a:avLst/>
          </a:prstGeom>
          <a:ln w="76200">
            <a:solidFill>
              <a:srgbClr val="0070C0"/>
            </a:solidFill>
          </a:ln>
        </p:spPr>
      </p:pic>
      <p:pic>
        <p:nvPicPr>
          <p:cNvPr id="11" name="Содержимое 10" descr="IMG-20180201-WA0052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 t="6250" r="26563"/>
          <a:stretch>
            <a:fillRect/>
          </a:stretch>
        </p:blipFill>
        <p:spPr>
          <a:xfrm>
            <a:off x="539552" y="1124744"/>
            <a:ext cx="3744416" cy="3585079"/>
          </a:xfrm>
          <a:prstGeom prst="ellipse">
            <a:avLst/>
          </a:prstGeom>
          <a:ln w="76200">
            <a:solidFill>
              <a:srgbClr val="0070C0"/>
            </a:solidFill>
          </a:ln>
        </p:spPr>
      </p:pic>
      <p:pic>
        <p:nvPicPr>
          <p:cNvPr id="8" name="Рисунок 7" descr="IMG-20180201-WA004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flipH="1">
            <a:off x="2195736" y="3501008"/>
            <a:ext cx="2880319" cy="3024336"/>
          </a:xfrm>
          <a:prstGeom prst="teardrop">
            <a:avLst/>
          </a:prstGeom>
          <a:ln w="76200">
            <a:solidFill>
              <a:srgbClr val="FFCC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643192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Segoe Script" pitchFamily="66" charset="0"/>
              </a:rPr>
              <a:t>ОПЫТ №4.  </a:t>
            </a:r>
            <a:r>
              <a:rPr lang="ru-RU" sz="2800" b="1" dirty="0" smtClean="0">
                <a:solidFill>
                  <a:srgbClr val="C00000"/>
                </a:solidFill>
                <a:latin typeface="Segoe Script" pitchFamily="66" charset="0"/>
              </a:rPr>
              <a:t>РАДУГА ИЗ «</a:t>
            </a:r>
            <a:r>
              <a:rPr lang="en-US" sz="2800" b="1" dirty="0" smtClean="0">
                <a:solidFill>
                  <a:srgbClr val="C00000"/>
                </a:solidFill>
                <a:latin typeface="Segoe Script" pitchFamily="66" charset="0"/>
              </a:rPr>
              <a:t>SKITTLES</a:t>
            </a:r>
            <a:r>
              <a:rPr lang="ru-RU" sz="2800" b="1" dirty="0" smtClean="0">
                <a:solidFill>
                  <a:srgbClr val="C00000"/>
                </a:solidFill>
                <a:latin typeface="Segoe Script" pitchFamily="66" charset="0"/>
              </a:rPr>
              <a:t>»</a:t>
            </a:r>
            <a:endParaRPr lang="ru-RU" sz="2800" b="1" dirty="0">
              <a:solidFill>
                <a:srgbClr val="C00000"/>
              </a:solidFill>
              <a:latin typeface="Segoe Script" pitchFamily="66" charset="0"/>
            </a:endParaRPr>
          </a:p>
        </p:txBody>
      </p:sp>
      <p:pic>
        <p:nvPicPr>
          <p:cNvPr id="9" name="Рисунок 8" descr="IMG-20180201-WA002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51520" y="1268760"/>
            <a:ext cx="4423410" cy="3096344"/>
          </a:xfrm>
          <a:prstGeom prst="star32">
            <a:avLst/>
          </a:prstGeom>
          <a:ln w="76200">
            <a:solidFill>
              <a:srgbClr val="FFCC00"/>
            </a:solidFill>
          </a:ln>
        </p:spPr>
      </p:pic>
      <p:pic>
        <p:nvPicPr>
          <p:cNvPr id="8" name="Содержимое 7" descr="IMG-20180201-WA0085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771800" y="1484784"/>
            <a:ext cx="4392488" cy="5031678"/>
          </a:xfrm>
          <a:prstGeom prst="ellipse">
            <a:avLst/>
          </a:prstGeom>
          <a:ln w="76200">
            <a:solidFill>
              <a:srgbClr val="0070C0"/>
            </a:solidFill>
          </a:ln>
        </p:spPr>
      </p:pic>
      <p:pic>
        <p:nvPicPr>
          <p:cNvPr id="6" name="Содержимое 5" descr="IMG-20180201-WA0079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>
          <a:xfrm rot="5400000">
            <a:off x="5990531" y="3594645"/>
            <a:ext cx="2982180" cy="2938923"/>
          </a:xfrm>
          <a:prstGeom prst="star32">
            <a:avLst/>
          </a:prstGeom>
          <a:ln w="76200">
            <a:solidFill>
              <a:srgbClr val="FFCC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915000" cy="70609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Segoe Script" pitchFamily="66" charset="0"/>
              </a:rPr>
              <a:t>ОПЫТ №5.  </a:t>
            </a:r>
            <a:r>
              <a:rPr lang="ru-RU" sz="2800" b="1" dirty="0" smtClean="0">
                <a:solidFill>
                  <a:srgbClr val="C00000"/>
                </a:solidFill>
                <a:latin typeface="Segoe Script" pitchFamily="66" charset="0"/>
              </a:rPr>
              <a:t>ЛЕДЯНЫЕ БУСЫ</a:t>
            </a:r>
            <a:endParaRPr lang="ru-RU" sz="2800" b="1" dirty="0">
              <a:solidFill>
                <a:srgbClr val="002060"/>
              </a:solidFill>
              <a:latin typeface="Segoe Script" pitchFamily="66" charset="0"/>
            </a:endParaRPr>
          </a:p>
        </p:txBody>
      </p:sp>
      <p:pic>
        <p:nvPicPr>
          <p:cNvPr id="14" name="Содержимое 13" descr="20180125_1620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4687" t="5556" r="4688"/>
          <a:stretch>
            <a:fillRect/>
          </a:stretch>
        </p:blipFill>
        <p:spPr>
          <a:xfrm>
            <a:off x="395536" y="1772816"/>
            <a:ext cx="4422138" cy="2592288"/>
          </a:xfrm>
          <a:prstGeom prst="round2Diag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9" name="Рисунок 8" descr="IMG-20180201-WA010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20072" y="1268760"/>
            <a:ext cx="3459657" cy="2818980"/>
          </a:xfrm>
          <a:prstGeom prst="round2DiagRect">
            <a:avLst/>
          </a:prstGeom>
          <a:ln w="76200">
            <a:solidFill>
              <a:srgbClr val="FFCC00"/>
            </a:solidFill>
          </a:ln>
        </p:spPr>
      </p:pic>
      <p:pic>
        <p:nvPicPr>
          <p:cNvPr id="13" name="Содержимое 12" descr="20180131_165007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rcRect t="7331"/>
          <a:stretch>
            <a:fillRect/>
          </a:stretch>
        </p:blipFill>
        <p:spPr>
          <a:xfrm>
            <a:off x="2699792" y="3717032"/>
            <a:ext cx="4176464" cy="2730700"/>
          </a:xfrm>
          <a:prstGeom prst="round2DiagRect">
            <a:avLst/>
          </a:prstGeom>
          <a:ln w="76200">
            <a:solidFill>
              <a:srgbClr val="FFCC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27168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Segoe Script" pitchFamily="66" charset="0"/>
              </a:rPr>
              <a:t>КРУГОВОРОТ ВОДЫ В ПРИРОДЕ</a:t>
            </a:r>
            <a:endParaRPr lang="ru-RU" sz="2800" b="1" dirty="0">
              <a:solidFill>
                <a:srgbClr val="C00000"/>
              </a:solidFill>
              <a:latin typeface="Segoe Script" pitchFamily="66" charset="0"/>
            </a:endParaRPr>
          </a:p>
        </p:txBody>
      </p:sp>
      <p:pic>
        <p:nvPicPr>
          <p:cNvPr id="5" name="Содержимое 4" descr="IMG-20180201-WA01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556792"/>
            <a:ext cx="3672408" cy="4896544"/>
          </a:xfrm>
          <a:prstGeom prst="cloud">
            <a:avLst/>
          </a:prstGeom>
          <a:ln w="76200">
            <a:solidFill>
              <a:srgbClr val="0070C0"/>
            </a:solidFill>
          </a:ln>
        </p:spPr>
      </p:pic>
      <p:pic>
        <p:nvPicPr>
          <p:cNvPr id="8" name="Содержимое 7" descr="КРУГОВОРОТ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4752528" cy="317944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79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«ПОГОДНЫЕ ЯВЛЕНИЯ» ЭКСПЕРЕМЕНТИРОВАНИЕ  ВО ВТОРОЙ МЛАДШЕЙ ГРУППЕ</vt:lpstr>
      <vt:lpstr> Цель:  познакомить с разными состояниями воды,   дать начальные представления о круговороте  воды в природе. </vt:lpstr>
      <vt:lpstr>ЗАГАДОЧНАЯ  ПОСЫЛКА</vt:lpstr>
      <vt:lpstr>ОПЫТ №1.  ИСКУССТВЕННЫЙ СНЕГ</vt:lpstr>
      <vt:lpstr>ОПЫТ №2. ИСПАРЕНИЕ ВОДЫ</vt:lpstr>
      <vt:lpstr>ОПЫТ №3.  ДОЖДЬ В СТАКАНЕ</vt:lpstr>
      <vt:lpstr>ОПЫТ №4.  РАДУГА ИЗ «SKITTLES»</vt:lpstr>
      <vt:lpstr>ОПЫТ №5.  ЛЕДЯНЫЕ БУСЫ</vt:lpstr>
      <vt:lpstr>КРУГОВОРОТ ВОДЫ В ПРИРОДЕ</vt:lpstr>
      <vt:lpstr>РИСОВАНИЕ НА ПЕНЕ ДЛЯ БРИТЬЯ: СОЛНЫШКО И ЁЛОЧКА)))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«ЭКСПЕРИМЕНТИРУЕМ ВМЕСТЕ С ДЕТЬМИ»</dc:title>
  <dc:creator>Татьяна</dc:creator>
  <cp:lastModifiedBy>User</cp:lastModifiedBy>
  <cp:revision>27</cp:revision>
  <dcterms:created xsi:type="dcterms:W3CDTF">2017-05-05T10:22:40Z</dcterms:created>
  <dcterms:modified xsi:type="dcterms:W3CDTF">2018-02-01T08:02:05Z</dcterms:modified>
</cp:coreProperties>
</file>