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0" r:id="rId3"/>
    <p:sldId id="258" r:id="rId4"/>
    <p:sldId id="287" r:id="rId5"/>
    <p:sldId id="259" r:id="rId6"/>
    <p:sldId id="260" r:id="rId7"/>
    <p:sldId id="261" r:id="rId8"/>
    <p:sldId id="262" r:id="rId9"/>
    <p:sldId id="286" r:id="rId10"/>
    <p:sldId id="264" r:id="rId11"/>
    <p:sldId id="266" r:id="rId12"/>
    <p:sldId id="267" r:id="rId13"/>
    <p:sldId id="268" r:id="rId14"/>
    <p:sldId id="269" r:id="rId15"/>
    <p:sldId id="270" r:id="rId16"/>
    <p:sldId id="271" r:id="rId17"/>
    <p:sldId id="272" r:id="rId18"/>
    <p:sldId id="291" r:id="rId19"/>
    <p:sldId id="289"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3300"/>
    <a:srgbClr val="87E9AF"/>
    <a:srgbClr val="B57ED4"/>
    <a:srgbClr val="832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72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78" y="61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9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9C65B-4303-4CAF-87F3-EB59C3CB8EC3}" type="datetimeFigureOut">
              <a:rPr lang="ru-RU" smtClean="0"/>
              <a:pPr/>
              <a:t>05.05.2018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DE61-5ED3-407A-A928-93FF7027FC46}" type="slidenum">
              <a:rPr lang="ru-RU" smtClean="0"/>
              <a:pPr/>
              <a:t>‹#›</a:t>
            </a:fld>
            <a:endParaRPr lang="ru-RU"/>
          </a:p>
        </p:txBody>
      </p:sp>
    </p:spTree>
    <p:extLst>
      <p:ext uri="{BB962C8B-B14F-4D97-AF65-F5344CB8AC3E}">
        <p14:creationId xmlns:p14="http://schemas.microsoft.com/office/powerpoint/2010/main" val="354831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3EBDE61-5ED3-407A-A928-93FF7027FC46}"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3EBDE61-5ED3-407A-A928-93FF7027FC46}"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3EBDE61-5ED3-407A-A928-93FF7027FC4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0BF69A-52D4-4457-9F0B-436819671337}" type="datetimeFigureOut">
              <a:rPr lang="ru-RU" smtClean="0"/>
              <a:pPr/>
              <a:t>05.05.2018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8B69AB-F26D-4FCD-91D7-A7DABDE417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BF69A-52D4-4457-9F0B-436819671337}" type="datetimeFigureOut">
              <a:rPr lang="ru-RU" smtClean="0"/>
              <a:pPr/>
              <a:t>05.05.2018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69AB-F26D-4FCD-91D7-A7DABDE417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http://www.predtechy.ru/resources/images/blob_cache/349.0x0.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kuv.me/wp-content/uploads/files/images/1239383700_herz_1.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old.college.ru/biology/course/content/chapter7/section2/paragraph5/images/07020501.gi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rfdorogi.ru/uploads/posts/2011-10/1319714542_granuly.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hyperlink" Target="&#1083;&#1077;&#1075;&#1077;&#1085;&#1076;&#1072;%20&#1086;%20&#1082;&#1086;&#1092;&#1077;_PC.avi"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1083;&#1077;&#1075;&#1077;&#1085;&#1076;&#1072;%20&#1086;%20&#1095;&#1072;&#1077;_PC.avi"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media.letstalkhealth.com/emailer/coffee_beans_close_up.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hyperlink" Target="http://www.topgifts.ru/resources/catalog/KC7035_16.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raio-x.info/images/stories/raio%20x%20maos.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randars.ru/college/tovarovedenie/chay-i-kofe.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4%D0%B0%D0%B9%D0%BB:Srilanka3.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Twinings_gunpowder_green_tea.jpg?uselang=ru" TargetMode="Externa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commons.wikimedia.org/wiki/File:Lipton_Earl_Grey_in_pile.jpg?uselang=ru"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A7%D1%91%D1%80%D0%BD%D1%8B%D0%B9_%D1%87%D0%B0%D0%B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2743200" y="5357826"/>
            <a:ext cx="6400800" cy="1500174"/>
          </a:xfrm>
        </p:spPr>
        <p:txBody>
          <a:bodyPr>
            <a:normAutofit fontScale="92500" lnSpcReduction="20000"/>
          </a:bodyPr>
          <a:lstStyle/>
          <a:p>
            <a:pPr algn="r"/>
            <a:r>
              <a:rPr lang="ru-RU"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Автор доклада: </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студентка </a:t>
            </a:r>
          </a:p>
          <a:p>
            <a:pPr algn="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ФГАОУ ВО «</a:t>
            </a:r>
            <a:r>
              <a:rPr lang="ru-RU"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ЮУрГУ</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(НИУ)»</a:t>
            </a:r>
            <a:endParaRPr lang="ru-RU"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r"/>
            <a:r>
              <a:rPr lang="ru-RU"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Фоминых Анастасия</a:t>
            </a:r>
          </a:p>
          <a:p>
            <a:pPr algn="r"/>
            <a:endParaRPr lang="ru-RU"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r"/>
            <a:endParaRPr lang="ru-RU" dirty="0">
              <a:solidFill>
                <a:srgbClr val="7030A0"/>
              </a:solidFill>
            </a:endParaRPr>
          </a:p>
        </p:txBody>
      </p:sp>
      <p:sp>
        <p:nvSpPr>
          <p:cNvPr id="8" name="Прямоугольник 7"/>
          <p:cNvSpPr/>
          <p:nvPr/>
        </p:nvSpPr>
        <p:spPr>
          <a:xfrm>
            <a:off x="571472" y="0"/>
            <a:ext cx="8370347"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Физиологические свойства</a:t>
            </a:r>
          </a:p>
          <a:p>
            <a:pPr algn="ctr"/>
            <a:r>
              <a:rPr lang="ru-RU"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ru-RU"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a:t>
            </a:r>
            <a:r>
              <a:rPr lang="ru-RU"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ая и кофе</a:t>
            </a:r>
            <a:endParaRPr lang="ru-RU" sz="7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6" name="Picture 2" descr="I:\чай\000802_c275_0079_csls.jpg"/>
          <p:cNvPicPr>
            <a:picLocks noChangeAspect="1" noChangeArrowheads="1"/>
          </p:cNvPicPr>
          <p:nvPr/>
        </p:nvPicPr>
        <p:blipFill>
          <a:blip r:embed="rId3" cstate="print">
            <a:lum bright="20000"/>
          </a:blip>
          <a:srcRect/>
          <a:stretch>
            <a:fillRect/>
          </a:stretch>
        </p:blipFill>
        <p:spPr bwMode="auto">
          <a:xfrm>
            <a:off x="2214546" y="3286124"/>
            <a:ext cx="1071538" cy="1604588"/>
          </a:xfrm>
          <a:prstGeom prst="rect">
            <a:avLst/>
          </a:prstGeom>
          <a:noFill/>
          <a:effectLst>
            <a:softEdge rad="317500"/>
          </a:effectLst>
        </p:spPr>
      </p:pic>
      <p:pic>
        <p:nvPicPr>
          <p:cNvPr id="7" name="Picture 2" descr="I:\чай\000802_c275_0079_csls.jpg"/>
          <p:cNvPicPr>
            <a:picLocks noChangeAspect="1" noChangeArrowheads="1"/>
          </p:cNvPicPr>
          <p:nvPr/>
        </p:nvPicPr>
        <p:blipFill>
          <a:blip r:embed="rId3" cstate="print">
            <a:lum bright="20000"/>
          </a:blip>
          <a:srcRect/>
          <a:stretch>
            <a:fillRect/>
          </a:stretch>
        </p:blipFill>
        <p:spPr bwMode="auto">
          <a:xfrm>
            <a:off x="4143372" y="3643314"/>
            <a:ext cx="1071538" cy="1604588"/>
          </a:xfrm>
          <a:prstGeom prst="rect">
            <a:avLst/>
          </a:prstGeom>
          <a:noFill/>
          <a:effectLst>
            <a:softEdge rad="317500"/>
          </a:effectLst>
        </p:spPr>
      </p:pic>
      <p:pic>
        <p:nvPicPr>
          <p:cNvPr id="9" name="Picture 2" descr="I:\чай\000802_c275_0079_csls.jpg"/>
          <p:cNvPicPr>
            <a:picLocks noChangeAspect="1" noChangeArrowheads="1"/>
          </p:cNvPicPr>
          <p:nvPr/>
        </p:nvPicPr>
        <p:blipFill>
          <a:blip r:embed="rId3" cstate="print">
            <a:lum bright="20000"/>
          </a:blip>
          <a:srcRect/>
          <a:stretch>
            <a:fillRect/>
          </a:stretch>
        </p:blipFill>
        <p:spPr bwMode="auto">
          <a:xfrm>
            <a:off x="5929322" y="3286124"/>
            <a:ext cx="1071538" cy="1604588"/>
          </a:xfrm>
          <a:prstGeom prst="rect">
            <a:avLst/>
          </a:prstGeom>
          <a:noFill/>
          <a:effectLst>
            <a:softEdge rad="317500"/>
          </a:effectLst>
        </p:spPr>
      </p:pic>
      <p:sp>
        <p:nvSpPr>
          <p:cNvPr id="11" name="Овал 10"/>
          <p:cNvSpPr/>
          <p:nvPr/>
        </p:nvSpPr>
        <p:spPr>
          <a:xfrm>
            <a:off x="285720" y="6072206"/>
            <a:ext cx="64294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500034" y="1285860"/>
            <a:ext cx="2571768" cy="4857784"/>
          </a:xfrm>
        </p:spPr>
        <p:txBody>
          <a:bodyPr>
            <a:noAutofit/>
          </a:bodyPr>
          <a:lstStyle/>
          <a:p>
            <a:pPr algn="l"/>
            <a:r>
              <a:rPr lang="ru-RU" sz="1800" b="1" dirty="0" smtClean="0"/>
              <a:t>Употребление чая оказывает благотворное воздействие на самые различные системы органов человека, что позволяет говорить о нём не только как о повседневном напитке, но и как о профилактическом и даже лечебном медицинском средстве.</a:t>
            </a:r>
            <a:r>
              <a:rPr lang="ru-RU" sz="1800" dirty="0" smtClean="0"/>
              <a:t/>
            </a:r>
            <a:br>
              <a:rPr lang="ru-RU" sz="1800" dirty="0" smtClean="0"/>
            </a:br>
            <a:endParaRPr lang="ru-RU" sz="1800" dirty="0"/>
          </a:p>
        </p:txBody>
      </p:sp>
      <p:sp>
        <p:nvSpPr>
          <p:cNvPr id="6" name="Прямоугольник 5"/>
          <p:cNvSpPr/>
          <p:nvPr/>
        </p:nvSpPr>
        <p:spPr>
          <a:xfrm>
            <a:off x="1643042" y="357166"/>
            <a:ext cx="6628546"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Действие чая на организм человека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4580" name="Picture 4" descr="G:\чай\7_507d5e2ce4bd71350393388.jpg"/>
          <p:cNvPicPr>
            <a:picLocks noGrp="1" noChangeAspect="1" noChangeArrowheads="1"/>
          </p:cNvPicPr>
          <p:nvPr>
            <p:ph idx="1"/>
          </p:nvPr>
        </p:nvPicPr>
        <p:blipFill>
          <a:blip r:embed="rId4" cstate="print"/>
          <a:srcRect/>
          <a:stretch>
            <a:fillRect/>
          </a:stretch>
        </p:blipFill>
        <p:spPr bwMode="auto">
          <a:xfrm>
            <a:off x="3571868" y="1890249"/>
            <a:ext cx="5572132" cy="4067656"/>
          </a:xfrm>
          <a:prstGeom prst="rect">
            <a:avLst/>
          </a:prstGeom>
          <a:noFill/>
          <a:effectLst>
            <a:softEdge rad="635000"/>
          </a:effectLst>
        </p:spPr>
      </p:pic>
      <p:pic>
        <p:nvPicPr>
          <p:cNvPr id="7"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8" name="Овал 7"/>
          <p:cNvSpPr/>
          <p:nvPr/>
        </p:nvSpPr>
        <p:spPr>
          <a:xfrm>
            <a:off x="0" y="5715016"/>
            <a:ext cx="1071538"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10</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p:txBody>
          <a:bodyPr/>
          <a:lstStyle/>
          <a:p>
            <a:endParaRPr lang="ru-RU" dirty="0"/>
          </a:p>
        </p:txBody>
      </p:sp>
      <p:sp>
        <p:nvSpPr>
          <p:cNvPr id="22529" name="Rectangle 1"/>
          <p:cNvSpPr>
            <a:spLocks noGrp="1" noChangeArrowheads="1"/>
          </p:cNvSpPr>
          <p:nvPr>
            <p:ph idx="1"/>
          </p:nvPr>
        </p:nvSpPr>
        <p:spPr bwMode="auto">
          <a:xfrm>
            <a:off x="642910" y="2000240"/>
            <a:ext cx="2928925"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None/>
            </a:pPr>
            <a:r>
              <a:rPr kumimoji="0" lang="ru-RU" sz="1800" b="1" i="0" u="none" strike="noStrike" cap="none" normalizeH="0" baseline="0" dirty="0" smtClean="0">
                <a:ln>
                  <a:noFill/>
                </a:ln>
                <a:solidFill>
                  <a:schemeClr val="tx1"/>
                </a:solidFill>
                <a:effectLst/>
                <a:ea typeface="Calibri" pitchFamily="34" charset="0"/>
                <a:cs typeface="Times New Roman" pitchFamily="18" charset="0"/>
              </a:rPr>
              <a:t>Крепкий чай нормализует пищеварение, в том числе при тяжёлых желудочно-кишечных расстройствах. </a:t>
            </a:r>
            <a:r>
              <a:rPr lang="ru-RU" sz="1800" b="1" dirty="0" smtClean="0"/>
              <a:t>Употребление чая после еды облегчает переваривание пищи, в том числе «тяжёлой» (жирной, мясной).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endParaRPr>
          </a:p>
        </p:txBody>
      </p:sp>
      <p:sp>
        <p:nvSpPr>
          <p:cNvPr id="5" name="Прямоугольник 4"/>
          <p:cNvSpPr/>
          <p:nvPr/>
        </p:nvSpPr>
        <p:spPr>
          <a:xfrm>
            <a:off x="1000100" y="571480"/>
            <a:ext cx="6925036"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kumimoji="0" lang="ru-RU" sz="3200" b="1" i="0" u="none" strike="noStrike" cap="all" spc="0"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Calibri" pitchFamily="34" charset="0"/>
                <a:cs typeface="Times New Roman" pitchFamily="18" charset="0"/>
              </a:rPr>
              <a:t>Желудочно-кишечный тракт</a:t>
            </a:r>
            <a:endParaRPr lang="ru-RU"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2531" name="Picture 3" descr="http://www.predtechy.ru/resources/images/blob_cache/349.0x0.jpg">
            <a:hlinkClick r:id="rId3"/>
          </p:cNvPr>
          <p:cNvPicPr>
            <a:picLocks noChangeAspect="1" noChangeArrowheads="1"/>
          </p:cNvPicPr>
          <p:nvPr/>
        </p:nvPicPr>
        <p:blipFill>
          <a:blip r:embed="rId4" cstate="print"/>
          <a:srcRect/>
          <a:stretch>
            <a:fillRect/>
          </a:stretch>
        </p:blipFill>
        <p:spPr bwMode="auto">
          <a:xfrm>
            <a:off x="4714876" y="1643050"/>
            <a:ext cx="3245887" cy="4936711"/>
          </a:xfrm>
          <a:prstGeom prst="rect">
            <a:avLst/>
          </a:prstGeom>
          <a:noFill/>
          <a:effectLst>
            <a:softEdge rad="317500"/>
          </a:effectLst>
        </p:spPr>
      </p:pic>
      <p:pic>
        <p:nvPicPr>
          <p:cNvPr id="8"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9" name="Овал 8"/>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11</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6" name="Picture 2" descr="http://kuv.me/wp-content/uploads/files/images/1239383700_herz_1.jpg">
            <a:hlinkClick r:id="rId3"/>
          </p:cNvPr>
          <p:cNvPicPr>
            <a:picLocks noChangeAspect="1" noChangeArrowheads="1"/>
          </p:cNvPicPr>
          <p:nvPr/>
        </p:nvPicPr>
        <p:blipFill>
          <a:blip r:embed="rId4" cstate="print"/>
          <a:srcRect/>
          <a:stretch>
            <a:fillRect/>
          </a:stretch>
        </p:blipFill>
        <p:spPr bwMode="auto">
          <a:xfrm>
            <a:off x="4500562" y="1643050"/>
            <a:ext cx="3889799" cy="4286280"/>
          </a:xfrm>
          <a:prstGeom prst="rect">
            <a:avLst/>
          </a:prstGeom>
          <a:noFill/>
          <a:effectLst>
            <a:softEdge rad="635000"/>
          </a:effectLst>
        </p:spPr>
      </p:pic>
      <p:sp>
        <p:nvSpPr>
          <p:cNvPr id="5" name="Прямоугольник 4"/>
          <p:cNvSpPr/>
          <p:nvPr/>
        </p:nvSpPr>
        <p:spPr>
          <a:xfrm>
            <a:off x="1571604" y="0"/>
            <a:ext cx="5382371"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Сердечнососудистая система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714348" y="1785926"/>
            <a:ext cx="2143140" cy="3416320"/>
          </a:xfrm>
          <a:prstGeom prst="rect">
            <a:avLst/>
          </a:prstGeom>
        </p:spPr>
        <p:txBody>
          <a:bodyPr wrap="square">
            <a:spAutoFit/>
          </a:bodyPr>
          <a:lstStyle/>
          <a:p>
            <a:r>
              <a:rPr lang="ru-RU" b="1" dirty="0" smtClean="0"/>
              <a:t>Совместное действие танина и кофеина приводит к нормализации работы сердца, расширению сосудов, устранению спазмов, нормализации артериального давления.</a:t>
            </a:r>
            <a:endParaRPr lang="ru-RU" dirty="0"/>
          </a:p>
        </p:txBody>
      </p:sp>
      <p:pic>
        <p:nvPicPr>
          <p:cNvPr id="7"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8" name="Овал 7"/>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12</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428596" y="1357298"/>
            <a:ext cx="3071834" cy="3970318"/>
          </a:xfrm>
          <a:prstGeom prst="rect">
            <a:avLst/>
          </a:prstGeom>
        </p:spPr>
        <p:txBody>
          <a:bodyPr wrap="square">
            <a:spAutoFit/>
          </a:bodyPr>
          <a:lstStyle/>
          <a:p>
            <a:r>
              <a:rPr lang="ru-RU" b="1" dirty="0" smtClean="0"/>
              <a:t>Во время питья чая объём вдыхаемого и выдыхаемого воздуха увеличивается по сравнению как с состоянием покоя, так и с питьём других напитков, в частности, кофе. При простудных заболеваниях органов дыхания чай полезен не только как потогонное и общеукрепляющее средство, но и как стимулятор дыхательной деятельности</a:t>
            </a:r>
            <a:endParaRPr lang="ru-RU" dirty="0"/>
          </a:p>
        </p:txBody>
      </p:sp>
      <p:sp>
        <p:nvSpPr>
          <p:cNvPr id="6" name="Прямоугольник 5"/>
          <p:cNvSpPr/>
          <p:nvPr/>
        </p:nvSpPr>
        <p:spPr>
          <a:xfrm>
            <a:off x="2786050" y="357166"/>
            <a:ext cx="3217355"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Органы дыхания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0482" name="Picture 2" descr="http://old.college.ru/biology/course/content/chapter7/section2/paragraph5/images/07020501.gif">
            <a:hlinkClick r:id="rId3"/>
          </p:cNvPr>
          <p:cNvPicPr>
            <a:picLocks noChangeAspect="1" noChangeArrowheads="1"/>
          </p:cNvPicPr>
          <p:nvPr/>
        </p:nvPicPr>
        <p:blipFill>
          <a:blip r:embed="rId4" cstate="print"/>
          <a:srcRect l="19880" t="16265" r="34036"/>
          <a:stretch>
            <a:fillRect/>
          </a:stretch>
        </p:blipFill>
        <p:spPr bwMode="auto">
          <a:xfrm>
            <a:off x="5214942" y="1285860"/>
            <a:ext cx="2786082" cy="5062252"/>
          </a:xfrm>
          <a:prstGeom prst="rect">
            <a:avLst/>
          </a:prstGeom>
          <a:noFill/>
          <a:effectLst>
            <a:softEdge rad="317500"/>
          </a:effectLst>
        </p:spPr>
      </p:pic>
      <p:pic>
        <p:nvPicPr>
          <p:cNvPr id="7"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9" name="Овал 8"/>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13</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357158" y="0"/>
            <a:ext cx="3643306" cy="6858000"/>
          </a:xfrm>
        </p:spPr>
        <p:txBody>
          <a:bodyPr>
            <a:noAutofit/>
          </a:bodyPr>
          <a:lstStyle/>
          <a:p>
            <a:pPr algn="l"/>
            <a:r>
              <a:rPr lang="ru-RU" sz="1800" b="1" dirty="0" smtClean="0"/>
              <a:t>Стимулирующее действие, оказываемое чаем на отдельные системы органов, а также высокое содержание в нём витаминов, теоретически должно приводить к общему улучшению обмена веществ и, следовательно, состояния организма. В комплексе данные свойства чая современными научными методами не исследовались, хотя с древности чай рекомендовали как средство, способное улучшить общее состояние человека и излечить болезни, которые сейчас определяются как нарушения обмена веществ: ожирение, отложение солей…</a:t>
            </a:r>
            <a:endParaRPr lang="ru-RU" sz="1800" dirty="0"/>
          </a:p>
        </p:txBody>
      </p:sp>
      <p:sp>
        <p:nvSpPr>
          <p:cNvPr id="6" name="Прямоугольник 5"/>
          <p:cNvSpPr/>
          <p:nvPr/>
        </p:nvSpPr>
        <p:spPr>
          <a:xfrm>
            <a:off x="2857488" y="285728"/>
            <a:ext cx="2970493"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Обмен веществ</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9460" name="Picture 4" descr="G:\чай\640_blagoustroystvo-stolovoy-na-terrase.jpg"/>
          <p:cNvPicPr>
            <a:picLocks noChangeAspect="1" noChangeArrowheads="1"/>
          </p:cNvPicPr>
          <p:nvPr/>
        </p:nvPicPr>
        <p:blipFill>
          <a:blip r:embed="rId3" cstate="print"/>
          <a:srcRect/>
          <a:stretch>
            <a:fillRect/>
          </a:stretch>
        </p:blipFill>
        <p:spPr bwMode="auto">
          <a:xfrm>
            <a:off x="4121970" y="1714488"/>
            <a:ext cx="5022030" cy="3786214"/>
          </a:xfrm>
          <a:prstGeom prst="rect">
            <a:avLst/>
          </a:prstGeom>
          <a:noFill/>
          <a:effectLst>
            <a:softEdge rad="317500"/>
          </a:effectLst>
        </p:spPr>
      </p:pic>
      <p:pic>
        <p:nvPicPr>
          <p:cNvPr id="7"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8" name="Овал 7"/>
          <p:cNvSpPr/>
          <p:nvPr/>
        </p:nvSpPr>
        <p:spPr>
          <a:xfrm>
            <a:off x="0" y="5929330"/>
            <a:ext cx="85722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14</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285720" y="3071810"/>
            <a:ext cx="3143240" cy="1143000"/>
          </a:xfrm>
        </p:spPr>
        <p:txBody>
          <a:bodyPr>
            <a:noAutofit/>
          </a:bodyPr>
          <a:lstStyle/>
          <a:p>
            <a:pPr algn="l"/>
            <a:r>
              <a:rPr lang="ru-RU" sz="1800" b="1" dirty="0" smtClean="0"/>
              <a:t>На действии витамина P основано использование чая для лечения ожогов, в том числе химических и радиационных. Издавна существуют рецепты, рекомендующие для лечения повреждений кожи, ожогов кожи и слизистых растёртых чайных листьев, чайного настоя либо растёртого в порошок сухого чая.</a:t>
            </a:r>
            <a:r>
              <a:rPr lang="ru-RU" sz="1800" dirty="0" smtClean="0"/>
              <a:t/>
            </a:r>
            <a:br>
              <a:rPr lang="ru-RU" sz="1800" dirty="0" smtClean="0"/>
            </a:br>
            <a:endParaRPr lang="ru-RU" sz="1800" dirty="0"/>
          </a:p>
        </p:txBody>
      </p:sp>
      <p:sp>
        <p:nvSpPr>
          <p:cNvPr id="5" name="Прямоугольник 4"/>
          <p:cNvSpPr/>
          <p:nvPr/>
        </p:nvSpPr>
        <p:spPr>
          <a:xfrm>
            <a:off x="3643306" y="285728"/>
            <a:ext cx="1354280"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Ожоги</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8435" name="Picture 3" descr="http://rfdorogi.ru/uploads/posts/2011-10/1319714542_granuly.jpg">
            <a:hlinkClick r:id="rId3"/>
          </p:cNvPr>
          <p:cNvPicPr>
            <a:picLocks noChangeAspect="1" noChangeArrowheads="1"/>
          </p:cNvPicPr>
          <p:nvPr/>
        </p:nvPicPr>
        <p:blipFill>
          <a:blip r:embed="rId4" cstate="print"/>
          <a:srcRect/>
          <a:stretch>
            <a:fillRect/>
          </a:stretch>
        </p:blipFill>
        <p:spPr bwMode="auto">
          <a:xfrm>
            <a:off x="3714744" y="1643050"/>
            <a:ext cx="5076825" cy="3400426"/>
          </a:xfrm>
          <a:prstGeom prst="rect">
            <a:avLst/>
          </a:prstGeom>
          <a:noFill/>
          <a:effectLst>
            <a:softEdge rad="317500"/>
          </a:effectLst>
        </p:spPr>
      </p:pic>
      <p:pic>
        <p:nvPicPr>
          <p:cNvPr id="6"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357158" y="5643578"/>
            <a:ext cx="857256" cy="5000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15</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500034" y="1285860"/>
            <a:ext cx="8229600" cy="1143000"/>
          </a:xfrm>
        </p:spPr>
        <p:txBody>
          <a:bodyPr>
            <a:normAutofit fontScale="90000"/>
          </a:bodyPr>
          <a:lstStyle/>
          <a:p>
            <a:r>
              <a:rPr lang="ru-RU" sz="1800" dirty="0" smtClean="0"/>
              <a:t>Существуют представления о вредных свойствах чая, не нашедшие подтверждения при объективной проверке и, тем не менее, продолжающие хождение не только в широкой публике, но и в медицинской среде. Но на самом деле только некачественный чай может принести вред. </a:t>
            </a:r>
            <a:endParaRPr lang="ru-RU" sz="1800" dirty="0"/>
          </a:p>
        </p:txBody>
      </p:sp>
      <p:sp>
        <p:nvSpPr>
          <p:cNvPr id="5" name="Прямоугольник 4"/>
          <p:cNvSpPr/>
          <p:nvPr/>
        </p:nvSpPr>
        <p:spPr>
          <a:xfrm>
            <a:off x="0" y="0"/>
            <a:ext cx="9144000" cy="107154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Отрицательное воздействие чая на организм </a:t>
            </a:r>
          </a:p>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человека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7409" name="Picture 1" descr="C:\Documents and Settings\Admin\Рабочий стол\9.jpg"/>
          <p:cNvPicPr>
            <a:picLocks noChangeAspect="1" noChangeArrowheads="1"/>
          </p:cNvPicPr>
          <p:nvPr/>
        </p:nvPicPr>
        <p:blipFill>
          <a:blip r:embed="rId3" cstate="print"/>
          <a:srcRect/>
          <a:stretch>
            <a:fillRect/>
          </a:stretch>
        </p:blipFill>
        <p:spPr bwMode="auto">
          <a:xfrm>
            <a:off x="2214546" y="2500306"/>
            <a:ext cx="4533900" cy="3810000"/>
          </a:xfrm>
          <a:prstGeom prst="rect">
            <a:avLst/>
          </a:prstGeom>
          <a:noFill/>
          <a:effectLst>
            <a:softEdge rad="127000"/>
          </a:effectLst>
        </p:spPr>
      </p:pic>
      <p:pic>
        <p:nvPicPr>
          <p:cNvPr id="6"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357158" y="5572140"/>
            <a:ext cx="857256"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16</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285720" y="1285860"/>
            <a:ext cx="2500330" cy="4572032"/>
          </a:xfrm>
        </p:spPr>
        <p:txBody>
          <a:bodyPr>
            <a:normAutofit/>
          </a:bodyPr>
          <a:lstStyle/>
          <a:p>
            <a:pPr algn="l"/>
            <a:r>
              <a:rPr lang="ru-RU" sz="1800" b="1" dirty="0" smtClean="0"/>
              <a:t>Потребление чая в разных странах сильно отличается. Например, в Парагвае оно составляет 11 кг/чел в год, а в таких странах как Испания, Румыния, Перу , Португалия, Ливия, Италия, Эфиопия составляет всего 0,1 кг/чел в год. В России же каждый человек в год потребляет примерно 1,2 кг. чая.</a:t>
            </a:r>
            <a:endParaRPr lang="ru-RU" sz="1800" dirty="0"/>
          </a:p>
        </p:txBody>
      </p:sp>
      <p:sp>
        <p:nvSpPr>
          <p:cNvPr id="5" name="Прямоугольник 4"/>
          <p:cNvSpPr/>
          <p:nvPr/>
        </p:nvSpPr>
        <p:spPr>
          <a:xfrm>
            <a:off x="2000232" y="571480"/>
            <a:ext cx="4582537"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Потребление чая в мире</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6385" name="Picture 1" descr="G:\чай\_ENL1%~1.JPG"/>
          <p:cNvPicPr>
            <a:picLocks noChangeAspect="1" noChangeArrowheads="1"/>
          </p:cNvPicPr>
          <p:nvPr/>
        </p:nvPicPr>
        <p:blipFill>
          <a:blip r:embed="rId3" cstate="print"/>
          <a:srcRect/>
          <a:stretch>
            <a:fillRect/>
          </a:stretch>
        </p:blipFill>
        <p:spPr bwMode="auto">
          <a:xfrm>
            <a:off x="3000364" y="1285860"/>
            <a:ext cx="3071814" cy="3071814"/>
          </a:xfrm>
          <a:prstGeom prst="rect">
            <a:avLst/>
          </a:prstGeom>
          <a:noFill/>
          <a:effectLst>
            <a:softEdge rad="317500"/>
          </a:effectLst>
        </p:spPr>
      </p:pic>
      <p:pic>
        <p:nvPicPr>
          <p:cNvPr id="16386" name="Picture 2" descr="G:\чай\08699be85506a036ea8bb25f6c0da60d.jpg"/>
          <p:cNvPicPr>
            <a:picLocks noChangeAspect="1" noChangeArrowheads="1"/>
          </p:cNvPicPr>
          <p:nvPr/>
        </p:nvPicPr>
        <p:blipFill>
          <a:blip r:embed="rId4" cstate="print"/>
          <a:srcRect/>
          <a:stretch>
            <a:fillRect/>
          </a:stretch>
        </p:blipFill>
        <p:spPr bwMode="auto">
          <a:xfrm>
            <a:off x="6400800" y="1785926"/>
            <a:ext cx="2743200" cy="4762500"/>
          </a:xfrm>
          <a:prstGeom prst="rect">
            <a:avLst/>
          </a:prstGeom>
          <a:noFill/>
          <a:effectLst>
            <a:softEdge rad="317500"/>
          </a:effectLst>
        </p:spPr>
      </p:pic>
      <p:pic>
        <p:nvPicPr>
          <p:cNvPr id="7"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8" name="Овал 7"/>
          <p:cNvSpPr/>
          <p:nvPr/>
        </p:nvSpPr>
        <p:spPr>
          <a:xfrm>
            <a:off x="0" y="5857892"/>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17</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285720" y="1285860"/>
            <a:ext cx="8501122" cy="5000660"/>
          </a:xfrm>
        </p:spPr>
        <p:txBody>
          <a:bodyPr>
            <a:normAutofit/>
          </a:bodyPr>
          <a:lstStyle/>
          <a:p>
            <a:pPr algn="l"/>
            <a:endParaRPr lang="ru-RU" sz="1800" dirty="0"/>
          </a:p>
        </p:txBody>
      </p:sp>
      <p:sp>
        <p:nvSpPr>
          <p:cNvPr id="5" name="Прямоугольник 4"/>
          <p:cNvSpPr/>
          <p:nvPr/>
        </p:nvSpPr>
        <p:spPr>
          <a:xfrm>
            <a:off x="1643042" y="285728"/>
            <a:ext cx="5952528"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hlinkClick r:id="rId3" action="ppaction://hlinkfile"/>
              </a:rPr>
              <a:t>Легенда о происхождении кофе</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7"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pic>
        <p:nvPicPr>
          <p:cNvPr id="2051" name="Picture 3" descr="C:\Documents and Settings\Admin\Рабочий стол\чай\0b0479c4adc5c37350899063bebf5fbb.jpg"/>
          <p:cNvPicPr>
            <a:picLocks noChangeAspect="1" noChangeArrowheads="1"/>
          </p:cNvPicPr>
          <p:nvPr/>
        </p:nvPicPr>
        <p:blipFill>
          <a:blip r:embed="rId5" cstate="print"/>
          <a:srcRect/>
          <a:stretch>
            <a:fillRect/>
          </a:stretch>
        </p:blipFill>
        <p:spPr bwMode="auto">
          <a:xfrm>
            <a:off x="928662" y="1214422"/>
            <a:ext cx="7159413" cy="5375297"/>
          </a:xfrm>
          <a:prstGeom prst="rect">
            <a:avLst/>
          </a:prstGeom>
          <a:noFill/>
          <a:effectLst>
            <a:softEdge rad="317500"/>
          </a:effectLst>
        </p:spPr>
      </p:pic>
      <p:sp>
        <p:nvSpPr>
          <p:cNvPr id="8" name="Овал 7"/>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18</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чай\Cafe.jpg"/>
          <p:cNvPicPr>
            <a:picLocks noChangeAspect="1" noChangeArrowheads="1"/>
          </p:cNvPicPr>
          <p:nvPr/>
        </p:nvPicPr>
        <p:blipFill>
          <a:blip r:embed="rId2" cstate="print"/>
          <a:srcRect/>
          <a:stretch>
            <a:fillRect/>
          </a:stretch>
        </p:blipFill>
        <p:spPr bwMode="auto">
          <a:xfrm>
            <a:off x="0" y="0"/>
            <a:ext cx="9144000" cy="6731204"/>
          </a:xfrm>
          <a:prstGeom prst="rect">
            <a:avLst/>
          </a:prstGeom>
          <a:noFill/>
          <a:effectLst>
            <a:softEdge rad="127000"/>
          </a:effectLst>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85784" y="0"/>
            <a:ext cx="6143668" cy="4525963"/>
          </a:xfrm>
        </p:spPr>
        <p:txBody>
          <a:bodyPr>
            <a:normAutofit/>
          </a:bodyPr>
          <a:lstStyle/>
          <a:p>
            <a:r>
              <a:rPr lang="ru-RU" sz="1800" b="1" dirty="0" smtClean="0">
                <a:solidFill>
                  <a:schemeClr val="bg1"/>
                </a:solidFill>
              </a:rPr>
              <a:t>Кофе - замечательный по своим вкусовым и стимулирующим качествам напиток. Для того чтобы получить истинное наслаждение от кофе, необходимо знать, что вы пьете, из чего состоит тот или иной коктейль и какой вид должна иметь чашка для вашего любимого напитка. </a:t>
            </a:r>
            <a:endParaRPr lang="ru-RU" sz="1800" dirty="0" smtClean="0">
              <a:solidFill>
                <a:schemeClr val="bg1"/>
              </a:solidFill>
            </a:endParaRPr>
          </a:p>
          <a:p>
            <a:r>
              <a:rPr lang="ru-RU" sz="1800" b="1" dirty="0" smtClean="0">
                <a:solidFill>
                  <a:schemeClr val="bg1"/>
                </a:solidFill>
              </a:rPr>
              <a:t>Углеводы, содержащиеся в зернах кофе, оказывают довольно большое влияние на его вкусовые качества. Для завтрака рекомендуется использовать кофейные смеси из </a:t>
            </a:r>
            <a:r>
              <a:rPr lang="ru-RU" sz="1800" b="1" dirty="0" err="1" smtClean="0">
                <a:solidFill>
                  <a:schemeClr val="bg1"/>
                </a:solidFill>
              </a:rPr>
              <a:t>Восточно-Африканских</a:t>
            </a:r>
            <a:r>
              <a:rPr lang="ru-RU" sz="1800" b="1" dirty="0" smtClean="0">
                <a:solidFill>
                  <a:schemeClr val="bg1"/>
                </a:solidFill>
              </a:rPr>
              <a:t> сортов. Именно эти сорта обладают максимально тонизирующим действием на организм человека и заряжают энергией на весь день. </a:t>
            </a:r>
            <a:endParaRPr lang="ru-RU" sz="1800" dirty="0" smtClean="0">
              <a:solidFill>
                <a:schemeClr val="bg1"/>
              </a:solidFill>
            </a:endParaRPr>
          </a:p>
          <a:p>
            <a:endParaRPr lang="ru-RU" dirty="0">
              <a:solidFill>
                <a:schemeClr val="bg1"/>
              </a:solidFill>
            </a:endParaRPr>
          </a:p>
        </p:txBody>
      </p:sp>
      <p:pic>
        <p:nvPicPr>
          <p:cNvPr id="5" name="Picture 2" descr="I:\чай\000802_c275_0079_csls.jpg"/>
          <p:cNvPicPr>
            <a:picLocks noChangeAspect="1" noChangeArrowheads="1"/>
          </p:cNvPicPr>
          <p:nvPr/>
        </p:nvPicPr>
        <p:blipFill>
          <a:blip r:embed="rId3" cstate="print">
            <a:lum bright="20000"/>
          </a:blip>
          <a:srcRect/>
          <a:stretch>
            <a:fillRect/>
          </a:stretch>
        </p:blipFill>
        <p:spPr bwMode="auto">
          <a:xfrm>
            <a:off x="8072462" y="5253412"/>
            <a:ext cx="1071538" cy="1604588"/>
          </a:xfrm>
          <a:prstGeom prst="rect">
            <a:avLst/>
          </a:prstGeom>
          <a:noFill/>
          <a:effectLst>
            <a:softEdge rad="317500"/>
          </a:effectLst>
        </p:spPr>
      </p:pic>
      <p:sp>
        <p:nvSpPr>
          <p:cNvPr id="6" name="Овал 5"/>
          <p:cNvSpPr/>
          <p:nvPr/>
        </p:nvSpPr>
        <p:spPr>
          <a:xfrm>
            <a:off x="357158" y="5715016"/>
            <a:ext cx="857256"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19</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428596" y="274638"/>
            <a:ext cx="8258204" cy="939784"/>
          </a:xfrm>
        </p:spPr>
        <p:txBody>
          <a:bodyPr/>
          <a:lstStyle/>
          <a:p>
            <a:endParaRPr lang="ru-RU" dirty="0"/>
          </a:p>
        </p:txBody>
      </p:sp>
      <p:sp>
        <p:nvSpPr>
          <p:cNvPr id="6" name="Прямоугольник 5"/>
          <p:cNvSpPr/>
          <p:nvPr/>
        </p:nvSpPr>
        <p:spPr>
          <a:xfrm>
            <a:off x="0" y="1285860"/>
            <a:ext cx="3000364" cy="369332"/>
          </a:xfrm>
          <a:prstGeom prst="rect">
            <a:avLst/>
          </a:prstGeom>
        </p:spPr>
        <p:txBody>
          <a:bodyPr wrap="square">
            <a:spAutoFit/>
          </a:bodyPr>
          <a:lstStyle/>
          <a:p>
            <a:endParaRPr lang="ru-RU" dirty="0"/>
          </a:p>
        </p:txBody>
      </p:sp>
      <p:sp>
        <p:nvSpPr>
          <p:cNvPr id="7" name="Прямоугольник 6"/>
          <p:cNvSpPr/>
          <p:nvPr/>
        </p:nvSpPr>
        <p:spPr>
          <a:xfrm>
            <a:off x="1285852" y="285728"/>
            <a:ext cx="7017077"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hlinkClick r:id="rId3" action="ppaction://hlinkfile"/>
              </a:rPr>
              <a:t>Легенда о происхождении чая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9"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715016"/>
            <a:ext cx="1071538" cy="1142984"/>
          </a:xfrm>
          <a:prstGeom prst="rect">
            <a:avLst/>
          </a:prstGeom>
          <a:noFill/>
          <a:effectLst>
            <a:softEdge rad="317500"/>
          </a:effectLst>
        </p:spPr>
      </p:pic>
      <p:pic>
        <p:nvPicPr>
          <p:cNvPr id="1027" name="Picture 3" descr="C:\Documents and Settings\Admin\Рабочий стол\чай\640_blagoustroystvo-stolovoy-na-terrase.jpg"/>
          <p:cNvPicPr>
            <a:picLocks noGrp="1" noChangeAspect="1" noChangeArrowheads="1"/>
          </p:cNvPicPr>
          <p:nvPr>
            <p:ph idx="1"/>
          </p:nvPr>
        </p:nvPicPr>
        <p:blipFill>
          <a:blip r:embed="rId5" cstate="print"/>
          <a:srcRect/>
          <a:stretch>
            <a:fillRect/>
          </a:stretch>
        </p:blipFill>
        <p:spPr bwMode="auto">
          <a:xfrm>
            <a:off x="1636776" y="1650333"/>
            <a:ext cx="5870448" cy="4425696"/>
          </a:xfrm>
          <a:prstGeom prst="rect">
            <a:avLst/>
          </a:prstGeom>
          <a:noFill/>
          <a:effectLst>
            <a:softEdge rad="317500"/>
          </a:effectLst>
        </p:spPr>
      </p:pic>
      <p:sp>
        <p:nvSpPr>
          <p:cNvPr id="12" name="Овал 11"/>
          <p:cNvSpPr/>
          <p:nvPr/>
        </p:nvSpPr>
        <p:spPr>
          <a:xfrm>
            <a:off x="285720" y="5857892"/>
            <a:ext cx="571504" cy="5000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Облако 4"/>
          <p:cNvSpPr/>
          <p:nvPr/>
        </p:nvSpPr>
        <p:spPr>
          <a:xfrm>
            <a:off x="3357554" y="0"/>
            <a:ext cx="1928826" cy="1428736"/>
          </a:xfrm>
          <a:prstGeom prst="cloud">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bg1"/>
                </a:solidFill>
              </a:rPr>
              <a:t>Кофе</a:t>
            </a:r>
            <a:endParaRPr lang="ru-RU" sz="3200" dirty="0">
              <a:solidFill>
                <a:schemeClr val="bg1"/>
              </a:solidFill>
            </a:endParaRPr>
          </a:p>
        </p:txBody>
      </p:sp>
      <p:cxnSp>
        <p:nvCxnSpPr>
          <p:cNvPr id="7" name="Прямая со стрелкой 6"/>
          <p:cNvCxnSpPr/>
          <p:nvPr/>
        </p:nvCxnSpPr>
        <p:spPr>
          <a:xfrm rot="10800000" flipV="1">
            <a:off x="2714612" y="1000108"/>
            <a:ext cx="714385"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214942" y="857232"/>
            <a:ext cx="121444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http://media.letstalkhealth.com/emailer/coffee_beans_close_up.jpg">
            <a:hlinkClick r:id="rId3"/>
          </p:cNvPr>
          <p:cNvPicPr>
            <a:picLocks noChangeAspect="1" noChangeArrowheads="1"/>
          </p:cNvPicPr>
          <p:nvPr/>
        </p:nvPicPr>
        <p:blipFill>
          <a:blip r:embed="rId4" cstate="print"/>
          <a:srcRect/>
          <a:stretch>
            <a:fillRect/>
          </a:stretch>
        </p:blipFill>
        <p:spPr bwMode="auto">
          <a:xfrm>
            <a:off x="285720" y="1571612"/>
            <a:ext cx="2500330" cy="2500330"/>
          </a:xfrm>
          <a:prstGeom prst="teardrop">
            <a:avLst/>
          </a:prstGeom>
          <a:noFill/>
        </p:spPr>
      </p:pic>
      <p:sp>
        <p:nvSpPr>
          <p:cNvPr id="16" name="Прямоугольник 15"/>
          <p:cNvSpPr/>
          <p:nvPr/>
        </p:nvSpPr>
        <p:spPr>
          <a:xfrm>
            <a:off x="785786" y="4071942"/>
            <a:ext cx="8358214" cy="400110"/>
          </a:xfrm>
          <a:prstGeom prst="rect">
            <a:avLst/>
          </a:prstGeom>
        </p:spPr>
        <p:txBody>
          <a:bodyPr wrap="square">
            <a:spAutoFit/>
          </a:bodyPr>
          <a:lstStyle/>
          <a:p>
            <a:r>
              <a:rPr lang="ru-RU" sz="2000" dirty="0" smtClean="0"/>
              <a:t> </a:t>
            </a:r>
            <a:r>
              <a:rPr lang="ru-RU" sz="2000" dirty="0" err="1" smtClean="0"/>
              <a:t>Арабика</a:t>
            </a:r>
            <a:r>
              <a:rPr lang="ru-RU" sz="2000" dirty="0" smtClean="0"/>
              <a:t>                                                                                             </a:t>
            </a:r>
            <a:r>
              <a:rPr lang="ru-RU" sz="2000" dirty="0" err="1" smtClean="0"/>
              <a:t>Робуста</a:t>
            </a:r>
            <a:endParaRPr lang="ru-RU" sz="2000" dirty="0"/>
          </a:p>
        </p:txBody>
      </p:sp>
      <p:pic>
        <p:nvPicPr>
          <p:cNvPr id="17" name="Picture 4" descr="http://kofedom.com/images/2012-11/kofe-robusta-6.jpg"/>
          <p:cNvPicPr>
            <a:picLocks noChangeAspect="1" noChangeArrowheads="1"/>
          </p:cNvPicPr>
          <p:nvPr/>
        </p:nvPicPr>
        <p:blipFill>
          <a:blip r:embed="rId5" cstate="print"/>
          <a:srcRect/>
          <a:stretch>
            <a:fillRect/>
          </a:stretch>
        </p:blipFill>
        <p:spPr bwMode="auto">
          <a:xfrm flipH="1">
            <a:off x="6000759" y="1500174"/>
            <a:ext cx="2908192" cy="2143140"/>
          </a:xfrm>
          <a:prstGeom prst="teardrop">
            <a:avLst/>
          </a:prstGeom>
          <a:noFill/>
        </p:spPr>
      </p:pic>
      <p:sp>
        <p:nvSpPr>
          <p:cNvPr id="18" name="Прямоугольник 17"/>
          <p:cNvSpPr/>
          <p:nvPr/>
        </p:nvSpPr>
        <p:spPr>
          <a:xfrm>
            <a:off x="0" y="4549676"/>
            <a:ext cx="9144000" cy="1754326"/>
          </a:xfrm>
          <a:prstGeom prst="rect">
            <a:avLst/>
          </a:prstGeom>
        </p:spPr>
        <p:txBody>
          <a:bodyPr wrap="square">
            <a:spAutoFit/>
          </a:bodyPr>
          <a:lstStyle/>
          <a:p>
            <a:pPr>
              <a:buNone/>
            </a:pPr>
            <a:r>
              <a:rPr lang="ru-RU" b="1" dirty="0" smtClean="0"/>
              <a:t>Различаются они по виду и по вкусу. Зерна </a:t>
            </a:r>
            <a:r>
              <a:rPr lang="ru-RU" b="1" dirty="0" err="1" smtClean="0"/>
              <a:t>арабики</a:t>
            </a:r>
            <a:r>
              <a:rPr lang="ru-RU" b="1" dirty="0" smtClean="0"/>
              <a:t> - удлиненные и обжариваются равномерно. Напиток из </a:t>
            </a:r>
            <a:r>
              <a:rPr lang="ru-RU" b="1" dirty="0" err="1" smtClean="0"/>
              <a:t>арабики</a:t>
            </a:r>
            <a:r>
              <a:rPr lang="ru-RU" b="1" dirty="0" smtClean="0"/>
              <a:t> мягче на вкус и чуть-чуть кислит. Зерна </a:t>
            </a:r>
            <a:r>
              <a:rPr lang="ru-RU" b="1" dirty="0" err="1" smtClean="0"/>
              <a:t>робусты</a:t>
            </a:r>
            <a:r>
              <a:rPr lang="ru-RU" b="1" dirty="0" smtClean="0"/>
              <a:t> – почти круглые и после обжаривания редко приобретают равномерную окраску. </a:t>
            </a:r>
            <a:r>
              <a:rPr lang="ru-RU" b="1" dirty="0" err="1" smtClean="0"/>
              <a:t>Робуста</a:t>
            </a:r>
            <a:r>
              <a:rPr lang="ru-RU" b="1" dirty="0" smtClean="0"/>
              <a:t> имеет не такой крепкий настой, но при этом горчит и не так ароматен. В </a:t>
            </a:r>
            <a:r>
              <a:rPr lang="ru-RU" b="1" dirty="0" err="1" smtClean="0"/>
              <a:t>арабике</a:t>
            </a:r>
            <a:r>
              <a:rPr lang="ru-RU" b="1" dirty="0" smtClean="0"/>
              <a:t> углеводов значительно больше, чем в </a:t>
            </a:r>
            <a:r>
              <a:rPr lang="ru-RU" b="1" dirty="0" err="1" smtClean="0"/>
              <a:t>робусте</a:t>
            </a:r>
            <a:r>
              <a:rPr lang="ru-RU" b="1" dirty="0" smtClean="0"/>
              <a:t>, для которого характерно большее содержание кофеина. </a:t>
            </a:r>
            <a:endParaRPr lang="ru-RU" b="1" dirty="0"/>
          </a:p>
        </p:txBody>
      </p:sp>
      <p:pic>
        <p:nvPicPr>
          <p:cNvPr id="11" name="Picture 2" descr="I:\чай\000802_c275_0079_csls.jpg"/>
          <p:cNvPicPr>
            <a:picLocks noChangeAspect="1" noChangeArrowheads="1"/>
          </p:cNvPicPr>
          <p:nvPr/>
        </p:nvPicPr>
        <p:blipFill>
          <a:blip r:embed="rId6" cstate="print">
            <a:lum bright="20000"/>
          </a:blip>
          <a:srcRect/>
          <a:stretch>
            <a:fillRect/>
          </a:stretch>
        </p:blipFill>
        <p:spPr bwMode="auto">
          <a:xfrm>
            <a:off x="8072462" y="5253412"/>
            <a:ext cx="1071538" cy="1604588"/>
          </a:xfrm>
          <a:prstGeom prst="rect">
            <a:avLst/>
          </a:prstGeom>
          <a:noFill/>
          <a:effectLst>
            <a:softEdge rad="317500"/>
          </a:effectLst>
        </p:spPr>
      </p:pic>
      <p:sp>
        <p:nvSpPr>
          <p:cNvPr id="12" name="Овал 11"/>
          <p:cNvSpPr/>
          <p:nvPr/>
        </p:nvSpPr>
        <p:spPr>
          <a:xfrm>
            <a:off x="0" y="6286496"/>
            <a:ext cx="1071538"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20</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3" name="Picture 1" descr="G:\чай\000802_c275_0079_csls.jpg"/>
          <p:cNvPicPr>
            <a:picLocks noChangeAspect="1" noChangeArrowheads="1"/>
          </p:cNvPicPr>
          <p:nvPr/>
        </p:nvPicPr>
        <p:blipFill>
          <a:blip r:embed="rId3" cstate="print"/>
          <a:srcRect t="11755" b="9539"/>
          <a:stretch>
            <a:fillRect/>
          </a:stretch>
        </p:blipFill>
        <p:spPr bwMode="auto">
          <a:xfrm>
            <a:off x="6286512" y="3490193"/>
            <a:ext cx="2857488" cy="3367808"/>
          </a:xfrm>
          <a:prstGeom prst="rect">
            <a:avLst/>
          </a:prstGeom>
          <a:noFill/>
          <a:effectLst>
            <a:softEdge rad="127000"/>
          </a:effectLst>
        </p:spPr>
      </p:pic>
      <p:sp>
        <p:nvSpPr>
          <p:cNvPr id="2" name="Заголовок 1"/>
          <p:cNvSpPr>
            <a:spLocks noGrp="1"/>
          </p:cNvSpPr>
          <p:nvPr>
            <p:ph type="title"/>
          </p:nvPr>
        </p:nvSpPr>
        <p:spPr>
          <a:xfrm>
            <a:off x="0" y="2214554"/>
            <a:ext cx="8229600" cy="1143000"/>
          </a:xfrm>
        </p:spPr>
        <p:txBody>
          <a:bodyPr>
            <a:noAutofit/>
          </a:bodyPr>
          <a:lstStyle/>
          <a:p>
            <a:pPr algn="l"/>
            <a:r>
              <a:rPr lang="ru-RU" sz="1800" b="1" dirty="0" smtClean="0"/>
              <a:t>Кофе оказывает стимулирующее и подкрепляющее действие на многие физиологические проявления человека. Прежде всего, он используется как вкусовой возбуждающий напиток. Две трети населения земли пьют кофе именно по этим причинам. </a:t>
            </a:r>
            <a:r>
              <a:rPr lang="ru-RU" sz="1800" dirty="0" smtClean="0"/>
              <a:t/>
            </a:r>
            <a:br>
              <a:rPr lang="ru-RU" sz="1800" dirty="0" smtClean="0"/>
            </a:br>
            <a:r>
              <a:rPr lang="ru-RU" sz="1800" b="1" dirty="0" smtClean="0"/>
              <a:t>В каждом кофейном зерне содержится:</a:t>
            </a:r>
            <a:r>
              <a:rPr lang="ru-RU" sz="1800" dirty="0" smtClean="0"/>
              <a:t/>
            </a:r>
            <a:br>
              <a:rPr lang="ru-RU" sz="1800" dirty="0" smtClean="0"/>
            </a:br>
            <a:r>
              <a:rPr lang="ru-RU" sz="1800" b="1" dirty="0" smtClean="0"/>
              <a:t>1. Железо - обеспечивает формирование гемоглобина крови. </a:t>
            </a:r>
            <a:r>
              <a:rPr lang="ru-RU" sz="1800" dirty="0" smtClean="0"/>
              <a:t/>
            </a:r>
            <a:br>
              <a:rPr lang="ru-RU" sz="1800" dirty="0" smtClean="0"/>
            </a:br>
            <a:r>
              <a:rPr lang="ru-RU" sz="1800" b="1" dirty="0" smtClean="0"/>
              <a:t>2. Хлористый натрий - входит в состав плазмы крови человека. </a:t>
            </a:r>
            <a:r>
              <a:rPr lang="ru-RU" sz="1800" dirty="0" smtClean="0"/>
              <a:t/>
            </a:r>
            <a:br>
              <a:rPr lang="ru-RU" sz="1800" dirty="0" smtClean="0"/>
            </a:br>
            <a:r>
              <a:rPr lang="ru-RU" sz="1800" b="1" dirty="0" smtClean="0"/>
              <a:t>3. Натрий и калий - отвечают за нормальный ритм сердечной деятельности. </a:t>
            </a:r>
            <a:r>
              <a:rPr lang="ru-RU" sz="1800" dirty="0" smtClean="0"/>
              <a:t/>
            </a:r>
            <a:br>
              <a:rPr lang="ru-RU" sz="1800" dirty="0" smtClean="0"/>
            </a:br>
            <a:r>
              <a:rPr lang="ru-RU" sz="1800" b="1" dirty="0" smtClean="0"/>
              <a:t>4. Фосфор и кальций - формируют костную ткань. </a:t>
            </a:r>
            <a:r>
              <a:rPr lang="ru-RU" sz="1800" dirty="0" smtClean="0"/>
              <a:t/>
            </a:r>
            <a:br>
              <a:rPr lang="ru-RU" sz="1800" dirty="0" smtClean="0"/>
            </a:br>
            <a:r>
              <a:rPr lang="ru-RU" sz="1800" b="1" dirty="0" smtClean="0"/>
              <a:t>5. Азот и сера - основа аминокислот белков, обеспечивающих функционирование мышечной и других мягких тканей организма. </a:t>
            </a:r>
            <a:r>
              <a:rPr lang="ru-RU" sz="1800" dirty="0" smtClean="0"/>
              <a:t/>
            </a:r>
            <a:br>
              <a:rPr lang="ru-RU" sz="1800" dirty="0" smtClean="0"/>
            </a:br>
            <a:endParaRPr lang="ru-RU" sz="1800" dirty="0"/>
          </a:p>
        </p:txBody>
      </p:sp>
      <p:sp>
        <p:nvSpPr>
          <p:cNvPr id="5" name="Прямоугольник 4"/>
          <p:cNvSpPr/>
          <p:nvPr/>
        </p:nvSpPr>
        <p:spPr>
          <a:xfrm>
            <a:off x="2000232" y="3429000"/>
            <a:ext cx="4572000" cy="369332"/>
          </a:xfrm>
          <a:prstGeom prst="rect">
            <a:avLst/>
          </a:prstGeom>
        </p:spPr>
        <p:txBody>
          <a:bodyPr>
            <a:spAutoFit/>
          </a:bodyPr>
          <a:lstStyle/>
          <a:p>
            <a:pPr>
              <a:buNone/>
            </a:pPr>
            <a:endParaRPr lang="ru-RU" b="1" dirty="0"/>
          </a:p>
        </p:txBody>
      </p:sp>
      <p:sp>
        <p:nvSpPr>
          <p:cNvPr id="6" name="Прямоугольник 5"/>
          <p:cNvSpPr/>
          <p:nvPr/>
        </p:nvSpPr>
        <p:spPr>
          <a:xfrm>
            <a:off x="0" y="0"/>
            <a:ext cx="9144000" cy="107154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Положительное воздействие кофе на организм </a:t>
            </a:r>
          </a:p>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человека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7"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572140"/>
            <a:ext cx="1071538" cy="1285860"/>
          </a:xfrm>
          <a:prstGeom prst="rect">
            <a:avLst/>
          </a:prstGeom>
          <a:noFill/>
          <a:effectLst>
            <a:softEdge rad="317500"/>
          </a:effectLst>
        </p:spPr>
      </p:pic>
      <p:sp>
        <p:nvSpPr>
          <p:cNvPr id="8" name="Овал 7"/>
          <p:cNvSpPr/>
          <p:nvPr/>
        </p:nvSpPr>
        <p:spPr>
          <a:xfrm>
            <a:off x="0" y="5857892"/>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21</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0" y="948690"/>
            <a:ext cx="3286116" cy="5909310"/>
          </a:xfrm>
          <a:prstGeom prst="rect">
            <a:avLst/>
          </a:prstGeom>
        </p:spPr>
        <p:txBody>
          <a:bodyPr wrap="square">
            <a:spAutoFit/>
          </a:bodyPr>
          <a:lstStyle/>
          <a:p>
            <a:r>
              <a:rPr lang="ru-RU" dirty="0" smtClean="0"/>
              <a:t>Многочисленные исследования, направленные на выявление влияния на организм человека потребляемого кофе, приходят к выводу о возможности вреда данного напитка. </a:t>
            </a:r>
            <a:br>
              <a:rPr lang="ru-RU" dirty="0" smtClean="0"/>
            </a:br>
            <a:r>
              <a:rPr lang="ru-RU" dirty="0" smtClean="0"/>
              <a:t/>
            </a:r>
            <a:br>
              <a:rPr lang="ru-RU" dirty="0" smtClean="0"/>
            </a:br>
            <a:r>
              <a:rPr lang="ru-RU" dirty="0" smtClean="0"/>
              <a:t>Медицинские исследования, проводимые по данному вопросу, не выявили прямой зависимости между потреблением кофе и возникновением сердечных заболеваний и заболеваний кровеносной системы. Но было установлено, что ряд веществ, присутствующих в кофе, повышают риск возникновения заболеваний данного характера. </a:t>
            </a:r>
            <a:endParaRPr lang="ru-RU" dirty="0"/>
          </a:p>
        </p:txBody>
      </p:sp>
      <p:sp>
        <p:nvSpPr>
          <p:cNvPr id="6" name="Прямоугольник 5"/>
          <p:cNvSpPr/>
          <p:nvPr/>
        </p:nvSpPr>
        <p:spPr>
          <a:xfrm>
            <a:off x="0" y="0"/>
            <a:ext cx="8929718"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Отрицательное воздействие кофе на организм человека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2289" name="Picture 1" descr="G:\чай\18_(10)_4.jpg"/>
          <p:cNvPicPr>
            <a:picLocks noChangeAspect="1" noChangeArrowheads="1"/>
          </p:cNvPicPr>
          <p:nvPr/>
        </p:nvPicPr>
        <p:blipFill>
          <a:blip r:embed="rId3" cstate="print"/>
          <a:srcRect/>
          <a:stretch>
            <a:fillRect/>
          </a:stretch>
        </p:blipFill>
        <p:spPr bwMode="auto">
          <a:xfrm>
            <a:off x="3390900" y="1214422"/>
            <a:ext cx="5753100" cy="4819650"/>
          </a:xfrm>
          <a:prstGeom prst="rect">
            <a:avLst/>
          </a:prstGeom>
          <a:noFill/>
          <a:effectLst>
            <a:softEdge rad="317500"/>
          </a:effectLst>
        </p:spPr>
      </p:pic>
      <p:pic>
        <p:nvPicPr>
          <p:cNvPr id="7"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8" name="Овал 7"/>
          <p:cNvSpPr/>
          <p:nvPr/>
        </p:nvSpPr>
        <p:spPr>
          <a:xfrm>
            <a:off x="2643174" y="6286520"/>
            <a:ext cx="857256" cy="5714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22</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285720" y="394692"/>
            <a:ext cx="3000396" cy="5909310"/>
          </a:xfrm>
          <a:prstGeom prst="rect">
            <a:avLst/>
          </a:prstGeom>
        </p:spPr>
        <p:txBody>
          <a:bodyPr wrap="square">
            <a:spAutoFit/>
          </a:bodyPr>
          <a:lstStyle/>
          <a:p>
            <a:r>
              <a:rPr lang="ru-RU" dirty="0" smtClean="0"/>
              <a:t>Гарвардскими учеными было установлено, что избыточное потребление кофе способствует повышению уровня, так называемого, плохого холестерина. Существенное отрицательное влияние на организм человека оказывают вещества, к числу которых относятся </a:t>
            </a:r>
            <a:r>
              <a:rPr lang="ru-RU" dirty="0" err="1" smtClean="0"/>
              <a:t>дитерпены</a:t>
            </a:r>
            <a:r>
              <a:rPr lang="ru-RU" dirty="0" smtClean="0"/>
              <a:t>, </a:t>
            </a:r>
            <a:r>
              <a:rPr lang="ru-RU" dirty="0" err="1" smtClean="0"/>
              <a:t>кофестол</a:t>
            </a:r>
            <a:r>
              <a:rPr lang="ru-RU" dirty="0" smtClean="0"/>
              <a:t> и </a:t>
            </a:r>
            <a:r>
              <a:rPr lang="ru-RU" dirty="0" err="1" smtClean="0"/>
              <a:t>кавеол</a:t>
            </a:r>
            <a:r>
              <a:rPr lang="ru-RU" dirty="0" smtClean="0"/>
              <a:t>, присутствующие в кофе. В связи с чем, учеными даются рекомендации о необходимости умеренности в потреблении кофе. </a:t>
            </a:r>
            <a:br>
              <a:rPr lang="ru-RU" dirty="0" smtClean="0"/>
            </a:br>
            <a:r>
              <a:rPr lang="ru-RU" dirty="0" smtClean="0"/>
              <a:t/>
            </a:r>
            <a:br>
              <a:rPr lang="ru-RU" dirty="0" smtClean="0"/>
            </a:br>
            <a:endParaRPr lang="ru-RU" dirty="0"/>
          </a:p>
        </p:txBody>
      </p:sp>
      <p:pic>
        <p:nvPicPr>
          <p:cNvPr id="11265" name="Picture 1" descr="G:\чай\1312038724_007.jpg"/>
          <p:cNvPicPr>
            <a:picLocks noChangeAspect="1" noChangeArrowheads="1"/>
          </p:cNvPicPr>
          <p:nvPr/>
        </p:nvPicPr>
        <p:blipFill>
          <a:blip r:embed="rId3" cstate="print"/>
          <a:srcRect/>
          <a:stretch>
            <a:fillRect/>
          </a:stretch>
        </p:blipFill>
        <p:spPr bwMode="auto">
          <a:xfrm>
            <a:off x="3286116" y="1214422"/>
            <a:ext cx="5530211" cy="4143404"/>
          </a:xfrm>
          <a:prstGeom prst="rect">
            <a:avLst/>
          </a:prstGeom>
          <a:noFill/>
          <a:effectLst>
            <a:softEdge rad="317500"/>
          </a:effectLst>
        </p:spPr>
      </p:pic>
      <p:pic>
        <p:nvPicPr>
          <p:cNvPr id="6"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0" y="5786454"/>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23</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285720" y="1357298"/>
            <a:ext cx="3143272" cy="3970318"/>
          </a:xfrm>
          <a:prstGeom prst="rect">
            <a:avLst/>
          </a:prstGeom>
        </p:spPr>
        <p:txBody>
          <a:bodyPr wrap="square">
            <a:spAutoFit/>
          </a:bodyPr>
          <a:lstStyle/>
          <a:p>
            <a:r>
              <a:rPr lang="ru-RU" dirty="0" smtClean="0"/>
              <a:t>Ежедневное употребление кофе не влияет на развитие гипертонии, но его чрезмерное поглощение способствует повышению кровяного давления. Людям, страдающим от повышенного кровяного давления, необходимо минимизировать объем выпитого кофе за день, либо переходить на употребление кофе, не включающего в свой состав кофеин. </a:t>
            </a:r>
            <a:endParaRPr lang="ru-RU" dirty="0"/>
          </a:p>
        </p:txBody>
      </p:sp>
      <p:pic>
        <p:nvPicPr>
          <p:cNvPr id="10242" name="Picture 2" descr="http://www.topgifts.ru/resources/catalog/KC7035_16.jpg">
            <a:hlinkClick r:id="rId3"/>
          </p:cNvPr>
          <p:cNvPicPr>
            <a:picLocks noChangeAspect="1" noChangeArrowheads="1"/>
          </p:cNvPicPr>
          <p:nvPr/>
        </p:nvPicPr>
        <p:blipFill>
          <a:blip r:embed="rId4" cstate="print"/>
          <a:srcRect/>
          <a:stretch>
            <a:fillRect/>
          </a:stretch>
        </p:blipFill>
        <p:spPr bwMode="auto">
          <a:xfrm>
            <a:off x="4500562" y="1571612"/>
            <a:ext cx="3810000" cy="3810000"/>
          </a:xfrm>
          <a:prstGeom prst="rect">
            <a:avLst/>
          </a:prstGeom>
          <a:noFill/>
          <a:effectLst>
            <a:softEdge rad="635000"/>
          </a:effectLst>
        </p:spPr>
      </p:pic>
      <p:pic>
        <p:nvPicPr>
          <p:cNvPr id="6"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24</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857224" y="1571612"/>
            <a:ext cx="3143256" cy="4247317"/>
          </a:xfrm>
          <a:prstGeom prst="rect">
            <a:avLst/>
          </a:prstGeom>
        </p:spPr>
        <p:txBody>
          <a:bodyPr wrap="square">
            <a:spAutoFit/>
          </a:bodyPr>
          <a:lstStyle/>
          <a:p>
            <a:r>
              <a:rPr lang="ru-RU" dirty="0" smtClean="0"/>
              <a:t>По сведениям некоторых исследований, люди, выпивающие в течение дня более 500 мл кофе, могут в дальнейшем приобрести </a:t>
            </a:r>
            <a:r>
              <a:rPr lang="ru-RU" dirty="0" err="1" smtClean="0"/>
              <a:t>остеопороз</a:t>
            </a:r>
            <a:r>
              <a:rPr lang="ru-RU" dirty="0" smtClean="0"/>
              <a:t>. Однако если кофе употреблять с добавленным в него молоком, либо осуществлять прием лекарственных препаратов с повышенным содержанием кальция, то развитие ослабления костей можно свести к минимуму. </a:t>
            </a:r>
            <a:br>
              <a:rPr lang="ru-RU" dirty="0" smtClean="0"/>
            </a:br>
            <a:endParaRPr lang="ru-RU" dirty="0"/>
          </a:p>
        </p:txBody>
      </p:sp>
      <p:pic>
        <p:nvPicPr>
          <p:cNvPr id="9218" name="Picture 2" descr="http://raio-x.info/images/stories/raio%20x%20maos.jpg">
            <a:hlinkClick r:id="rId3"/>
          </p:cNvPr>
          <p:cNvPicPr>
            <a:picLocks noChangeAspect="1" noChangeArrowheads="1"/>
          </p:cNvPicPr>
          <p:nvPr/>
        </p:nvPicPr>
        <p:blipFill>
          <a:blip r:embed="rId4" cstate="print"/>
          <a:srcRect/>
          <a:stretch>
            <a:fillRect/>
          </a:stretch>
        </p:blipFill>
        <p:spPr bwMode="auto">
          <a:xfrm>
            <a:off x="4500562" y="1785926"/>
            <a:ext cx="3913931" cy="2824170"/>
          </a:xfrm>
          <a:prstGeom prst="rect">
            <a:avLst/>
          </a:prstGeom>
          <a:noFill/>
        </p:spPr>
      </p:pic>
      <p:pic>
        <p:nvPicPr>
          <p:cNvPr id="2050"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285720" y="5572140"/>
            <a:ext cx="857256"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25</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I:\чай\1204147719.gif"/>
          <p:cNvPicPr>
            <a:picLocks noChangeAspect="1" noChangeArrowheads="1"/>
          </p:cNvPicPr>
          <p:nvPr/>
        </p:nvPicPr>
        <p:blipFill>
          <a:blip r:embed="rId3" cstate="print">
            <a:lum bright="40000"/>
          </a:blip>
          <a:srcRect/>
          <a:stretch>
            <a:fillRect/>
          </a:stretch>
        </p:blipFill>
        <p:spPr bwMode="auto">
          <a:xfrm>
            <a:off x="4786314" y="2516160"/>
            <a:ext cx="4357686" cy="4341840"/>
          </a:xfrm>
          <a:prstGeom prst="rect">
            <a:avLst/>
          </a:prstGeom>
          <a:noFill/>
        </p:spPr>
      </p:pic>
      <p:sp>
        <p:nvSpPr>
          <p:cNvPr id="2" name="Заголовок 1"/>
          <p:cNvSpPr>
            <a:spLocks noGrp="1"/>
          </p:cNvSpPr>
          <p:nvPr>
            <p:ph type="title"/>
          </p:nvPr>
        </p:nvSpPr>
        <p:spPr>
          <a:xfrm>
            <a:off x="428596" y="1357298"/>
            <a:ext cx="8229600" cy="1143000"/>
          </a:xfrm>
        </p:spPr>
        <p:txBody>
          <a:bodyPr>
            <a:noAutofit/>
          </a:bodyPr>
          <a:lstStyle/>
          <a:p>
            <a:pPr algn="just"/>
            <a:r>
              <a:rPr lang="ru-RU" sz="1800" b="1" dirty="0" smtClean="0"/>
              <a:t>Если сравнивать количество кофеина в чашке чая и кофе, то в стакане чая примерно в 5—8 раз кофеина меньше. Ведь для заварки берут всего 0,4 г сухого чая, что соответствует 0,012 г кофеина (в стакане кофе – 0,05- 0,1 г). Много это или мало по воздействию на организм человека? По данным фармакологов 0,05 г кофеина ощутимо воздействует на мозг и сосуды, 0,2 г сильно возбуждает сердечную деятельность. А вот доза в 0,3 г уже отравляет организм. Следовательно, количество кофеина в чашке чая с привычной дозировкой заварки находится ниже границы доз, а количество  кофеина в стакане кофе превышает норму. </a:t>
            </a:r>
            <a:br>
              <a:rPr lang="ru-RU" sz="1800" b="1" dirty="0" smtClean="0"/>
            </a:br>
            <a:endParaRPr lang="ru-RU" sz="1800" dirty="0"/>
          </a:p>
        </p:txBody>
      </p:sp>
      <p:sp>
        <p:nvSpPr>
          <p:cNvPr id="5" name="Овал 4"/>
          <p:cNvSpPr/>
          <p:nvPr/>
        </p:nvSpPr>
        <p:spPr>
          <a:xfrm>
            <a:off x="357158" y="5643578"/>
            <a:ext cx="857256" cy="5000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26</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428596" y="785794"/>
            <a:ext cx="8229600" cy="2500330"/>
          </a:xfrm>
        </p:spPr>
        <p:txBody>
          <a:bodyPr/>
          <a:lstStyle/>
          <a:p>
            <a:pPr algn="l"/>
            <a:r>
              <a:rPr lang="ru-RU" sz="1800" dirty="0" smtClean="0"/>
              <a:t>1) В.В. </a:t>
            </a:r>
            <a:r>
              <a:rPr lang="ru-RU" sz="1800" dirty="0" err="1" smtClean="0"/>
              <a:t>Похлебкин</a:t>
            </a:r>
            <a:r>
              <a:rPr lang="ru-RU" sz="1800" dirty="0" smtClean="0"/>
              <a:t>. Чай – М.: </a:t>
            </a:r>
            <a:r>
              <a:rPr lang="ru-RU" sz="1800" dirty="0" err="1" smtClean="0"/>
              <a:t>Центрополиграф</a:t>
            </a:r>
            <a:r>
              <a:rPr lang="ru-RU" sz="1800" dirty="0" smtClean="0"/>
              <a:t>, 1997.</a:t>
            </a:r>
            <a:br>
              <a:rPr lang="ru-RU" sz="1800" dirty="0" smtClean="0"/>
            </a:br>
            <a:r>
              <a:rPr lang="ru-RU" sz="1800" dirty="0" smtClean="0"/>
              <a:t>2) </a:t>
            </a:r>
            <a:r>
              <a:rPr lang="ru-RU" sz="1800" i="1" dirty="0" err="1" smtClean="0"/>
              <a:t>Полибин</a:t>
            </a:r>
            <a:r>
              <a:rPr lang="ru-RU" sz="1800" i="1" dirty="0" smtClean="0"/>
              <a:t> И. В.</a:t>
            </a:r>
            <a:r>
              <a:rPr lang="ru-RU" sz="1800" dirty="0" smtClean="0"/>
              <a:t> Чай. </a:t>
            </a:r>
            <a:br>
              <a:rPr lang="ru-RU" sz="1800" dirty="0" smtClean="0"/>
            </a:br>
            <a:r>
              <a:rPr lang="ru-RU" sz="1800" dirty="0" smtClean="0"/>
              <a:t>3) Чай и кофе. Энциклопедический словарь </a:t>
            </a:r>
            <a:r>
              <a:rPr lang="ru-RU" sz="1800" dirty="0" err="1" smtClean="0"/>
              <a:t>Брокгаузена</a:t>
            </a:r>
            <a:r>
              <a:rPr lang="ru-RU" sz="1800" dirty="0" smtClean="0"/>
              <a:t> и </a:t>
            </a:r>
            <a:r>
              <a:rPr lang="ru-RU" sz="1800" dirty="0" err="1" smtClean="0"/>
              <a:t>Ефрона</a:t>
            </a:r>
            <a:r>
              <a:rPr lang="ru-RU" sz="1800" dirty="0" smtClean="0"/>
              <a:t/>
            </a:r>
            <a:br>
              <a:rPr lang="ru-RU" sz="1800" dirty="0" smtClean="0"/>
            </a:br>
            <a:r>
              <a:rPr lang="ru-RU" sz="1800" dirty="0" smtClean="0"/>
              <a:t>4) Интернет-ресурсы: </a:t>
            </a:r>
            <a:br>
              <a:rPr lang="ru-RU" sz="1800" dirty="0" smtClean="0"/>
            </a:br>
            <a:r>
              <a:rPr lang="en-US" sz="1800" u="sng" dirty="0" smtClean="0">
                <a:hlinkClick r:id="rId3"/>
              </a:rPr>
              <a:t>http://www.grandars.ru/college/tovarovedenie/chay-i-kofe.html</a:t>
            </a:r>
            <a:r>
              <a:rPr lang="ru-RU" sz="1800" dirty="0" smtClean="0"/>
              <a:t/>
            </a:r>
            <a:br>
              <a:rPr lang="ru-RU" sz="1800" dirty="0" smtClean="0"/>
            </a:br>
            <a:r>
              <a:rPr lang="en-US" sz="1800" u="sng" dirty="0" smtClean="0">
                <a:solidFill>
                  <a:srgbClr val="0066FF"/>
                </a:solidFill>
              </a:rPr>
              <a:t>http://www.medicinform.net/human/humanis/human39.htm</a:t>
            </a:r>
            <a:r>
              <a:rPr lang="ru-RU" sz="1800" u="sng" dirty="0" smtClean="0">
                <a:solidFill>
                  <a:srgbClr val="0066FF"/>
                </a:solidFill>
              </a:rPr>
              <a:t/>
            </a:r>
            <a:br>
              <a:rPr lang="ru-RU" sz="1800" u="sng" dirty="0" smtClean="0">
                <a:solidFill>
                  <a:srgbClr val="0066FF"/>
                </a:solidFill>
              </a:rPr>
            </a:br>
            <a:endParaRPr lang="ru-RU" sz="1800" u="sng" dirty="0">
              <a:solidFill>
                <a:srgbClr val="0066FF"/>
              </a:solidFill>
            </a:endParaRPr>
          </a:p>
        </p:txBody>
      </p:sp>
      <p:sp>
        <p:nvSpPr>
          <p:cNvPr id="5" name="Прямоугольник 4"/>
          <p:cNvSpPr/>
          <p:nvPr/>
        </p:nvSpPr>
        <p:spPr>
          <a:xfrm>
            <a:off x="1857356" y="214290"/>
            <a:ext cx="5327292"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Использованная  литература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6"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285720" y="5786454"/>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27</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I:\чай\000802_c275_0079_csls.jpg"/>
          <p:cNvPicPr>
            <a:picLocks noChangeAspect="1" noChangeArrowheads="1"/>
          </p:cNvPicPr>
          <p:nvPr/>
        </p:nvPicPr>
        <p:blipFill>
          <a:blip r:embed="rId3"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Прямоугольник 6"/>
          <p:cNvSpPr/>
          <p:nvPr/>
        </p:nvSpPr>
        <p:spPr>
          <a:xfrm>
            <a:off x="285720" y="1071546"/>
            <a:ext cx="8464753" cy="258532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Будьте здоровы и помните </a:t>
            </a:r>
          </a:p>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мудрость Парацельса: </a:t>
            </a:r>
          </a:p>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«Все зависит от дозы».</a:t>
            </a:r>
          </a:p>
        </p:txBody>
      </p:sp>
      <p:sp>
        <p:nvSpPr>
          <p:cNvPr id="8" name="Овал 7"/>
          <p:cNvSpPr/>
          <p:nvPr/>
        </p:nvSpPr>
        <p:spPr>
          <a:xfrm>
            <a:off x="285720" y="5572140"/>
            <a:ext cx="928694" cy="5715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28</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2500298" y="274638"/>
            <a:ext cx="6186502" cy="939784"/>
          </a:xfrm>
        </p:spPr>
        <p:txBody>
          <a:bodyPr/>
          <a:lstStyle/>
          <a:p>
            <a:endParaRPr lang="ru-RU" dirty="0"/>
          </a:p>
        </p:txBody>
      </p:sp>
      <p:sp>
        <p:nvSpPr>
          <p:cNvPr id="6" name="Прямоугольник 5"/>
          <p:cNvSpPr/>
          <p:nvPr/>
        </p:nvSpPr>
        <p:spPr>
          <a:xfrm>
            <a:off x="0" y="785794"/>
            <a:ext cx="3000364" cy="5355312"/>
          </a:xfrm>
          <a:prstGeom prst="rect">
            <a:avLst/>
          </a:prstGeom>
        </p:spPr>
        <p:txBody>
          <a:bodyPr wrap="square">
            <a:spAutoFit/>
          </a:bodyPr>
          <a:lstStyle/>
          <a:p>
            <a:r>
              <a:rPr lang="ru-RU" b="1" dirty="0"/>
              <a:t>Сырьём для изготовления чая являются </a:t>
            </a:r>
            <a:r>
              <a:rPr lang="ru-RU" b="1" dirty="0" smtClean="0"/>
              <a:t>листья чайного куста, </a:t>
            </a:r>
            <a:r>
              <a:rPr lang="ru-RU" b="1" dirty="0"/>
              <a:t>который выращивают в массовом количестве на специальных плантациях. </a:t>
            </a:r>
            <a:r>
              <a:rPr lang="ru-RU" b="1" dirty="0" smtClean="0"/>
              <a:t>В Китае, Индии и Африке, </a:t>
            </a:r>
            <a:r>
              <a:rPr lang="ru-RU" b="1" dirty="0"/>
              <a:t>где производится наибольшая доля чая, сбор проводится до четырёх раз в год. Наиболее ценятся чаи первых двух урожаев. Северная граница территории, на которой выращивание чая экономически оправдано, проходит приблизительно на широте </a:t>
            </a:r>
            <a:r>
              <a:rPr lang="ru-RU" b="1" dirty="0" smtClean="0"/>
              <a:t>Грузии и Краснодарского края </a:t>
            </a:r>
            <a:r>
              <a:rPr lang="ru-RU" b="1" dirty="0"/>
              <a:t>России</a:t>
            </a:r>
            <a:r>
              <a:rPr lang="ru-RU" b="1" dirty="0" smtClean="0"/>
              <a:t>.</a:t>
            </a:r>
            <a:r>
              <a:rPr lang="ru-RU" b="1" dirty="0"/>
              <a:t> </a:t>
            </a:r>
            <a:endParaRPr lang="ru-RU" dirty="0"/>
          </a:p>
        </p:txBody>
      </p:sp>
      <p:sp>
        <p:nvSpPr>
          <p:cNvPr id="7" name="Прямоугольник 6"/>
          <p:cNvSpPr/>
          <p:nvPr/>
        </p:nvSpPr>
        <p:spPr>
          <a:xfrm>
            <a:off x="2643174" y="285728"/>
            <a:ext cx="3394070"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Производство чая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026" name="Picture 2" descr="G:\чай\37198.jpg"/>
          <p:cNvPicPr>
            <a:picLocks noGrp="1" noChangeAspect="1" noChangeArrowheads="1"/>
          </p:cNvPicPr>
          <p:nvPr>
            <p:ph idx="1"/>
          </p:nvPr>
        </p:nvPicPr>
        <p:blipFill>
          <a:blip r:embed="rId4" cstate="print"/>
          <a:srcRect/>
          <a:stretch>
            <a:fillRect/>
          </a:stretch>
        </p:blipFill>
        <p:spPr bwMode="auto">
          <a:xfrm>
            <a:off x="2926080" y="1285860"/>
            <a:ext cx="6217920" cy="4754880"/>
          </a:xfrm>
          <a:prstGeom prst="rect">
            <a:avLst/>
          </a:prstGeom>
          <a:noFill/>
          <a:effectLst>
            <a:softEdge rad="63500"/>
          </a:effectLst>
        </p:spPr>
      </p:pic>
      <p:pic>
        <p:nvPicPr>
          <p:cNvPr id="9"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715016"/>
            <a:ext cx="1071538" cy="1142984"/>
          </a:xfrm>
          <a:prstGeom prst="rect">
            <a:avLst/>
          </a:prstGeom>
          <a:noFill/>
          <a:effectLst>
            <a:softEdge rad="317500"/>
          </a:effectLst>
        </p:spPr>
      </p:pic>
      <p:sp>
        <p:nvSpPr>
          <p:cNvPr id="10" name="Овал 9"/>
          <p:cNvSpPr/>
          <p:nvPr/>
        </p:nvSpPr>
        <p:spPr>
          <a:xfrm>
            <a:off x="285720" y="6072206"/>
            <a:ext cx="642942" cy="4286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3</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p:txBody>
          <a:bodyPr/>
          <a:lstStyle/>
          <a:p>
            <a:endParaRPr lang="ru-RU" dirty="0"/>
          </a:p>
        </p:txBody>
      </p:sp>
      <p:sp>
        <p:nvSpPr>
          <p:cNvPr id="5" name="Прямоугольник 4"/>
          <p:cNvSpPr/>
          <p:nvPr/>
        </p:nvSpPr>
        <p:spPr>
          <a:xfrm>
            <a:off x="285720" y="1357298"/>
            <a:ext cx="4572000" cy="4801314"/>
          </a:xfrm>
          <a:prstGeom prst="rect">
            <a:avLst/>
          </a:prstGeom>
        </p:spPr>
        <p:txBody>
          <a:bodyPr>
            <a:spAutoFit/>
          </a:bodyPr>
          <a:lstStyle/>
          <a:p>
            <a:r>
              <a:rPr lang="ru-RU" b="1" dirty="0" smtClean="0"/>
              <a:t>Листья чая собираются и сортируются вручную: для чаёв наиболее высокой сортности (и стоимости) используются нераспустившиеся почки и самые молодые листья, лишь первая-вторая флешь (первая-вторая группа листьев на побеге, считая от конца); более «грубые» чаи делают из зрелых листьев. Труд сборщиков достаточно тяжёлый и монотонный: соотношение массы готового чёрного чая и сырого листа — около ¼, то есть на изготовление килограмма чая требуется собрать четыре килограмма листа. Норма выработки для сборщиков составляет 30-35 кг листа в день, при том, что необходимо соблюдать стандарты качества и брать с кустов только нужные листья. </a:t>
            </a:r>
            <a:endParaRPr lang="ru-RU" dirty="0"/>
          </a:p>
        </p:txBody>
      </p:sp>
      <p:sp>
        <p:nvSpPr>
          <p:cNvPr id="6" name="Прямоугольник 5"/>
          <p:cNvSpPr/>
          <p:nvPr/>
        </p:nvSpPr>
        <p:spPr>
          <a:xfrm>
            <a:off x="2786050" y="571480"/>
            <a:ext cx="3246402"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Сбор листьев чая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7" name="Рисунок 6" descr="http://upload.wikimedia.org/wikipedia/ru/thumb/2/22/Srilanka3.jpg/200px-Srilanka3.jpg">
            <a:hlinkClick r:id="rId3"/>
          </p:cNvPr>
          <p:cNvPicPr/>
          <p:nvPr/>
        </p:nvPicPr>
        <p:blipFill>
          <a:blip r:embed="rId4" cstate="print"/>
          <a:srcRect/>
          <a:stretch>
            <a:fillRect/>
          </a:stretch>
        </p:blipFill>
        <p:spPr bwMode="auto">
          <a:xfrm>
            <a:off x="5072066" y="2143116"/>
            <a:ext cx="3786214" cy="3500462"/>
          </a:xfrm>
          <a:prstGeom prst="rect">
            <a:avLst/>
          </a:prstGeom>
          <a:noFill/>
          <a:ln w="9525">
            <a:noFill/>
            <a:miter lim="800000"/>
            <a:headEnd/>
            <a:tailEnd/>
          </a:ln>
          <a:effectLst>
            <a:softEdge rad="317500"/>
          </a:effectLst>
        </p:spPr>
      </p:pic>
      <p:pic>
        <p:nvPicPr>
          <p:cNvPr id="8"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572140"/>
            <a:ext cx="1071538" cy="1285860"/>
          </a:xfrm>
          <a:prstGeom prst="rect">
            <a:avLst/>
          </a:prstGeom>
          <a:noFill/>
          <a:effectLst>
            <a:softEdge rad="317500"/>
          </a:effectLst>
        </p:spPr>
      </p:pic>
      <p:sp>
        <p:nvSpPr>
          <p:cNvPr id="9" name="Овал 8"/>
          <p:cNvSpPr/>
          <p:nvPr/>
        </p:nvSpPr>
        <p:spPr>
          <a:xfrm>
            <a:off x="285720" y="6215058"/>
            <a:ext cx="785786"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4</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697" name="Picture 1" descr="G:\чай\372017.jpg"/>
          <p:cNvPicPr>
            <a:picLocks noChangeAspect="1" noChangeArrowheads="1"/>
          </p:cNvPicPr>
          <p:nvPr/>
        </p:nvPicPr>
        <p:blipFill>
          <a:blip r:embed="rId4" cstate="print"/>
          <a:srcRect/>
          <a:stretch>
            <a:fillRect/>
          </a:stretch>
        </p:blipFill>
        <p:spPr bwMode="auto">
          <a:xfrm>
            <a:off x="3786182" y="3184066"/>
            <a:ext cx="5357818" cy="3673933"/>
          </a:xfrm>
          <a:prstGeom prst="rect">
            <a:avLst/>
          </a:prstGeom>
          <a:noFill/>
          <a:effectLst>
            <a:softEdge rad="317500"/>
          </a:effectLst>
        </p:spPr>
      </p:pic>
      <p:sp>
        <p:nvSpPr>
          <p:cNvPr id="2" name="Заголовок 1"/>
          <p:cNvSpPr>
            <a:spLocks noGrp="1"/>
          </p:cNvSpPr>
          <p:nvPr>
            <p:ph type="title"/>
          </p:nvPr>
        </p:nvSpPr>
        <p:spPr>
          <a:xfrm>
            <a:off x="214282" y="0"/>
            <a:ext cx="8929718" cy="5214998"/>
          </a:xfrm>
        </p:spPr>
        <p:txBody>
          <a:bodyPr>
            <a:normAutofit fontScale="90000"/>
          </a:bodyPr>
          <a:lstStyle/>
          <a:p>
            <a:pPr algn="l"/>
            <a:r>
              <a:rPr lang="ru-RU" b="1" dirty="0" smtClean="0"/>
              <a:t/>
            </a:r>
            <a:br>
              <a:rPr lang="ru-RU" b="1" dirty="0" smtClean="0"/>
            </a:br>
            <a:r>
              <a:rPr lang="ru-RU" sz="2200" b="1" dirty="0"/>
              <a:t/>
            </a:r>
            <a:br>
              <a:rPr lang="ru-RU" sz="2200" b="1" dirty="0"/>
            </a:br>
            <a:r>
              <a:rPr lang="ru-RU" sz="2200" b="1" dirty="0"/>
              <a:t>Изготовление чая из листа </a:t>
            </a:r>
            <a:r>
              <a:rPr lang="ru-RU" sz="2200" b="1" dirty="0" smtClean="0"/>
              <a:t>чайного куста обычно </a:t>
            </a:r>
            <a:r>
              <a:rPr lang="ru-RU" sz="2200" b="1" dirty="0"/>
              <a:t>включает в себя следующие </a:t>
            </a:r>
            <a:r>
              <a:rPr lang="ru-RU" sz="2200" b="1" dirty="0" smtClean="0"/>
              <a:t>шаги</a:t>
            </a:r>
            <a:r>
              <a:rPr lang="ru-RU" sz="2200" dirty="0" smtClean="0"/>
              <a:t/>
            </a:r>
            <a:br>
              <a:rPr lang="ru-RU" sz="2200" dirty="0" smtClean="0"/>
            </a:br>
            <a:r>
              <a:rPr lang="ru-RU" sz="2200" dirty="0" smtClean="0"/>
              <a:t> </a:t>
            </a:r>
            <a:r>
              <a:rPr lang="ru-RU" sz="2200" b="1" dirty="0" smtClean="0"/>
              <a:t>1.</a:t>
            </a:r>
            <a:r>
              <a:rPr lang="ru-RU" sz="2200" dirty="0" smtClean="0"/>
              <a:t> </a:t>
            </a:r>
            <a:r>
              <a:rPr lang="ru-RU" sz="2200" b="1" dirty="0" smtClean="0"/>
              <a:t>Вяление листа </a:t>
            </a:r>
            <a:r>
              <a:rPr lang="ru-RU" sz="2200" b="1" dirty="0"/>
              <a:t>при температуре 32—40 °C в течение 4—8 ч., при </a:t>
            </a:r>
            <a:r>
              <a:rPr lang="ru-RU" sz="2200" b="1" dirty="0" smtClean="0"/>
              <a:t>                     котором </a:t>
            </a:r>
            <a:r>
              <a:rPr lang="ru-RU" sz="2200" b="1" dirty="0"/>
              <a:t>чайный лист теряет часть влаги и </a:t>
            </a:r>
            <a:r>
              <a:rPr lang="ru-RU" sz="2200" b="1" dirty="0" smtClean="0"/>
              <a:t>размягчается</a:t>
            </a:r>
            <a:r>
              <a:rPr lang="ru-RU" sz="2200" dirty="0"/>
              <a:t/>
            </a:r>
            <a:br>
              <a:rPr lang="ru-RU" sz="2200" dirty="0"/>
            </a:br>
            <a:r>
              <a:rPr lang="ru-RU" sz="2200" b="1" dirty="0" smtClean="0"/>
              <a:t>2. Неоднократное </a:t>
            </a:r>
            <a:r>
              <a:rPr lang="ru-RU" sz="2200" b="1" dirty="0"/>
              <a:t>скручивание вручную или на роллерах, при котором выделяется часть </a:t>
            </a:r>
            <a:r>
              <a:rPr lang="ru-RU" sz="2200" b="1" dirty="0" smtClean="0"/>
              <a:t>сока</a:t>
            </a:r>
            <a:r>
              <a:rPr lang="ru-RU" sz="2200" b="1" dirty="0"/>
              <a:t/>
            </a:r>
            <a:br>
              <a:rPr lang="ru-RU" sz="2200" b="1" dirty="0"/>
            </a:br>
            <a:r>
              <a:rPr lang="ru-RU" sz="2200" b="1" dirty="0" smtClean="0"/>
              <a:t>3.  Ферментативное окисление, </a:t>
            </a:r>
            <a:r>
              <a:rPr lang="ru-RU" sz="2200" b="1" dirty="0"/>
              <a:t>обычно называемое </a:t>
            </a:r>
            <a:r>
              <a:rPr lang="ru-RU" sz="2200" b="1" dirty="0" smtClean="0"/>
              <a:t>ферментацией, </a:t>
            </a:r>
            <a:r>
              <a:rPr lang="ru-RU" sz="2200" b="1" dirty="0"/>
              <a:t>позволяющее содержащемуся в листе </a:t>
            </a:r>
            <a:r>
              <a:rPr lang="ru-RU" sz="2200" b="1" dirty="0" smtClean="0"/>
              <a:t>крахмалу </a:t>
            </a:r>
            <a:r>
              <a:rPr lang="ru-RU" sz="2200" b="1" dirty="0"/>
              <a:t>распасться на </a:t>
            </a:r>
            <a:r>
              <a:rPr lang="ru-RU" sz="2200" b="1" dirty="0" smtClean="0"/>
              <a:t>сахара, </a:t>
            </a:r>
            <a:r>
              <a:rPr lang="ru-RU" sz="2200" b="1" dirty="0"/>
              <a:t>а </a:t>
            </a:r>
            <a:r>
              <a:rPr lang="ru-RU" sz="2200" b="1" dirty="0" smtClean="0"/>
              <a:t>хлорофиллу</a:t>
            </a:r>
            <a:r>
              <a:rPr lang="ru-RU" sz="2200" b="1" dirty="0"/>
              <a:t> — на </a:t>
            </a:r>
            <a:r>
              <a:rPr lang="ru-RU" sz="2200" b="1" dirty="0" smtClean="0"/>
              <a:t>дубильные вещества</a:t>
            </a:r>
            <a:r>
              <a:rPr lang="ru-RU" sz="2200" b="1" dirty="0"/>
              <a:t/>
            </a:r>
            <a:br>
              <a:rPr lang="ru-RU" sz="2200" b="1" dirty="0"/>
            </a:br>
            <a:r>
              <a:rPr lang="ru-RU" sz="2200" b="1" dirty="0" smtClean="0"/>
              <a:t>4. Сушку </a:t>
            </a:r>
            <a:r>
              <a:rPr lang="ru-RU" sz="2200" b="1" dirty="0"/>
              <a:t>при температуре 90—95 °C для </a:t>
            </a:r>
            <a:r>
              <a:rPr lang="ru-RU" sz="2200" b="1" dirty="0" smtClean="0"/>
              <a:t>чёрного чая и </a:t>
            </a:r>
            <a:r>
              <a:rPr lang="ru-RU" sz="2200" b="1" dirty="0"/>
              <a:t>105 °C </a:t>
            </a:r>
            <a:r>
              <a:rPr lang="ru-RU" sz="2200" b="1" dirty="0" smtClean="0"/>
              <a:t>для зелёного чая, </a:t>
            </a:r>
            <a:r>
              <a:rPr lang="ru-RU" sz="2200" b="1" dirty="0"/>
              <a:t>прекращающую </a:t>
            </a:r>
            <a:r>
              <a:rPr lang="ru-RU" sz="2200" b="1" dirty="0" smtClean="0"/>
              <a:t>окисление </a:t>
            </a:r>
            <a:r>
              <a:rPr lang="ru-RU" sz="2200" b="1" dirty="0"/>
              <a:t>и снижающую </a:t>
            </a:r>
            <a:r>
              <a:rPr lang="ru-RU" sz="2200" b="1" dirty="0" smtClean="0"/>
              <a:t>влажность чая </a:t>
            </a:r>
            <a:r>
              <a:rPr lang="ru-RU" sz="2200" b="1" dirty="0"/>
              <a:t>до 3—5 %;</a:t>
            </a:r>
            <a:br>
              <a:rPr lang="ru-RU" sz="2200" b="1" dirty="0"/>
            </a:br>
            <a:r>
              <a:rPr lang="ru-RU" sz="2200" b="1" dirty="0" smtClean="0"/>
              <a:t>5. Резку </a:t>
            </a:r>
            <a:r>
              <a:rPr lang="ru-RU" sz="2200" b="1" dirty="0"/>
              <a:t>(кроме </a:t>
            </a:r>
            <a:r>
              <a:rPr lang="ru-RU" sz="2200" b="1" dirty="0" err="1"/>
              <a:t>цельнолистовых</a:t>
            </a:r>
            <a:r>
              <a:rPr lang="ru-RU" sz="2200" b="1" dirty="0"/>
              <a:t> чаёв</a:t>
            </a:r>
            <a:r>
              <a:rPr lang="ru-RU" sz="2200" b="1" dirty="0" smtClean="0"/>
              <a:t>)</a:t>
            </a:r>
            <a:r>
              <a:rPr lang="ru-RU" sz="2200" b="1" dirty="0"/>
              <a:t/>
            </a:r>
            <a:br>
              <a:rPr lang="ru-RU" sz="2200" b="1" dirty="0"/>
            </a:br>
            <a:r>
              <a:rPr lang="ru-RU" sz="2200" b="1" dirty="0" smtClean="0"/>
              <a:t>6. Сортировку </a:t>
            </a:r>
            <a:r>
              <a:rPr lang="ru-RU" sz="2200" b="1" dirty="0"/>
              <a:t>по размеру </a:t>
            </a:r>
            <a:r>
              <a:rPr lang="ru-RU" sz="2200" b="1" dirty="0" smtClean="0"/>
              <a:t>чаинок</a:t>
            </a:r>
            <a:r>
              <a:rPr lang="ru-RU" sz="2200" b="1" dirty="0"/>
              <a:t/>
            </a:r>
            <a:br>
              <a:rPr lang="ru-RU" sz="2200" b="1" dirty="0"/>
            </a:br>
            <a:r>
              <a:rPr lang="ru-RU" sz="2200" b="1" dirty="0" smtClean="0"/>
              <a:t>7. Возможную </a:t>
            </a:r>
            <a:r>
              <a:rPr lang="ru-RU" sz="2200" b="1" dirty="0"/>
              <a:t>дополнительную обработку и внесение </a:t>
            </a:r>
            <a:r>
              <a:rPr lang="ru-RU" sz="2200" b="1" dirty="0" smtClean="0"/>
              <a:t>добавок</a:t>
            </a:r>
            <a:r>
              <a:rPr lang="ru-RU" sz="2200" b="1" dirty="0"/>
              <a:t/>
            </a:r>
            <a:br>
              <a:rPr lang="ru-RU" sz="2200" b="1" dirty="0"/>
            </a:br>
            <a:r>
              <a:rPr lang="ru-RU" sz="2200" b="1" dirty="0" smtClean="0"/>
              <a:t>8. Упаковку.</a:t>
            </a:r>
            <a:r>
              <a:rPr lang="ru-RU" dirty="0"/>
              <a:t/>
            </a:r>
            <a:br>
              <a:rPr lang="ru-RU" dirty="0"/>
            </a:br>
            <a:endParaRPr lang="ru-RU" dirty="0"/>
          </a:p>
        </p:txBody>
      </p:sp>
      <p:sp>
        <p:nvSpPr>
          <p:cNvPr id="5" name="Прямоугольник 4"/>
          <p:cNvSpPr/>
          <p:nvPr/>
        </p:nvSpPr>
        <p:spPr>
          <a:xfrm>
            <a:off x="2857488" y="0"/>
            <a:ext cx="3352007"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Изготовление </a:t>
            </a: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чая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6" name="Picture 2" descr="I:\чай\000802_c275_0079_csls.jpg"/>
          <p:cNvPicPr>
            <a:picLocks noChangeAspect="1" noChangeArrowheads="1"/>
          </p:cNvPicPr>
          <p:nvPr/>
        </p:nvPicPr>
        <p:blipFill>
          <a:blip r:embed="rId5" cstate="print">
            <a:lum bright="20000"/>
          </a:blip>
          <a:srcRect/>
          <a:stretch>
            <a:fillRect/>
          </a:stretch>
        </p:blipFill>
        <p:spPr bwMode="auto">
          <a:xfrm>
            <a:off x="8072462" y="5253412"/>
            <a:ext cx="1071538" cy="1604588"/>
          </a:xfrm>
          <a:prstGeom prst="rect">
            <a:avLst/>
          </a:prstGeom>
          <a:noFill/>
          <a:effectLst>
            <a:softEdge rad="317500"/>
          </a:effectLst>
        </p:spPr>
      </p:pic>
      <p:sp>
        <p:nvSpPr>
          <p:cNvPr id="7" name="Овал 6"/>
          <p:cNvSpPr/>
          <p:nvPr/>
        </p:nvSpPr>
        <p:spPr>
          <a:xfrm>
            <a:off x="214282" y="5786454"/>
            <a:ext cx="714380" cy="5000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3" name="Picture 1" descr="G:\чай\330282.jpg"/>
          <p:cNvPicPr>
            <a:picLocks noChangeAspect="1" noChangeArrowheads="1"/>
          </p:cNvPicPr>
          <p:nvPr/>
        </p:nvPicPr>
        <p:blipFill>
          <a:blip r:embed="rId3" cstate="print"/>
          <a:srcRect/>
          <a:stretch>
            <a:fillRect/>
          </a:stretch>
        </p:blipFill>
        <p:spPr bwMode="auto">
          <a:xfrm>
            <a:off x="1" y="0"/>
            <a:ext cx="2697955" cy="3143248"/>
          </a:xfrm>
          <a:prstGeom prst="rect">
            <a:avLst/>
          </a:prstGeom>
          <a:noFill/>
          <a:effectLst>
            <a:softEdge rad="127000"/>
          </a:effectLst>
        </p:spPr>
      </p:pic>
      <p:sp>
        <p:nvSpPr>
          <p:cNvPr id="2" name="Заголовок 1"/>
          <p:cNvSpPr>
            <a:spLocks noGrp="1"/>
          </p:cNvSpPr>
          <p:nvPr>
            <p:ph type="title"/>
          </p:nvPr>
        </p:nvSpPr>
        <p:spPr>
          <a:xfrm>
            <a:off x="0" y="274638"/>
            <a:ext cx="9144000" cy="1143000"/>
          </a:xfrm>
        </p:spPr>
        <p:txBody>
          <a:bodyPr>
            <a:normAutofit/>
          </a:bodyPr>
          <a:lstStyle/>
          <a:p>
            <a:endParaRPr lang="ru-RU" sz="3200" b="1" dirty="0">
              <a:ln w="12700">
                <a:solidFill>
                  <a:schemeClr val="tx2">
                    <a:satMod val="155000"/>
                  </a:schemeClr>
                </a:solidFill>
                <a:prstDash val="solid"/>
              </a:ln>
              <a:solidFill>
                <a:srgbClr val="B57ED4"/>
              </a:solidFill>
              <a:effectLst>
                <a:outerShdw blurRad="41275" dist="20320" dir="1800000" algn="tl" rotWithShape="0">
                  <a:srgbClr val="000000">
                    <a:alpha val="40000"/>
                  </a:srgbClr>
                </a:outerShdw>
              </a:effectLst>
            </a:endParaRPr>
          </a:p>
        </p:txBody>
      </p:sp>
      <p:cxnSp>
        <p:nvCxnSpPr>
          <p:cNvPr id="7" name="Прямая со стрелкой 6"/>
          <p:cNvCxnSpPr/>
          <p:nvPr/>
        </p:nvCxnSpPr>
        <p:spPr>
          <a:xfrm>
            <a:off x="6357950" y="2428868"/>
            <a:ext cx="185738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4394199" y="3535363"/>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2321708" y="2678896"/>
            <a:ext cx="928696" cy="71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Капля 17"/>
          <p:cNvSpPr/>
          <p:nvPr/>
        </p:nvSpPr>
        <p:spPr>
          <a:xfrm>
            <a:off x="0" y="3286124"/>
            <a:ext cx="2571736" cy="200026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Китайская: японский, вьетнамский,  китайский чай </a:t>
            </a:r>
            <a:endParaRPr lang="ru-RU" sz="2000" dirty="0">
              <a:solidFill>
                <a:schemeClr val="tx1"/>
              </a:solidFill>
            </a:endParaRPr>
          </a:p>
        </p:txBody>
      </p:sp>
      <p:sp>
        <p:nvSpPr>
          <p:cNvPr id="19" name="Облако 18"/>
          <p:cNvSpPr/>
          <p:nvPr/>
        </p:nvSpPr>
        <p:spPr>
          <a:xfrm>
            <a:off x="2786050" y="1428736"/>
            <a:ext cx="4286280" cy="1500198"/>
          </a:xfrm>
          <a:prstGeom prst="cloud">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Разновидности чая</a:t>
            </a:r>
            <a:endParaRPr lang="ru-RU" sz="2800" dirty="0">
              <a:solidFill>
                <a:schemeClr val="tx1"/>
              </a:solidFill>
            </a:endParaRPr>
          </a:p>
        </p:txBody>
      </p:sp>
      <p:sp>
        <p:nvSpPr>
          <p:cNvPr id="21" name="Капля 20"/>
          <p:cNvSpPr/>
          <p:nvPr/>
        </p:nvSpPr>
        <p:spPr>
          <a:xfrm>
            <a:off x="2714612" y="4214818"/>
            <a:ext cx="2571768" cy="2071702"/>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Ассамская</a:t>
            </a:r>
            <a:r>
              <a:rPr lang="ru-RU" sz="2000" b="1" dirty="0" smtClean="0">
                <a:solidFill>
                  <a:schemeClr val="tx1"/>
                </a:solidFill>
              </a:rPr>
              <a:t>: индийский, цейлонский, кенийский чай</a:t>
            </a:r>
            <a:endParaRPr lang="ru-RU" sz="2000" b="1" dirty="0">
              <a:solidFill>
                <a:schemeClr val="tx1"/>
              </a:solidFill>
            </a:endParaRPr>
          </a:p>
        </p:txBody>
      </p:sp>
      <p:sp>
        <p:nvSpPr>
          <p:cNvPr id="22" name="Капля 21"/>
          <p:cNvSpPr/>
          <p:nvPr/>
        </p:nvSpPr>
        <p:spPr>
          <a:xfrm>
            <a:off x="5792684" y="3396626"/>
            <a:ext cx="2664082" cy="1928826"/>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chemeClr val="tx1"/>
                </a:solidFill>
              </a:rPr>
              <a:t>Камбоджий-ская</a:t>
            </a:r>
            <a:r>
              <a:rPr lang="ru-RU" sz="2000" b="1" dirty="0" smtClean="0">
                <a:solidFill>
                  <a:schemeClr val="tx1"/>
                </a:solidFill>
              </a:rPr>
              <a:t>: гибрид китайской и </a:t>
            </a:r>
            <a:r>
              <a:rPr lang="ru-RU" sz="2000" b="1" dirty="0" err="1" smtClean="0">
                <a:solidFill>
                  <a:schemeClr val="tx1"/>
                </a:solidFill>
              </a:rPr>
              <a:t>ассамской</a:t>
            </a:r>
            <a:r>
              <a:rPr lang="ru-RU" sz="2000" b="1" dirty="0" smtClean="0">
                <a:solidFill>
                  <a:schemeClr val="tx1"/>
                </a:solidFill>
              </a:rPr>
              <a:t> разновидности</a:t>
            </a:r>
            <a:endParaRPr lang="ru-RU" sz="2000" dirty="0">
              <a:solidFill>
                <a:schemeClr val="tx1"/>
              </a:solidFill>
            </a:endParaRPr>
          </a:p>
        </p:txBody>
      </p:sp>
      <p:sp>
        <p:nvSpPr>
          <p:cNvPr id="12" name="Прямоугольник 11"/>
          <p:cNvSpPr/>
          <p:nvPr/>
        </p:nvSpPr>
        <p:spPr>
          <a:xfrm>
            <a:off x="0" y="64291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Классификация чая по типу чайного растения</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13"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14" name="Овал 13"/>
          <p:cNvSpPr/>
          <p:nvPr/>
        </p:nvSpPr>
        <p:spPr>
          <a:xfrm>
            <a:off x="0" y="5857892"/>
            <a:ext cx="785786" cy="5000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6</a:t>
            </a: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0" y="0"/>
            <a:ext cx="9144000" cy="1143000"/>
          </a:xfrm>
        </p:spPr>
        <p:txBody>
          <a:bodyPr>
            <a:normAutofit/>
          </a:bodyPr>
          <a:lstStyle/>
          <a:p>
            <a:r>
              <a:rPr lang="ru-RU" sz="3200" b="1" dirty="0" smtClean="0">
                <a:solidFill>
                  <a:srgbClr val="B57ED4"/>
                </a:solidFill>
                <a:effectLst>
                  <a:outerShdw blurRad="38100" dist="38100" dir="2700000" algn="tl">
                    <a:srgbClr val="000000">
                      <a:alpha val="43137"/>
                    </a:srgbClr>
                  </a:outerShdw>
                </a:effectLst>
              </a:rPr>
              <a:t>Классификация чая по происхождению</a:t>
            </a:r>
            <a:endParaRPr lang="ru-RU" sz="3200" b="1" dirty="0">
              <a:solidFill>
                <a:srgbClr val="B57ED4"/>
              </a:solidFill>
              <a:effectLst>
                <a:outerShdw blurRad="38100" dist="38100" dir="2700000" algn="tl">
                  <a:srgbClr val="000000">
                    <a:alpha val="43137"/>
                  </a:srgbClr>
                </a:outerShdw>
              </a:effectLst>
            </a:endParaRPr>
          </a:p>
        </p:txBody>
      </p:sp>
      <p:sp>
        <p:nvSpPr>
          <p:cNvPr id="5" name="Облако 4"/>
          <p:cNvSpPr/>
          <p:nvPr/>
        </p:nvSpPr>
        <p:spPr>
          <a:xfrm>
            <a:off x="2428860" y="785794"/>
            <a:ext cx="4357718" cy="1428760"/>
          </a:xfrm>
          <a:prstGeom prst="cloud">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Происхождение</a:t>
            </a:r>
            <a:endParaRPr lang="ru-RU" sz="2800" dirty="0">
              <a:solidFill>
                <a:schemeClr val="tx1"/>
              </a:solidFill>
            </a:endParaRPr>
          </a:p>
        </p:txBody>
      </p:sp>
      <p:cxnSp>
        <p:nvCxnSpPr>
          <p:cNvPr id="7" name="Прямая со стрелкой 6"/>
          <p:cNvCxnSpPr>
            <a:endCxn id="36" idx="6"/>
          </p:cNvCxnSpPr>
          <p:nvPr/>
        </p:nvCxnSpPr>
        <p:spPr>
          <a:xfrm>
            <a:off x="6857984" y="1500174"/>
            <a:ext cx="1107305"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33" idx="7"/>
          </p:cNvCxnSpPr>
          <p:nvPr/>
        </p:nvCxnSpPr>
        <p:spPr>
          <a:xfrm rot="5400000">
            <a:off x="2607456" y="2678900"/>
            <a:ext cx="1643073" cy="4286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21" idx="7"/>
          </p:cNvCxnSpPr>
          <p:nvPr/>
        </p:nvCxnSpPr>
        <p:spPr>
          <a:xfrm rot="5400000">
            <a:off x="2000249" y="1857347"/>
            <a:ext cx="571503" cy="428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Капля 20"/>
          <p:cNvSpPr/>
          <p:nvPr/>
        </p:nvSpPr>
        <p:spPr>
          <a:xfrm>
            <a:off x="0" y="2357430"/>
            <a:ext cx="2071670" cy="164307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Китайский. Более четверти мирового объёма  </a:t>
            </a:r>
            <a:r>
              <a:rPr lang="ru-RU" sz="1400" b="1" dirty="0" err="1" smtClean="0">
                <a:solidFill>
                  <a:schemeClr val="tx1"/>
                </a:solidFill>
              </a:rPr>
              <a:t>производ</a:t>
            </a:r>
            <a:r>
              <a:rPr lang="ru-RU" sz="1400" b="1" dirty="0" smtClean="0">
                <a:solidFill>
                  <a:schemeClr val="tx1"/>
                </a:solidFill>
              </a:rPr>
              <a:t>-</a:t>
            </a:r>
          </a:p>
          <a:p>
            <a:pPr algn="ctr"/>
            <a:r>
              <a:rPr lang="ru-RU" sz="1400" b="1" dirty="0" err="1" smtClean="0">
                <a:solidFill>
                  <a:schemeClr val="tx1"/>
                </a:solidFill>
              </a:rPr>
              <a:t>ства</a:t>
            </a:r>
            <a:r>
              <a:rPr lang="ru-RU" sz="1400" b="1" dirty="0" smtClean="0">
                <a:solidFill>
                  <a:schemeClr val="tx1"/>
                </a:solidFill>
              </a:rPr>
              <a:t> чая</a:t>
            </a:r>
            <a:endParaRPr lang="ru-RU" sz="1400" dirty="0">
              <a:solidFill>
                <a:schemeClr val="tx1"/>
              </a:solidFill>
            </a:endParaRPr>
          </a:p>
        </p:txBody>
      </p:sp>
      <p:cxnSp>
        <p:nvCxnSpPr>
          <p:cNvPr id="29" name="Прямая со стрелкой 28"/>
          <p:cNvCxnSpPr/>
          <p:nvPr/>
        </p:nvCxnSpPr>
        <p:spPr>
          <a:xfrm rot="16200000" flipH="1">
            <a:off x="5393537" y="2464587"/>
            <a:ext cx="185738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Капля 32"/>
          <p:cNvSpPr/>
          <p:nvPr/>
        </p:nvSpPr>
        <p:spPr>
          <a:xfrm>
            <a:off x="1285852" y="3714752"/>
            <a:ext cx="1928826" cy="164307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Индийский Вторая по производи-</a:t>
            </a:r>
          </a:p>
          <a:p>
            <a:pPr algn="ctr"/>
            <a:r>
              <a:rPr lang="ru-RU" sz="1400" b="1" dirty="0" err="1" smtClean="0">
                <a:solidFill>
                  <a:schemeClr val="tx1"/>
                </a:solidFill>
              </a:rPr>
              <a:t>тельности</a:t>
            </a:r>
            <a:r>
              <a:rPr lang="ru-RU" sz="1400" b="1" dirty="0" smtClean="0">
                <a:solidFill>
                  <a:schemeClr val="tx1"/>
                </a:solidFill>
              </a:rPr>
              <a:t> чая страна</a:t>
            </a:r>
            <a:endParaRPr lang="ru-RU" sz="1400" dirty="0">
              <a:solidFill>
                <a:schemeClr val="tx1"/>
              </a:solidFill>
            </a:endParaRPr>
          </a:p>
        </p:txBody>
      </p:sp>
      <p:sp>
        <p:nvSpPr>
          <p:cNvPr id="34" name="Капля 33"/>
          <p:cNvSpPr/>
          <p:nvPr/>
        </p:nvSpPr>
        <p:spPr>
          <a:xfrm>
            <a:off x="3214678" y="4500570"/>
            <a:ext cx="2071702" cy="164307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Цейлонский. </a:t>
            </a:r>
            <a:r>
              <a:rPr lang="ru-RU" sz="1400" b="1" dirty="0" err="1" smtClean="0">
                <a:solidFill>
                  <a:schemeClr val="tx1"/>
                </a:solidFill>
              </a:rPr>
              <a:t>Произво-дитель</a:t>
            </a:r>
            <a:r>
              <a:rPr lang="ru-RU" sz="1400" b="1" dirty="0">
                <a:solidFill>
                  <a:schemeClr val="tx1"/>
                </a:solidFill>
              </a:rPr>
              <a:t> — </a:t>
            </a:r>
            <a:r>
              <a:rPr lang="ru-RU" sz="1400" b="1" dirty="0" smtClean="0">
                <a:solidFill>
                  <a:schemeClr val="tx1"/>
                </a:solidFill>
              </a:rPr>
              <a:t>Шри-Ланка. 10% объёма</a:t>
            </a:r>
            <a:endParaRPr lang="ru-RU" sz="1400" dirty="0">
              <a:solidFill>
                <a:schemeClr val="tx1"/>
              </a:solidFill>
            </a:endParaRPr>
          </a:p>
        </p:txBody>
      </p:sp>
      <p:sp>
        <p:nvSpPr>
          <p:cNvPr id="35" name="Капля 34"/>
          <p:cNvSpPr/>
          <p:nvPr/>
        </p:nvSpPr>
        <p:spPr>
          <a:xfrm>
            <a:off x="5357818" y="3786190"/>
            <a:ext cx="2000264" cy="164307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rPr>
              <a:t>Японский</a:t>
            </a:r>
            <a:r>
              <a:rPr lang="ru-RU" sz="1400" b="1" dirty="0" smtClean="0">
                <a:solidFill>
                  <a:schemeClr val="tx1"/>
                </a:solidFill>
              </a:rPr>
              <a:t>. Производство исключительно зелёного чая</a:t>
            </a:r>
            <a:endParaRPr lang="ru-RU" sz="1400" dirty="0">
              <a:solidFill>
                <a:schemeClr val="tx1"/>
              </a:solidFill>
            </a:endParaRPr>
          </a:p>
        </p:txBody>
      </p:sp>
      <p:sp>
        <p:nvSpPr>
          <p:cNvPr id="36" name="Капля 35"/>
          <p:cNvSpPr/>
          <p:nvPr/>
        </p:nvSpPr>
        <p:spPr>
          <a:xfrm>
            <a:off x="7000892" y="2214554"/>
            <a:ext cx="1928794" cy="1643074"/>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Российский.</a:t>
            </a:r>
          </a:p>
          <a:p>
            <a:pPr algn="ctr"/>
            <a:r>
              <a:rPr lang="ru-RU" sz="1400" b="1" dirty="0" err="1" smtClean="0">
                <a:solidFill>
                  <a:schemeClr val="tx1"/>
                </a:solidFill>
              </a:rPr>
              <a:t>Краснодар-ский</a:t>
            </a:r>
            <a:r>
              <a:rPr lang="ru-RU" sz="1400" b="1" dirty="0" smtClean="0">
                <a:solidFill>
                  <a:schemeClr val="tx1"/>
                </a:solidFill>
              </a:rPr>
              <a:t> чай</a:t>
            </a:r>
            <a:endParaRPr lang="ru-RU" sz="1400" dirty="0">
              <a:solidFill>
                <a:schemeClr val="tx1"/>
              </a:solidFill>
            </a:endParaRPr>
          </a:p>
        </p:txBody>
      </p:sp>
      <p:cxnSp>
        <p:nvCxnSpPr>
          <p:cNvPr id="50" name="Прямая со стрелкой 49"/>
          <p:cNvCxnSpPr/>
          <p:nvPr/>
        </p:nvCxnSpPr>
        <p:spPr>
          <a:xfrm rot="5400000">
            <a:off x="3536150" y="3321842"/>
            <a:ext cx="235745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649" name="Picture 1" descr="G:\чай\4605246007873.jpg"/>
          <p:cNvPicPr>
            <a:picLocks noChangeAspect="1" noChangeArrowheads="1"/>
          </p:cNvPicPr>
          <p:nvPr/>
        </p:nvPicPr>
        <p:blipFill>
          <a:blip r:embed="rId3" cstate="print"/>
          <a:srcRect/>
          <a:stretch>
            <a:fillRect/>
          </a:stretch>
        </p:blipFill>
        <p:spPr bwMode="auto">
          <a:xfrm>
            <a:off x="0" y="1"/>
            <a:ext cx="2175501" cy="2285991"/>
          </a:xfrm>
          <a:prstGeom prst="rect">
            <a:avLst/>
          </a:prstGeom>
          <a:noFill/>
          <a:effectLst>
            <a:softEdge rad="127000"/>
          </a:effectLst>
        </p:spPr>
      </p:pic>
      <p:pic>
        <p:nvPicPr>
          <p:cNvPr id="16"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17" name="Овал 16"/>
          <p:cNvSpPr/>
          <p:nvPr/>
        </p:nvSpPr>
        <p:spPr>
          <a:xfrm>
            <a:off x="0" y="5786454"/>
            <a:ext cx="642910" cy="6429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7</a:t>
            </a: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p:txBody>
          <a:bodyPr>
            <a:normAutofit fontScale="90000"/>
          </a:bodyPr>
          <a:lstStyle/>
          <a:p>
            <a:r>
              <a:rPr lang="ru-RU" sz="3200" b="1" dirty="0" smtClean="0">
                <a:solidFill>
                  <a:srgbClr val="B57ED4"/>
                </a:solidFill>
                <a:effectLst>
                  <a:outerShdw blurRad="38100" dist="38100" dir="2700000" algn="tl">
                    <a:srgbClr val="000000">
                      <a:alpha val="43137"/>
                    </a:srgbClr>
                  </a:outerShdw>
                </a:effectLst>
              </a:rPr>
              <a:t>Классификация чая по </a:t>
            </a:r>
            <a:r>
              <a:rPr lang="ru-RU" sz="3200" b="1" dirty="0">
                <a:solidFill>
                  <a:srgbClr val="B57ED4"/>
                </a:solidFill>
                <a:effectLst>
                  <a:outerShdw blurRad="38100" dist="38100" dir="2700000" algn="tl">
                    <a:srgbClr val="000000">
                      <a:alpha val="43137"/>
                    </a:srgbClr>
                  </a:outerShdw>
                </a:effectLst>
              </a:rPr>
              <a:t>продолжительности и способу окисления</a:t>
            </a:r>
            <a:br>
              <a:rPr lang="ru-RU" sz="3200" b="1" dirty="0">
                <a:solidFill>
                  <a:srgbClr val="B57ED4"/>
                </a:solidFill>
                <a:effectLst>
                  <a:outerShdw blurRad="38100" dist="38100" dir="2700000" algn="tl">
                    <a:srgbClr val="000000">
                      <a:alpha val="43137"/>
                    </a:srgbClr>
                  </a:outerShdw>
                </a:effectLst>
              </a:rPr>
            </a:br>
            <a:endParaRPr lang="ru-RU" sz="3200" dirty="0">
              <a:solidFill>
                <a:srgbClr val="B57ED4"/>
              </a:solidFill>
              <a:effectLst>
                <a:outerShdw blurRad="38100" dist="38100" dir="2700000" algn="tl">
                  <a:srgbClr val="000000">
                    <a:alpha val="43137"/>
                  </a:srgbClr>
                </a:outerShdw>
              </a:effectLst>
            </a:endParaRPr>
          </a:p>
        </p:txBody>
      </p:sp>
      <p:sp>
        <p:nvSpPr>
          <p:cNvPr id="6" name="Облако 5"/>
          <p:cNvSpPr/>
          <p:nvPr/>
        </p:nvSpPr>
        <p:spPr>
          <a:xfrm>
            <a:off x="3071802" y="1142984"/>
            <a:ext cx="2928958" cy="1285884"/>
          </a:xfrm>
          <a:prstGeom prst="cloud">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Чай</a:t>
            </a:r>
            <a:endParaRPr lang="ru-RU" sz="2800" dirty="0">
              <a:solidFill>
                <a:schemeClr val="tx1"/>
              </a:solidFill>
            </a:endParaRPr>
          </a:p>
        </p:txBody>
      </p:sp>
      <p:cxnSp>
        <p:nvCxnSpPr>
          <p:cNvPr id="8" name="Прямая со стрелкой 7"/>
          <p:cNvCxnSpPr/>
          <p:nvPr/>
        </p:nvCxnSpPr>
        <p:spPr>
          <a:xfrm rot="5400000">
            <a:off x="3036083" y="2321711"/>
            <a:ext cx="642942" cy="285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500694" y="2000240"/>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Капля 12"/>
          <p:cNvSpPr/>
          <p:nvPr/>
        </p:nvSpPr>
        <p:spPr>
          <a:xfrm>
            <a:off x="0" y="2786058"/>
            <a:ext cx="4071934" cy="3286148"/>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Зелёный </a:t>
            </a:r>
            <a:r>
              <a:rPr lang="ru-RU" b="1" dirty="0" err="1" smtClean="0">
                <a:solidFill>
                  <a:schemeClr val="tx1"/>
                </a:solidFill>
              </a:rPr>
              <a:t>чай-</a:t>
            </a:r>
            <a:r>
              <a:rPr lang="ru-RU" b="1" dirty="0" err="1">
                <a:solidFill>
                  <a:schemeClr val="tx1"/>
                </a:solidFill>
              </a:rPr>
              <a:t>неокисленный</a:t>
            </a:r>
            <a:r>
              <a:rPr lang="ru-RU" b="1" dirty="0">
                <a:solidFill>
                  <a:schemeClr val="tx1"/>
                </a:solidFill>
              </a:rPr>
              <a:t> или слабо окисленный </a:t>
            </a:r>
            <a:endParaRPr lang="ru-RU" b="1" dirty="0" smtClean="0">
              <a:solidFill>
                <a:schemeClr val="tx1"/>
              </a:solidFill>
            </a:endParaRPr>
          </a:p>
          <a:p>
            <a:pPr algn="ctr"/>
            <a:r>
              <a:rPr lang="ru-RU" b="1" dirty="0" smtClean="0">
                <a:solidFill>
                  <a:schemeClr val="tx1"/>
                </a:solidFill>
              </a:rPr>
              <a:t>Листья </a:t>
            </a:r>
            <a:r>
              <a:rPr lang="ru-RU" b="1" dirty="0">
                <a:solidFill>
                  <a:schemeClr val="tx1"/>
                </a:solidFill>
              </a:rPr>
              <a:t>предварительно фиксируются паром температуры 170—180 °C </a:t>
            </a:r>
            <a:r>
              <a:rPr lang="ru-RU" b="1" dirty="0" smtClean="0">
                <a:solidFill>
                  <a:schemeClr val="tx1"/>
                </a:solidFill>
              </a:rPr>
              <a:t>окисление </a:t>
            </a:r>
            <a:r>
              <a:rPr lang="ru-RU" b="1" dirty="0">
                <a:solidFill>
                  <a:schemeClr val="tx1"/>
                </a:solidFill>
              </a:rPr>
              <a:t>либо вообще не проводится, либо продолжается не более двух </a:t>
            </a:r>
            <a:r>
              <a:rPr lang="ru-RU" b="1" dirty="0" smtClean="0">
                <a:solidFill>
                  <a:schemeClr val="tx1"/>
                </a:solidFill>
              </a:rPr>
              <a:t>дней.</a:t>
            </a:r>
            <a:r>
              <a:rPr lang="ru-RU" b="1" dirty="0">
                <a:solidFill>
                  <a:schemeClr val="tx1"/>
                </a:solidFill>
              </a:rPr>
              <a:t> В сухом виде имеет зелёный цвет </a:t>
            </a:r>
            <a:endParaRPr lang="ru-RU" dirty="0">
              <a:solidFill>
                <a:schemeClr val="tx1"/>
              </a:solidFill>
            </a:endParaRPr>
          </a:p>
        </p:txBody>
      </p:sp>
      <p:sp>
        <p:nvSpPr>
          <p:cNvPr id="14" name="Капля 13"/>
          <p:cNvSpPr/>
          <p:nvPr/>
        </p:nvSpPr>
        <p:spPr>
          <a:xfrm>
            <a:off x="4714876" y="2714620"/>
            <a:ext cx="3929090" cy="3357586"/>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Чёрный </a:t>
            </a:r>
            <a:r>
              <a:rPr lang="ru-RU" b="1" dirty="0" err="1" smtClean="0">
                <a:solidFill>
                  <a:schemeClr val="tx1"/>
                </a:solidFill>
              </a:rPr>
              <a:t>чай-</a:t>
            </a:r>
            <a:r>
              <a:rPr lang="ru-RU" b="1" dirty="0" err="1">
                <a:solidFill>
                  <a:schemeClr val="tx1"/>
                </a:solidFill>
              </a:rPr>
              <a:t>сильно</a:t>
            </a:r>
            <a:r>
              <a:rPr lang="ru-RU" b="1" dirty="0">
                <a:solidFill>
                  <a:schemeClr val="tx1"/>
                </a:solidFill>
              </a:rPr>
              <a:t> окисленный </a:t>
            </a:r>
            <a:r>
              <a:rPr lang="ru-RU" b="1" dirty="0" smtClean="0">
                <a:solidFill>
                  <a:schemeClr val="tx1"/>
                </a:solidFill>
              </a:rPr>
              <a:t>.</a:t>
            </a:r>
            <a:r>
              <a:rPr lang="ru-RU" b="1" dirty="0">
                <a:solidFill>
                  <a:schemeClr val="tx1"/>
                </a:solidFill>
              </a:rPr>
              <a:t> Листья проходят длительное окисление, от двух недель до </a:t>
            </a:r>
            <a:r>
              <a:rPr lang="ru-RU" b="1" dirty="0" smtClean="0">
                <a:solidFill>
                  <a:schemeClr val="tx1"/>
                </a:solidFill>
              </a:rPr>
              <a:t>месяца. </a:t>
            </a:r>
            <a:r>
              <a:rPr lang="ru-RU" b="1" dirty="0">
                <a:solidFill>
                  <a:schemeClr val="tx1"/>
                </a:solidFill>
              </a:rPr>
              <a:t>Лист окисляется почти полностью (на 80%).</a:t>
            </a:r>
            <a:br>
              <a:rPr lang="ru-RU" b="1" dirty="0">
                <a:solidFill>
                  <a:schemeClr val="tx1"/>
                </a:solidFill>
              </a:rPr>
            </a:br>
            <a:r>
              <a:rPr lang="ru-RU" b="1" dirty="0">
                <a:solidFill>
                  <a:schemeClr val="tx1"/>
                </a:solidFill>
              </a:rPr>
              <a:t>В сухом виде имеет тёмно-коричневый или почти чёрный цвет. </a:t>
            </a:r>
            <a:endParaRPr lang="ru-RU" dirty="0">
              <a:solidFill>
                <a:schemeClr val="tx1"/>
              </a:solidFill>
            </a:endParaRPr>
          </a:p>
        </p:txBody>
      </p:sp>
      <p:pic>
        <p:nvPicPr>
          <p:cNvPr id="9" name="Рисунок 8" descr="http://upload.wikimedia.org/wikipedia/commons/thumb/9/9f/Twinings_gunpowder_green_tea.jpg/120px-Twinings_gunpowder_green_tea.jpg">
            <a:hlinkClick r:id="rId3"/>
          </p:cNvPr>
          <p:cNvPicPr/>
          <p:nvPr/>
        </p:nvPicPr>
        <p:blipFill>
          <a:blip r:embed="rId4" cstate="print"/>
          <a:srcRect/>
          <a:stretch>
            <a:fillRect/>
          </a:stretch>
        </p:blipFill>
        <p:spPr bwMode="auto">
          <a:xfrm>
            <a:off x="571472" y="1142984"/>
            <a:ext cx="1714512" cy="1119190"/>
          </a:xfrm>
          <a:prstGeom prst="rect">
            <a:avLst/>
          </a:prstGeom>
          <a:noFill/>
          <a:ln w="9525">
            <a:noFill/>
            <a:miter lim="800000"/>
            <a:headEnd/>
            <a:tailEnd/>
          </a:ln>
          <a:effectLst>
            <a:softEdge rad="63500"/>
          </a:effectLst>
        </p:spPr>
      </p:pic>
      <p:pic>
        <p:nvPicPr>
          <p:cNvPr id="11" name="Рисунок 10" descr="http://upload.wikimedia.org/wikipedia/commons/thumb/a/a9/Lipton_Earl_Grey_in_pile.jpg/120px-Lipton_Earl_Grey_in_pile.jpg">
            <a:hlinkClick r:id="rId5"/>
          </p:cNvPr>
          <p:cNvPicPr/>
          <p:nvPr/>
        </p:nvPicPr>
        <p:blipFill>
          <a:blip r:embed="rId6" cstate="print"/>
          <a:srcRect/>
          <a:stretch>
            <a:fillRect/>
          </a:stretch>
        </p:blipFill>
        <p:spPr bwMode="auto">
          <a:xfrm>
            <a:off x="6500826" y="1071546"/>
            <a:ext cx="1714504" cy="1285884"/>
          </a:xfrm>
          <a:prstGeom prst="rect">
            <a:avLst/>
          </a:prstGeom>
          <a:noFill/>
          <a:ln w="9525">
            <a:noFill/>
            <a:miter lim="800000"/>
            <a:headEnd/>
            <a:tailEnd/>
          </a:ln>
          <a:effectLst>
            <a:softEdge rad="63500"/>
          </a:effectLst>
        </p:spPr>
      </p:pic>
      <p:pic>
        <p:nvPicPr>
          <p:cNvPr id="12" name="Picture 2" descr="I:\чай\000802_c275_0079_csls.jpg"/>
          <p:cNvPicPr>
            <a:picLocks noChangeAspect="1" noChangeArrowheads="1"/>
          </p:cNvPicPr>
          <p:nvPr/>
        </p:nvPicPr>
        <p:blipFill>
          <a:blip r:embed="rId7" cstate="print">
            <a:lum bright="20000"/>
          </a:blip>
          <a:srcRect/>
          <a:stretch>
            <a:fillRect/>
          </a:stretch>
        </p:blipFill>
        <p:spPr bwMode="auto">
          <a:xfrm>
            <a:off x="8072462" y="5253412"/>
            <a:ext cx="1071538" cy="1604588"/>
          </a:xfrm>
          <a:prstGeom prst="rect">
            <a:avLst/>
          </a:prstGeom>
          <a:noFill/>
          <a:effectLst>
            <a:softEdge rad="317500"/>
          </a:effectLst>
        </p:spPr>
      </p:pic>
      <p:sp>
        <p:nvSpPr>
          <p:cNvPr id="15" name="Овал 14"/>
          <p:cNvSpPr/>
          <p:nvPr/>
        </p:nvSpPr>
        <p:spPr>
          <a:xfrm>
            <a:off x="285720" y="5857892"/>
            <a:ext cx="642910" cy="5714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8</a:t>
            </a: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Заголовок 1"/>
          <p:cNvSpPr>
            <a:spLocks noGrp="1"/>
          </p:cNvSpPr>
          <p:nvPr>
            <p:ph type="title"/>
          </p:nvPr>
        </p:nvSpPr>
        <p:spPr>
          <a:xfrm>
            <a:off x="0" y="0"/>
            <a:ext cx="9144000" cy="1143000"/>
          </a:xfrm>
        </p:spPr>
        <p:txBody>
          <a:bodyPr>
            <a:normAutofit/>
          </a:bodyPr>
          <a:lstStyle/>
          <a:p>
            <a:r>
              <a:rPr lang="ru-RU" sz="2800" b="1" dirty="0" smtClean="0">
                <a:solidFill>
                  <a:srgbClr val="B57ED4"/>
                </a:solidFill>
                <a:effectLst>
                  <a:outerShdw blurRad="38100" dist="38100" dir="2700000" algn="tl">
                    <a:srgbClr val="000000">
                      <a:alpha val="43137"/>
                    </a:srgbClr>
                  </a:outerShdw>
                </a:effectLst>
              </a:rPr>
              <a:t>Классификация чая по способу механической обработки</a:t>
            </a:r>
            <a:endParaRPr lang="ru-RU" sz="2800" b="1" dirty="0">
              <a:ln w="12700">
                <a:solidFill>
                  <a:schemeClr val="tx2">
                    <a:satMod val="155000"/>
                  </a:schemeClr>
                </a:solidFill>
                <a:prstDash val="solid"/>
              </a:ln>
              <a:solidFill>
                <a:srgbClr val="B57ED4"/>
              </a:solidFill>
              <a:effectLst>
                <a:outerShdw blurRad="41275" dist="20320" dir="1800000" algn="tl" rotWithShape="0">
                  <a:srgbClr val="000000">
                    <a:alpha val="40000"/>
                  </a:srgbClr>
                </a:outerShdw>
              </a:effectLst>
            </a:endParaRPr>
          </a:p>
        </p:txBody>
      </p:sp>
      <p:cxnSp>
        <p:nvCxnSpPr>
          <p:cNvPr id="7" name="Прямая со стрелкой 6"/>
          <p:cNvCxnSpPr/>
          <p:nvPr/>
        </p:nvCxnSpPr>
        <p:spPr>
          <a:xfrm>
            <a:off x="6357950" y="2428868"/>
            <a:ext cx="185738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5400000">
            <a:off x="4394199" y="3535363"/>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5400000">
            <a:off x="2321708" y="2678896"/>
            <a:ext cx="928696" cy="714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Капля 17"/>
          <p:cNvSpPr/>
          <p:nvPr/>
        </p:nvSpPr>
        <p:spPr>
          <a:xfrm>
            <a:off x="0" y="2714620"/>
            <a:ext cx="3214678" cy="2571768"/>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rPr>
              <a:t>          Байховые </a:t>
            </a:r>
            <a:r>
              <a:rPr lang="ru-RU" sz="1400" b="1" dirty="0">
                <a:solidFill>
                  <a:schemeClr val="tx1"/>
                </a:solidFill>
              </a:rPr>
              <a:t>(</a:t>
            </a:r>
            <a:r>
              <a:rPr lang="ru-RU" sz="1400" b="1" dirty="0" smtClean="0">
                <a:solidFill>
                  <a:schemeClr val="tx1"/>
                </a:solidFill>
              </a:rPr>
              <a:t>рассыпные)</a:t>
            </a:r>
            <a:r>
              <a:rPr lang="ru-RU" sz="1400" b="1" dirty="0">
                <a:solidFill>
                  <a:schemeClr val="tx1"/>
                </a:solidFill>
              </a:rPr>
              <a:t> </a:t>
            </a:r>
            <a:r>
              <a:rPr lang="ru-RU" sz="1400" b="1" dirty="0" smtClean="0">
                <a:solidFill>
                  <a:schemeClr val="tx1"/>
                </a:solidFill>
              </a:rPr>
              <a:t>чаи – это масса </a:t>
            </a:r>
            <a:r>
              <a:rPr lang="ru-RU" sz="1400" b="1" dirty="0">
                <a:solidFill>
                  <a:schemeClr val="tx1"/>
                </a:solidFill>
              </a:rPr>
              <a:t>отдельных, не связанных между собой, чаинок</a:t>
            </a:r>
            <a:r>
              <a:rPr lang="ru-RU" sz="1400" b="1" dirty="0" smtClean="0">
                <a:solidFill>
                  <a:schemeClr val="tx1"/>
                </a:solidFill>
              </a:rPr>
              <a:t>.</a:t>
            </a:r>
            <a:r>
              <a:rPr lang="ru-RU" sz="1400" b="1" u="sng" dirty="0">
                <a:solidFill>
                  <a:schemeClr val="tx1"/>
                </a:solidFill>
                <a:hlinkClick r:id="rId3" tooltip="Чёрный чай"/>
              </a:rPr>
              <a:t> </a:t>
            </a:r>
            <a:r>
              <a:rPr lang="ru-RU" sz="1400" b="1" dirty="0" smtClean="0">
                <a:solidFill>
                  <a:schemeClr val="tx1"/>
                </a:solidFill>
              </a:rPr>
              <a:t>Этот чай </a:t>
            </a:r>
            <a:r>
              <a:rPr lang="ru-RU" sz="1400" b="1" dirty="0">
                <a:solidFill>
                  <a:schemeClr val="tx1"/>
                </a:solidFill>
              </a:rPr>
              <a:t>делят по размерам чаинок </a:t>
            </a:r>
            <a:r>
              <a:rPr lang="ru-RU" sz="1400" b="1" dirty="0" smtClean="0">
                <a:solidFill>
                  <a:schemeClr val="tx1"/>
                </a:solidFill>
              </a:rPr>
              <a:t>на:</a:t>
            </a:r>
          </a:p>
          <a:p>
            <a:pPr lvl="0"/>
            <a:r>
              <a:rPr lang="ru-RU" sz="1400" b="1" dirty="0" smtClean="0">
                <a:solidFill>
                  <a:schemeClr val="tx1"/>
                </a:solidFill>
              </a:rPr>
              <a:t>листовые (крупные),</a:t>
            </a:r>
          </a:p>
          <a:p>
            <a:pPr lvl="0"/>
            <a:r>
              <a:rPr lang="ru-RU" sz="1400" b="1" dirty="0" err="1" smtClean="0">
                <a:solidFill>
                  <a:schemeClr val="tx1"/>
                </a:solidFill>
              </a:rPr>
              <a:t>брокен</a:t>
            </a:r>
            <a:r>
              <a:rPr lang="ru-RU" sz="1400" b="1" dirty="0" smtClean="0">
                <a:solidFill>
                  <a:schemeClr val="tx1"/>
                </a:solidFill>
              </a:rPr>
              <a:t> </a:t>
            </a:r>
            <a:r>
              <a:rPr lang="ru-RU" sz="1400" b="1" dirty="0">
                <a:solidFill>
                  <a:schemeClr val="tx1"/>
                </a:solidFill>
              </a:rPr>
              <a:t>или ломаные (</a:t>
            </a:r>
            <a:r>
              <a:rPr lang="ru-RU" sz="1400" b="1" dirty="0" smtClean="0">
                <a:solidFill>
                  <a:schemeClr val="tx1"/>
                </a:solidFill>
              </a:rPr>
              <a:t>средние), высевка </a:t>
            </a:r>
            <a:r>
              <a:rPr lang="ru-RU" sz="1400" b="1" dirty="0">
                <a:solidFill>
                  <a:schemeClr val="tx1"/>
                </a:solidFill>
              </a:rPr>
              <a:t>и крошка (мелкие).</a:t>
            </a:r>
            <a:endParaRPr lang="ru-RU" sz="1400" dirty="0">
              <a:solidFill>
                <a:schemeClr val="tx1"/>
              </a:solidFill>
            </a:endParaRPr>
          </a:p>
          <a:p>
            <a:pPr algn="ctr"/>
            <a:endParaRPr lang="ru-RU" sz="1400" dirty="0">
              <a:solidFill>
                <a:schemeClr val="tx1"/>
              </a:solidFill>
            </a:endParaRPr>
          </a:p>
        </p:txBody>
      </p:sp>
      <p:sp>
        <p:nvSpPr>
          <p:cNvPr id="19" name="Облако 18"/>
          <p:cNvSpPr/>
          <p:nvPr/>
        </p:nvSpPr>
        <p:spPr>
          <a:xfrm>
            <a:off x="2786050" y="1428736"/>
            <a:ext cx="4286280" cy="1500198"/>
          </a:xfrm>
          <a:prstGeom prst="cloud">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Чай</a:t>
            </a:r>
            <a:endParaRPr lang="ru-RU" sz="2800" dirty="0">
              <a:solidFill>
                <a:schemeClr val="tx1"/>
              </a:solidFill>
            </a:endParaRPr>
          </a:p>
        </p:txBody>
      </p:sp>
      <p:sp>
        <p:nvSpPr>
          <p:cNvPr id="21" name="Капля 20"/>
          <p:cNvSpPr/>
          <p:nvPr/>
        </p:nvSpPr>
        <p:spPr>
          <a:xfrm>
            <a:off x="2857488" y="4214818"/>
            <a:ext cx="3000396" cy="2643182"/>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b="1" dirty="0" smtClean="0">
                <a:solidFill>
                  <a:schemeClr val="tx1"/>
                </a:solidFill>
              </a:rPr>
              <a:t>Прессованные: кирпичные, плиточные,</a:t>
            </a:r>
            <a:endParaRPr lang="ru-RU" sz="1400" b="1" dirty="0">
              <a:solidFill>
                <a:schemeClr val="tx1"/>
              </a:solidFill>
            </a:endParaRPr>
          </a:p>
          <a:p>
            <a:r>
              <a:rPr lang="ru-RU" sz="1400" b="1" dirty="0" err="1">
                <a:solidFill>
                  <a:schemeClr val="tx1"/>
                </a:solidFill>
              </a:rPr>
              <a:t>т</a:t>
            </a:r>
            <a:r>
              <a:rPr lang="ru-RU" sz="1400" b="1" dirty="0" err="1" smtClean="0">
                <a:solidFill>
                  <a:schemeClr val="tx1"/>
                </a:solidFill>
              </a:rPr>
              <a:t>аблетированные</a:t>
            </a:r>
            <a:r>
              <a:rPr lang="ru-RU" sz="1400" b="1" dirty="0" smtClean="0">
                <a:solidFill>
                  <a:schemeClr val="tx1"/>
                </a:solidFill>
              </a:rPr>
              <a:t>.   Разница  между ними только в том, что одни прессованы менее  грубым, а другие более грубым материалом</a:t>
            </a:r>
            <a:endParaRPr lang="ru-RU" sz="1400" b="1" dirty="0">
              <a:solidFill>
                <a:schemeClr val="tx1"/>
              </a:solidFill>
            </a:endParaRPr>
          </a:p>
        </p:txBody>
      </p:sp>
      <p:sp>
        <p:nvSpPr>
          <p:cNvPr id="22" name="Капля 21"/>
          <p:cNvSpPr/>
          <p:nvPr/>
        </p:nvSpPr>
        <p:spPr>
          <a:xfrm>
            <a:off x="5929290" y="2500306"/>
            <a:ext cx="3214710" cy="2682270"/>
          </a:xfrm>
          <a:prstGeom prst="teardrop">
            <a:avLst/>
          </a:prstGeom>
          <a:solidFill>
            <a:srgbClr val="87E9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400" b="1" dirty="0" smtClean="0">
                <a:solidFill>
                  <a:schemeClr val="tx1"/>
                </a:solidFill>
              </a:rPr>
              <a:t>Экстрагированные. Их </a:t>
            </a:r>
            <a:r>
              <a:rPr lang="ru-RU" sz="1400" b="1" dirty="0">
                <a:solidFill>
                  <a:schemeClr val="tx1"/>
                </a:solidFill>
              </a:rPr>
              <a:t>производят либо в форме жидкого экстракта, либо в сухой, кристаллической форме </a:t>
            </a:r>
            <a:r>
              <a:rPr lang="ru-RU" sz="1400" b="1" dirty="0" smtClean="0">
                <a:solidFill>
                  <a:schemeClr val="tx1"/>
                </a:solidFill>
              </a:rPr>
              <a:t>. А в общем эти чаи называются быстрорастворимыми</a:t>
            </a:r>
            <a:endParaRPr lang="ru-RU" sz="1400" dirty="0">
              <a:solidFill>
                <a:schemeClr val="tx1"/>
              </a:solidFill>
            </a:endParaRPr>
          </a:p>
        </p:txBody>
      </p:sp>
      <p:sp>
        <p:nvSpPr>
          <p:cNvPr id="44035" name="Rectangle 3"/>
          <p:cNvSpPr>
            <a:spLocks noChangeArrowheads="1"/>
          </p:cNvSpPr>
          <p:nvPr/>
        </p:nvSpPr>
        <p:spPr bwMode="auto">
          <a:xfrm>
            <a:off x="0" y="-130806"/>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12" name="Picture 2" descr="I:\чай\000802_c275_0079_csls.jpg"/>
          <p:cNvPicPr>
            <a:picLocks noChangeAspect="1" noChangeArrowheads="1"/>
          </p:cNvPicPr>
          <p:nvPr/>
        </p:nvPicPr>
        <p:blipFill>
          <a:blip r:embed="rId4" cstate="print">
            <a:lum bright="20000"/>
          </a:blip>
          <a:srcRect/>
          <a:stretch>
            <a:fillRect/>
          </a:stretch>
        </p:blipFill>
        <p:spPr bwMode="auto">
          <a:xfrm>
            <a:off x="8072462" y="5253412"/>
            <a:ext cx="1071538" cy="1604588"/>
          </a:xfrm>
          <a:prstGeom prst="rect">
            <a:avLst/>
          </a:prstGeom>
          <a:noFill/>
          <a:effectLst>
            <a:softEdge rad="317500"/>
          </a:effectLst>
        </p:spPr>
      </p:pic>
      <p:sp>
        <p:nvSpPr>
          <p:cNvPr id="13" name="Овал 12"/>
          <p:cNvSpPr/>
          <p:nvPr/>
        </p:nvSpPr>
        <p:spPr>
          <a:xfrm>
            <a:off x="285720" y="5500702"/>
            <a:ext cx="642942" cy="6429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9</a:t>
            </a:r>
            <a:endParaRPr lang="ru-RU"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1310</Words>
  <Application>Microsoft Office PowerPoint</Application>
  <PresentationFormat>Экран (4:3)</PresentationFormat>
  <Paragraphs>108</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  Изготовление чая из листа чайного куста обычно включает в себя следующие шаги  1. Вяление листа при температуре 32—40 °C в течение 4—8 ч., при                      котором чайный лист теряет часть влаги и размягчается 2. Неоднократное скручивание вручную или на роллерах, при котором выделяется часть сока 3.  Ферментативное окисление, обычно называемое ферментацией, позволяющее содержащемуся в листе крахмалу распасться на сахара, а хлорофиллу — на дубильные вещества 4. Сушку при температуре 90—95 °C для чёрного чая и 105 °C для зелёного чая, прекращающую окисление и снижающую влажность чая до 3—5 %; 5. Резку (кроме цельнолистовых чаёв) 6. Сортировку по размеру чаинок 7. Возможную дополнительную обработку и внесение добавок 8. Упаковку. </vt:lpstr>
      <vt:lpstr>Презентация PowerPoint</vt:lpstr>
      <vt:lpstr>Классификация чая по происхождению</vt:lpstr>
      <vt:lpstr>Классификация чая по продолжительности и способу окисления </vt:lpstr>
      <vt:lpstr>Классификация чая по способу механической обработки</vt:lpstr>
      <vt:lpstr>Употребление чая оказывает благотворное воздействие на самые различные системы органов человека, что позволяет говорить о нём не только как о повседневном напитке, но и как о профилактическом и даже лечебном медицинском средстве. </vt:lpstr>
      <vt:lpstr>Презентация PowerPoint</vt:lpstr>
      <vt:lpstr>Презентация PowerPoint</vt:lpstr>
      <vt:lpstr>Презентация PowerPoint</vt:lpstr>
      <vt:lpstr>Стимулирующее действие, оказываемое чаем на отдельные системы органов, а также высокое содержание в нём витаминов, теоретически должно приводить к общему улучшению обмена веществ и, следовательно, состояния организма. В комплексе данные свойства чая современными научными методами не исследовались, хотя с древности чай рекомендовали как средство, способное улучшить общее состояние человека и излечить болезни, которые сейчас определяются как нарушения обмена веществ: ожирение, отложение солей…</vt:lpstr>
      <vt:lpstr>На действии витамина P основано использование чая для лечения ожогов, в том числе химических и радиационных. Издавна существуют рецепты, рекомендующие для лечения повреждений кожи, ожогов кожи и слизистых растёртых чайных листьев, чайного настоя либо растёртого в порошок сухого чая. </vt:lpstr>
      <vt:lpstr>Существуют представления о вредных свойствах чая, не нашедшие подтверждения при объективной проверке и, тем не менее, продолжающие хождение не только в широкой публике, но и в медицинской среде. Но на самом деле только некачественный чай может принести вред. </vt:lpstr>
      <vt:lpstr>Потребление чая в разных странах сильно отличается. Например, в Парагвае оно составляет 11 кг/чел в год, а в таких странах как Испания, Румыния, Перу , Португалия, Ливия, Италия, Эфиопия составляет всего 0,1 кг/чел в год. В России же каждый человек в год потребляет примерно 1,2 кг. чая.</vt:lpstr>
      <vt:lpstr>Презентация PowerPoint</vt:lpstr>
      <vt:lpstr>Презентация PowerPoint</vt:lpstr>
      <vt:lpstr>Презентация PowerPoint</vt:lpstr>
      <vt:lpstr>Кофе оказывает стимулирующее и подкрепляющее действие на многие физиологические проявления человека. Прежде всего, он используется как вкусовой возбуждающий напиток. Две трети населения земли пьют кофе именно по этим причинам.  В каждом кофейном зерне содержится: 1. Железо - обеспечивает формирование гемоглобина крови.  2. Хлористый натрий - входит в состав плазмы крови человека.  3. Натрий и калий - отвечают за нормальный ритм сердечной деятельности.  4. Фосфор и кальций - формируют костную ткань.  5. Азот и сера - основа аминокислот белков, обеспечивающих функционирование мышечной и других мягких тканей организма.  </vt:lpstr>
      <vt:lpstr>Презентация PowerPoint</vt:lpstr>
      <vt:lpstr>Презентация PowerPoint</vt:lpstr>
      <vt:lpstr>Презентация PowerPoint</vt:lpstr>
      <vt:lpstr>Презентация PowerPoint</vt:lpstr>
      <vt:lpstr>Если сравнивать количество кофеина в чашке чая и кофе, то в стакане чая примерно в 5—8 раз кофеина меньше. Ведь для заварки берут всего 0,4 г сухого чая, что соответствует 0,012 г кофеина (в стакане кофе – 0,05- 0,1 г). Много это или мало по воздействию на организм человека? По данным фармакологов 0,05 г кофеина ощутимо воздействует на мозг и сосуды, 0,2 г сильно возбуждает сердечную деятельность. А вот доза в 0,3 г уже отравляет организм. Следовательно, количество кофеина в чашке чая с привычной дозировкой заварки находится ниже границы доз, а количество  кофеина в стакане кофе превышает норму.  </vt:lpstr>
      <vt:lpstr>1) В.В. Похлебкин. Чай – М.: Центрополиграф, 1997. 2) Полибин И. В. Чай.  3) Чай и кофе. Энциклопедический словарь Брокгаузена и Ефрона 4) Интернет-ресурсы:  http://www.grandars.ru/college/tovarovedenie/chay-i-kofe.html http://www.medicinform.net/human/humanis/human39.htm </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Анастасия</cp:lastModifiedBy>
  <cp:revision>74</cp:revision>
  <dcterms:created xsi:type="dcterms:W3CDTF">2013-03-28T12:11:41Z</dcterms:created>
  <dcterms:modified xsi:type="dcterms:W3CDTF">2018-05-05T13:02:40Z</dcterms:modified>
</cp:coreProperties>
</file>