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  <p:sldMasterId id="2147483698" r:id="rId2"/>
  </p:sldMasterIdLst>
  <p:sldIdLst>
    <p:sldId id="301" r:id="rId3"/>
    <p:sldId id="267" r:id="rId4"/>
    <p:sldId id="298" r:id="rId5"/>
    <p:sldId id="278" r:id="rId6"/>
    <p:sldId id="258" r:id="rId7"/>
    <p:sldId id="279" r:id="rId8"/>
    <p:sldId id="281" r:id="rId9"/>
    <p:sldId id="280" r:id="rId10"/>
    <p:sldId id="282" r:id="rId11"/>
    <p:sldId id="268" r:id="rId12"/>
    <p:sldId id="294" r:id="rId13"/>
    <p:sldId id="299" r:id="rId14"/>
    <p:sldId id="270" r:id="rId15"/>
    <p:sldId id="271" r:id="rId16"/>
    <p:sldId id="296" r:id="rId17"/>
    <p:sldId id="272" r:id="rId18"/>
    <p:sldId id="273" r:id="rId19"/>
    <p:sldId id="274" r:id="rId20"/>
    <p:sldId id="275" r:id="rId21"/>
    <p:sldId id="283" r:id="rId22"/>
    <p:sldId id="303" r:id="rId23"/>
    <p:sldId id="28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 autoAdjust="0"/>
    <p:restoredTop sz="94676" autoAdjust="0"/>
  </p:normalViewPr>
  <p:slideViewPr>
    <p:cSldViewPr>
      <p:cViewPr varScale="1">
        <p:scale>
          <a:sx n="117" d="100"/>
          <a:sy n="117" d="100"/>
        </p:scale>
        <p:origin x="-219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42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C0ADAD3-1B66-41E7-802D-0F870CAE9E0A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16.11.2018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00652E56-86A8-4D42-8768-FBBE9A5FCB5C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F50B6C4-8862-4DE4-92CC-4CE046B0C1A6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16.11.2018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E8D5AE1-05C1-4EFC-9AE7-573D2010ACD8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D7C323C-FB93-42DC-A7DE-4785E001123E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16.11.2018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3614CF-ED20-4388-A9AB-241DB887A7FF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17FCCE19-3A4A-4A0F-AED4-8D4A0459867E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16.11.2018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pPr>
              <a:defRPr/>
            </a:pPr>
            <a:fld id="{B6DD4E4A-001B-462B-BAC7-91A8DC7B4B37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A9502-B379-4AC8-A063-AE0B8C00DDC6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F81BD7-4753-4EB6-8021-0EE1E27ABA25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16.11.2018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1236BF-1380-4D93-A2AC-1F024207F15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A9594B1-CA33-499F-8AA2-1C1D1FC516B4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16.11.2018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C783A6-3CB3-4A95-8DC9-D46AA2CE5C73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Объект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021DFB-CDF0-4BA7-A619-CA65E03739BE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B0E23F4-6AE5-40EB-98B0-E6D9E1768EC2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16.11.2018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Объект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Объект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035867A-A779-4F9F-A2C4-4CBE20E6EA3B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16.11.2018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1A7068-07AF-4971-9591-EE308FA32914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44C311-2444-4C7B-BC33-C4BB55F289BF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16.11.2018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88AE11-8D95-4098-A135-288D696426E2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Объект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>
              <a:defRPr/>
            </a:pPr>
            <a:fld id="{BD709718-7EC6-4BE9-A069-1A1B52F98100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16.11.2018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pPr>
              <a:defRPr/>
            </a:pPr>
            <a:fld id="{DAABAA6B-D766-4C7A-A4F4-0F91CA3F9D6D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9C61D2B-8798-4173-86B8-C57FB798229F}" type="datetimeFigureOut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16.11.2018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45B6AEF-FE24-4E41-8264-BDA2E0DFCEFB}" type="slidenum">
              <a:rPr lang="ru-RU" smtClean="0">
                <a:solidFill>
                  <a:prstClr val="white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2CA9502-B379-4AC8-A063-AE0B8C00DDC6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2CA9502-B379-4AC8-A063-AE0B8C00DDC6}" type="datetimeFigureOut">
              <a:rPr lang="ru-RU" smtClean="0"/>
              <a:pPr/>
              <a:t>16.11.2018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C323F384-6AC2-4767-B388-9373B4D57BE9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2049" name="Рисунок 5" descr="Описание: Описание: D:\1 КИЦ работа\_CDR\герб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183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979712" y="-455949"/>
            <a:ext cx="6408712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>
              <a:solidFill>
                <a:schemeClr val="bg1"/>
              </a:solidFill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МИНИСТЕРСТВО ОБРАЗОВАНИЯ, НАУКИ И МОЛОДЕЖНОЙ ПОЛИТИКИ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РЕСПУБЛИКИ КОМИ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Times New Roman" pitchFamily="18" charset="0"/>
                <a:cs typeface="Times New Roman" pitchFamily="18" charset="0"/>
              </a:rPr>
              <a:t>Государственное профессиональное образовательное учреждение</a:t>
            </a: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“Воркутинский  политехнический техникум”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 smtClean="0"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400" b="1" dirty="0"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1" i="0" u="none" strike="noStrike" cap="none" normalizeH="0" baseline="0" dirty="0" smtClean="0">
              <a:ln>
                <a:noFill/>
              </a:ln>
              <a:effectLst/>
              <a:latin typeface="+mj-lt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effectLst/>
                <a:latin typeface="+mj-lt"/>
                <a:ea typeface="Calibri" pitchFamily="34" charset="0"/>
                <a:cs typeface="Times New Roman" pitchFamily="18" charset="0"/>
              </a:rPr>
              <a:t> Выполнила: мастер производственного обучения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latin typeface="+mj-lt"/>
                <a:cs typeface="Times New Roman" pitchFamily="18" charset="0"/>
              </a:rPr>
              <a:t>Первунина Галина Викторовна</a:t>
            </a:r>
            <a:endParaRPr kumimoji="0" lang="ru-RU" sz="2400" b="0" i="0" u="none" strike="noStrike" cap="none" normalizeH="0" baseline="0" dirty="0" smtClean="0">
              <a:ln>
                <a:noFill/>
              </a:ln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77897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332656"/>
            <a:ext cx="6400800" cy="3873584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Салат –коктейль овощной</a:t>
            </a:r>
          </a:p>
          <a:p>
            <a:pPr marL="4572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32" r="6848" b="-3694"/>
          <a:stretch/>
        </p:blipFill>
        <p:spPr bwMode="auto">
          <a:xfrm>
            <a:off x="2695986" y="1844823"/>
            <a:ext cx="3456384" cy="3365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2" t="25052" r="12005" b="-27639"/>
          <a:stretch/>
        </p:blipFill>
        <p:spPr bwMode="auto">
          <a:xfrm>
            <a:off x="251520" y="1286273"/>
            <a:ext cx="2768570" cy="2716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87837"/>
            <a:ext cx="2807858" cy="281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37112"/>
            <a:ext cx="2941433" cy="2204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8" t="4843" r="14835" b="26729"/>
          <a:stretch/>
        </p:blipFill>
        <p:spPr bwMode="auto">
          <a:xfrm>
            <a:off x="5923711" y="4012904"/>
            <a:ext cx="3131840" cy="2701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113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6400800" cy="1617360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Техника безопасности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3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при работе с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36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ножом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2420888"/>
            <a:ext cx="6512511" cy="3094280"/>
          </a:xfrm>
        </p:spPr>
        <p:txBody>
          <a:bodyPr>
            <a:normAutofit fontScale="90000"/>
          </a:bodyPr>
          <a:lstStyle/>
          <a:p>
            <a:pPr marL="109728" lvl="0" indent="0" algn="l">
              <a:spcBef>
                <a:spcPts val="300"/>
              </a:spcBef>
              <a:buNone/>
            </a:pPr>
            <a:r>
              <a:rPr lang="ru-RU" sz="2800" b="0" dirty="0">
                <a:solidFill>
                  <a:srgbClr val="FF0000"/>
                </a:solidFill>
                <a:effectLst/>
                <a:latin typeface="Arial"/>
                <a:ea typeface="+mn-ea"/>
                <a:cs typeface="+mn-cs"/>
              </a:rPr>
              <a:t> </a:t>
            </a:r>
            <a:r>
              <a:rPr lang="ru-RU" sz="28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1. Ручка </a:t>
            </a:r>
            <a:r>
              <a:rPr lang="ru-RU" sz="2800" b="0" dirty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ножа должна быть </a:t>
            </a:r>
            <a:r>
              <a:rPr lang="ru-RU" sz="28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целой.</a:t>
            </a:r>
            <a:br>
              <a:rPr lang="ru-RU" sz="28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2. Руки </a:t>
            </a:r>
            <a:r>
              <a:rPr lang="ru-RU" sz="2800" b="0" dirty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должны быть сухими</a:t>
            </a:r>
            <a:r>
              <a:rPr lang="ru-RU" sz="28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lang="ru-RU" sz="28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3. Нож </a:t>
            </a:r>
            <a:r>
              <a:rPr lang="ru-RU" sz="2800" b="0" dirty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 руке держать </a:t>
            </a:r>
            <a:r>
              <a:rPr lang="ru-RU" sz="28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крепко.</a:t>
            </a:r>
            <a:br>
              <a:rPr lang="ru-RU" sz="28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4. Лезвие ножа должно быть хорошо заточено.</a:t>
            </a:r>
            <a:br>
              <a:rPr lang="ru-RU" sz="28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5. Нож должен быть промаркирован.</a:t>
            </a:r>
            <a:r>
              <a:rPr lang="ru-RU" sz="2800" b="0" dirty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800" b="0" dirty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00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43000" y="731520"/>
            <a:ext cx="6400800" cy="91153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Перец сладкий помыть, очистить от семян, нарезать соломкой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285992"/>
            <a:ext cx="5568619" cy="4167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Огурцы моем, очищаем от кожицы, </a:t>
            </a:r>
          </a:p>
          <a:p>
            <a:pPr marL="4572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нарезаем соломкой.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238" y="3424238"/>
            <a:ext cx="9525" cy="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654" t="5981" r="27928" b="-6713"/>
          <a:stretch/>
        </p:blipFill>
        <p:spPr bwMode="auto">
          <a:xfrm>
            <a:off x="784366" y="1913801"/>
            <a:ext cx="3923928" cy="3221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27" y="1913801"/>
            <a:ext cx="3430488" cy="297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1923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Помидоры моем, нарезаем ломтиками.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9520" y="2204864"/>
            <a:ext cx="454342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198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6400800" cy="969288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Техника безопасности 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/>
            </a:r>
            <a:br>
              <a:rPr lang="en-US" sz="28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при работе  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с электроплитой.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1844824"/>
            <a:ext cx="6512511" cy="3670344"/>
          </a:xfrm>
        </p:spPr>
        <p:txBody>
          <a:bodyPr>
            <a:normAutofit fontScale="90000"/>
          </a:bodyPr>
          <a:lstStyle/>
          <a:p>
            <a:pPr marL="137160" lvl="0" indent="0" algn="l">
              <a:spcBef>
                <a:spcPts val="300"/>
              </a:spcBef>
              <a:buNone/>
            </a:pPr>
            <a:r>
              <a:rPr lang="ru-RU" sz="2400" b="0" dirty="0" smtClean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ru-RU" sz="24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1.Проверить санитарное состояние и  </a:t>
            </a:r>
            <a:r>
              <a:rPr lang="ru-RU" sz="2400" b="0" dirty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заземление</a:t>
            </a:r>
            <a:r>
              <a:rPr lang="ru-RU" sz="24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lang="ru-RU" sz="24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2. Исправность переключателей</a:t>
            </a:r>
            <a:r>
              <a:rPr lang="ru-RU" sz="2400" b="0" dirty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0" dirty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3. Конфорки </a:t>
            </a:r>
            <a:r>
              <a:rPr lang="ru-RU" sz="2400" b="0" dirty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включать на сильный нагрев, а после закипания содержимого переключить на слабый.</a:t>
            </a:r>
            <a:br>
              <a:rPr lang="ru-RU" sz="2400" b="0" dirty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4. Дно </a:t>
            </a:r>
            <a:r>
              <a:rPr lang="ru-RU" sz="2400" b="0" dirty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посуды должно быть ровным, плотно прилегать к поверхности конфорки.</a:t>
            </a:r>
            <a:br>
              <a:rPr lang="ru-RU" sz="2400" b="0" dirty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5. Поверхность </a:t>
            </a:r>
            <a:r>
              <a:rPr lang="ru-RU" sz="2400" b="0" dirty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конфорки ровная, без </a:t>
            </a:r>
            <a:r>
              <a:rPr lang="ru-RU" sz="24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трещин</a:t>
            </a:r>
            <a:r>
              <a:rPr lang="ru-RU" sz="2400" b="0" dirty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br>
              <a:rPr lang="ru-RU" sz="2400" b="0" dirty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400" b="0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 6. Использовать </a:t>
            </a:r>
            <a:r>
              <a:rPr lang="ru-RU" sz="2400" b="0" dirty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прихватки, рукавицы при переносе горячей посуды.</a:t>
            </a:r>
            <a:r>
              <a:rPr lang="ru-RU" sz="24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0" dirty="0"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142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18728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Цветную капусту промываем, вырезаем </a:t>
            </a:r>
            <a:r>
              <a:rPr lang="ru-RU" sz="2400" dirty="0" smtClean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кочерыжку </a:t>
            </a:r>
            <a:r>
              <a:rPr lang="ru-RU" sz="24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itchFamily="18" charset="0"/>
                <a:ea typeface="+mj-ea"/>
                <a:cs typeface="Times New Roman" pitchFamily="18" charset="0"/>
              </a:rPr>
              <a:t>и удаляем листья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618" y="2060848"/>
            <a:ext cx="6140734" cy="4293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8742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3129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Капусту закладываем в кипящую подсолённую воду, варим 30 мин.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 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988839"/>
            <a:ext cx="6264696" cy="417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7070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473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Воду сливаем, капусту охлаждаем, разделываем на  мелкие соцветия.</a:t>
            </a:r>
            <a:endParaRPr lang="ru-RU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 smtClean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772816"/>
            <a:ext cx="6436934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71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47320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Зеленый горошек отделяем от </a:t>
            </a:r>
            <a:r>
              <a:rPr lang="ru-RU" sz="2400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рассола.</a:t>
            </a:r>
            <a:endParaRPr lang="ru-RU" sz="2400" dirty="0">
              <a:solidFill>
                <a:schemeClr val="accent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63" y="2276872"/>
            <a:ext cx="3779912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3711" y="2276872"/>
            <a:ext cx="4218729" cy="3312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198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6400800" cy="1545352"/>
          </a:xfrm>
        </p:spPr>
        <p:txBody>
          <a:bodyPr>
            <a:normAutofit fontScale="92500" lnSpcReduction="20000"/>
          </a:bodyPr>
          <a:lstStyle/>
          <a:p>
            <a:pPr marL="45720" indent="0" algn="ctr">
              <a:buNone/>
            </a:pPr>
            <a:r>
              <a:rPr lang="ru-RU" sz="4000" dirty="0" smtClean="0">
                <a:solidFill>
                  <a:schemeClr val="bg1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Тема программы: Приготовление и оформление холодных блюд и закусок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5" y="2204864"/>
            <a:ext cx="7478216" cy="1944216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Тема урока: </a:t>
            </a:r>
            <a:r>
              <a:rPr lang="ru-RU" sz="2400" b="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32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Приготовление</a:t>
            </a:r>
            <a:r>
              <a:rPr lang="ru-RU" sz="3200" dirty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, подача и бракераж </a:t>
            </a:r>
            <a:r>
              <a:rPr lang="ru-RU" sz="3200" dirty="0" smtClean="0">
                <a:solidFill>
                  <a:srgbClr val="C0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салата-коктейля овощного.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4.bp.blogspot.com/-21uYhH157LA/Ul3go0xhxoI/AAAAAAAAERQ/F3mL5soJ2HY/s1600/IMG_98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4293096"/>
            <a:ext cx="3168352" cy="211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403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731520"/>
            <a:ext cx="4320480" cy="3474720"/>
          </a:xfrm>
        </p:spPr>
        <p:txBody>
          <a:bodyPr>
            <a:noAutofit/>
          </a:bodyPr>
          <a:lstStyle/>
          <a:p>
            <a:pPr marL="45720" indent="0" algn="ctr">
              <a:buNone/>
            </a:pP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Продукты укладываем слоям</a:t>
            </a:r>
            <a:r>
              <a:rPr lang="ru-RU" sz="2400" b="1" dirty="0" smtClean="0">
                <a:solidFill>
                  <a:schemeClr val="accent6"/>
                </a:solidFill>
                <a:latin typeface="Times New Roman" pitchFamily="18" charset="0"/>
                <a:cs typeface="Times New Roman" pitchFamily="18" charset="0"/>
              </a:rPr>
              <a:t>и.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слой – зелёный горошек</a:t>
            </a:r>
          </a:p>
          <a:p>
            <a:pPr marL="4572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 слой- огурцы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слой – помидоры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 слой – перец сладкий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слой – цветная капуста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Поливаем  салатной заправкой.</a:t>
            </a:r>
          </a:p>
          <a:p>
            <a:pPr marL="45720" indent="0">
              <a:buNone/>
            </a:pPr>
            <a:r>
              <a:rPr lang="ru-RU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Украшаем продуктами входящими с состав салата.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     </a:t>
            </a:r>
            <a:endParaRPr lang="ru-RU" dirty="0"/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412776"/>
            <a:ext cx="4176464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4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537" y="116632"/>
            <a:ext cx="4176713" cy="1798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628800"/>
            <a:ext cx="6648400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199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" indent="0" algn="ctr">
              <a:buNone/>
            </a:pPr>
            <a:endParaRPr lang="ru-RU" sz="3600" b="1" i="1" dirty="0" smtClean="0">
              <a:solidFill>
                <a:schemeClr val="accent6"/>
              </a:solidFill>
            </a:endParaRPr>
          </a:p>
          <a:p>
            <a:pPr marL="45720" indent="0" algn="ctr">
              <a:buNone/>
            </a:pPr>
            <a:endParaRPr lang="ru-RU" sz="3600" b="1" i="1" dirty="0">
              <a:solidFill>
                <a:schemeClr val="accent6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04664"/>
            <a:ext cx="7632848" cy="5724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1896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731520"/>
            <a:ext cx="6400800" cy="969288"/>
          </a:xfrm>
        </p:spPr>
        <p:txBody>
          <a:bodyPr/>
          <a:lstStyle/>
          <a:p>
            <a:pPr marL="45720" indent="0">
              <a:buNone/>
            </a:pPr>
            <a:r>
              <a:rPr lang="ru-RU" sz="4400" dirty="0" smtClea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Цель занятия:</a:t>
            </a:r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7" y="1700808"/>
            <a:ext cx="7550224" cy="2088232"/>
          </a:xfrm>
        </p:spPr>
        <p:txBody>
          <a:bodyPr/>
          <a:lstStyle/>
          <a:p>
            <a:pPr marL="0" lvl="0" indent="0" algn="ctr" eaLnBrk="0" fontAlgn="base" hangingPunct="0">
              <a:spcBef>
                <a:spcPct val="20000"/>
              </a:spcBef>
              <a:spcAft>
                <a:spcPct val="0"/>
              </a:spcAft>
              <a:buNone/>
            </a:pPr>
            <a:r>
              <a:rPr lang="ru-RU" sz="24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</a:t>
            </a:r>
            <a:r>
              <a:rPr lang="ru-RU" sz="24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оздание </a:t>
            </a:r>
            <a:r>
              <a:rPr lang="ru-RU" sz="2400" i="1" dirty="0">
                <a:solidFill>
                  <a:schemeClr val="bg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условий для формирования у обучающихся профессиональных компетенций  при приготовлении, подаче и бракераже салатов-коктейлей </a:t>
            </a:r>
            <a:r>
              <a:rPr lang="ru-RU" sz="2400" i="1" dirty="0" smtClean="0">
                <a:solidFill>
                  <a:schemeClr val="bg1"/>
                </a:solidFill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.</a:t>
            </a:r>
            <a:endParaRPr lang="ru-RU" sz="24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80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      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45720" lvl="0">
              <a:spcBef>
                <a:spcPts val="600"/>
              </a:spcBef>
            </a:pPr>
            <a:r>
              <a:rPr lang="ru-RU" sz="2400" spc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Салаты-коктейли- это </a:t>
            </a:r>
            <a:r>
              <a:rPr lang="ru-RU" sz="2400" spc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смеси различных готовых к употреблению продуктов в сочетании с соусами, заправками, зеленью, пряностями.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072798"/>
            <a:ext cx="7143979" cy="3948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478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87624" y="908720"/>
            <a:ext cx="6400800" cy="398171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Салаты- коктейли:</a:t>
            </a:r>
          </a:p>
          <a:p>
            <a:pPr>
              <a:buFont typeface="Wingdings" pitchFamily="2" charset="2"/>
              <a:buChar char="Ø"/>
            </a:pPr>
            <a:r>
              <a:rPr lang="ru-RU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закусочные</a:t>
            </a:r>
          </a:p>
          <a:p>
            <a:pPr>
              <a:buFont typeface="Wingdings" pitchFamily="2" charset="2"/>
              <a:buChar char="Ø"/>
            </a:pPr>
            <a:endParaRPr lang="ru-RU" dirty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pPr marL="45720" indent="0">
              <a:buNone/>
            </a:pPr>
            <a:endParaRPr lang="ru-RU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solidFill>
                  <a:srgbClr val="FF0000"/>
                </a:solidFill>
              </a:rPr>
              <a:t>  </a:t>
            </a:r>
            <a:r>
              <a:rPr lang="ru-RU" sz="3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десертные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3843" y="404665"/>
            <a:ext cx="2501299" cy="27363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947" y="3140968"/>
            <a:ext cx="2944195" cy="31445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417153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980728"/>
            <a:ext cx="8219256" cy="5115272"/>
          </a:xfrm>
        </p:spPr>
        <p:txBody>
          <a:bodyPr/>
          <a:lstStyle/>
          <a:p>
            <a:pPr marL="45720" indent="0" algn="ctr">
              <a:buNone/>
            </a:pP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салатов-коктейлей продукты нарезают мелкими кубиками, ломтиками, соломкой, кружочками. Укладывают продукты слоями</a:t>
            </a:r>
            <a:r>
              <a:rPr lang="ru-RU" sz="2800" dirty="0" smtClean="0">
                <a:solidFill>
                  <a:srgbClr val="FF0000"/>
                </a:solidFill>
              </a:rPr>
              <a:t>.</a:t>
            </a:r>
          </a:p>
          <a:p>
            <a:pPr marL="45720" indent="0" algn="ctr">
              <a:buNone/>
            </a:pPr>
            <a:endParaRPr lang="ru-RU" sz="2800" dirty="0">
              <a:solidFill>
                <a:srgbClr val="FF0000"/>
              </a:solidFill>
            </a:endParaRPr>
          </a:p>
          <a:p>
            <a:pPr marL="45720" indent="0" algn="ctr">
              <a:buNone/>
            </a:pP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46828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49855"/>
            <a:ext cx="6840760" cy="3847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585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332656"/>
            <a:ext cx="6400800" cy="1872208"/>
          </a:xfrm>
        </p:spPr>
        <p:txBody>
          <a:bodyPr/>
          <a:lstStyle/>
          <a:p>
            <a:endParaRPr lang="ru-RU" dirty="0" smtClean="0"/>
          </a:p>
          <a:p>
            <a:pPr marL="45720" lv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Заправляют соусами и заправками непосредственно перед отпуском.</a:t>
            </a:r>
          </a:p>
          <a:p>
            <a:pPr marL="4572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2348881"/>
            <a:ext cx="474409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221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620688"/>
            <a:ext cx="6400800" cy="3945592"/>
          </a:xfrm>
        </p:spPr>
        <p:txBody>
          <a:bodyPr>
            <a:normAutofit/>
          </a:bodyPr>
          <a:lstStyle/>
          <a:p>
            <a:pPr marL="45720" lvl="0" indent="0" algn="ctr">
              <a:buClr>
                <a:srgbClr val="F14124">
                  <a:lumMod val="75000"/>
                </a:srgbClr>
              </a:buClr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оформления используют различную зелень (салат зеленый, зелень петрушки, укроп), ягоды в целом виде, дольки или кружочки апельсина, лимона, которые надевают на край бокала, фужера.</a:t>
            </a:r>
          </a:p>
          <a:p>
            <a:pPr marL="45720" indent="0">
              <a:buNone/>
            </a:pPr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212976"/>
            <a:ext cx="3744416" cy="256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212976"/>
            <a:ext cx="3528392" cy="256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5546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43000" y="260648"/>
            <a:ext cx="6400800" cy="3945592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endParaRPr lang="ru-RU" sz="2400" dirty="0" smtClean="0"/>
          </a:p>
          <a:p>
            <a:pPr marL="45720" indent="0" algn="ctr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Подают 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салаты-коктейли в стеклянных, хрустальных бокалах или </a:t>
            </a:r>
            <a:r>
              <a:rPr lang="ru-RU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креманках</a:t>
            </a:r>
            <a:r>
              <a:rPr lang="ru-RU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101" y="1628800"/>
            <a:ext cx="2424723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628800"/>
            <a:ext cx="2592288" cy="426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09343"/>
            <a:ext cx="2664296" cy="42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531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Бумаж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457</TotalTime>
  <Words>281</Words>
  <Application>Microsoft Office PowerPoint</Application>
  <PresentationFormat>Экран (4:3)</PresentationFormat>
  <Paragraphs>56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22</vt:i4>
      </vt:variant>
    </vt:vector>
  </HeadingPairs>
  <TitlesOfParts>
    <vt:vector size="24" baseType="lpstr">
      <vt:lpstr>Бумажная</vt:lpstr>
      <vt:lpstr>1_Бумажная</vt:lpstr>
      <vt:lpstr>Презентация PowerPoint</vt:lpstr>
      <vt:lpstr>Тема урока:  Приготовление, подача и бракераж салата-коктейля овощного.</vt:lpstr>
      <vt:lpstr>Создание условий для формирования у обучающихся профессиональных компетенций  при приготовлении, подаче и бракераже салатов-коктейлей .</vt:lpstr>
      <vt:lpstr>Салаты-коктейли- это смеси различных готовых к употреблению продуктов в сочетании с соусами, заправками, зеленью, пряностями.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1. Ручка ножа должна быть целой.  2. Руки должны быть сухими.  3. Нож в руке держать крепко.  4. Лезвие ножа должно быть хорошо заточено.  5. Нож должен быть промаркирован. </vt:lpstr>
      <vt:lpstr>Презентация PowerPoint</vt:lpstr>
      <vt:lpstr>Презентация PowerPoint</vt:lpstr>
      <vt:lpstr>Презентация PowerPoint</vt:lpstr>
      <vt:lpstr> 1.Проверить санитарное состояние и  заземление.  2. Исправность переключателей  3. Конфорки включать на сильный нагрев, а после закипания содержимого переключить на слабый.  4. Дно посуды должно быть ровным, плотно прилегать к поверхности конфорки.  5. Поверхность конфорки ровная, без трещин.  6. Использовать прихватки, рукавицы при переносе горячей посуды. </vt:lpstr>
      <vt:lpstr>.</vt:lpstr>
      <vt:lpstr> </vt:lpstr>
      <vt:lpstr> </vt:lpstr>
      <vt:lpstr>Презентация PowerPoint</vt:lpstr>
      <vt:lpstr>     </vt:lpstr>
      <vt:lpstr>Презентация PowerPoint</vt:lpstr>
      <vt:lpstr>Презентация PowerPoint</vt:lpstr>
    </vt:vector>
  </TitlesOfParts>
  <Company>X-team 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 урока:  Приготовление, подача и бракераж салата-коктейля овощного.</dc:title>
  <dc:creator>я)</dc:creator>
  <cp:lastModifiedBy>Laborant</cp:lastModifiedBy>
  <cp:revision>39</cp:revision>
  <dcterms:created xsi:type="dcterms:W3CDTF">2014-03-23T14:48:01Z</dcterms:created>
  <dcterms:modified xsi:type="dcterms:W3CDTF">2018-11-16T07:10:15Z</dcterms:modified>
</cp:coreProperties>
</file>