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0" r:id="rId4"/>
    <p:sldId id="275" r:id="rId5"/>
    <p:sldId id="276" r:id="rId6"/>
    <p:sldId id="277" r:id="rId7"/>
    <p:sldId id="278" r:id="rId8"/>
    <p:sldId id="279" r:id="rId9"/>
    <p:sldId id="274" r:id="rId10"/>
    <p:sldId id="280" r:id="rId11"/>
    <p:sldId id="281" r:id="rId12"/>
    <p:sldId id="273" r:id="rId13"/>
    <p:sldId id="272" r:id="rId14"/>
    <p:sldId id="271" r:id="rId15"/>
    <p:sldId id="282" r:id="rId16"/>
    <p:sldId id="283" r:id="rId17"/>
    <p:sldId id="264" r:id="rId18"/>
    <p:sldId id="263" r:id="rId19"/>
    <p:sldId id="262" r:id="rId20"/>
    <p:sldId id="261" r:id="rId21"/>
    <p:sldId id="260" r:id="rId22"/>
    <p:sldId id="25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A902-EFAB-4FDD-BB73-88449AF7F7A8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3341-FBB3-4DB0-96FB-A80AD848F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61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3CDE-06A0-4FE4-B38A-2BAFC120C6E6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9A1D-2666-445C-82CA-9DE3F0DE5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3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2BB1-E6D5-4016-9E52-FA62207DF1BD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6D4A-8874-4DD2-A2FF-4AE44FD17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3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6957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BE8F-D19C-48B8-A2EC-6412A934E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02580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E4F6-D85C-4365-BFBD-535ADAC0D731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88A2-7758-4612-AD09-4330F015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2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5D1B-3568-4EF7-A89F-5FE7F852B93B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1655-BF9B-45BA-A4EA-06B63DB16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0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61F0-B23B-4F20-9C4F-4497463FB0F3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0928-524D-49F3-873F-0DFC8572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20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281C-CAB9-4751-BC6B-F896F5E9DF0E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4564-7EC1-4E9D-B645-EC727EAAD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34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E8BD-7AA6-4D89-B0B1-3BC5F2833053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29A0-A416-4E96-A8BF-44A5C97C8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36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F985-E54E-4DC9-9386-33D4E2290F17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8B20-C7D5-4C0B-A3B0-5992D284A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30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C174-E237-40AD-90D9-C6787BC734F4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5802-A3DA-4A03-BF79-7B1B5EA19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7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4753-9993-43A2-B1E5-C927932977FD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2AF7-6498-4FB6-ACE0-9D148EE59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52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E0DBA5-5167-482F-9D19-C943FFFA94FC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47E8072-EC44-45BD-A625-54C95C938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6" r:id="rId3"/>
    <p:sldLayoutId id="2147483679" r:id="rId4"/>
    <p:sldLayoutId id="2147483687" r:id="rId5"/>
    <p:sldLayoutId id="2147483680" r:id="rId6"/>
    <p:sldLayoutId id="2147483681" r:id="rId7"/>
    <p:sldLayoutId id="2147483688" r:id="rId8"/>
    <p:sldLayoutId id="2147483682" r:id="rId9"/>
    <p:sldLayoutId id="2147483683" r:id="rId10"/>
    <p:sldLayoutId id="2147483684" r:id="rId11"/>
    <p:sldLayoutId id="214748368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s623718.vk.me/v623718030/36757/ITuepZe8yOo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5" name="Rectangle 27"/>
          <p:cNvSpPr>
            <a:spLocks noGrp="1" noChangeArrowheads="1"/>
          </p:cNvSpPr>
          <p:nvPr>
            <p:ph type="title"/>
          </p:nvPr>
        </p:nvSpPr>
        <p:spPr>
          <a:xfrm>
            <a:off x="173038" y="1125538"/>
            <a:ext cx="8567737" cy="2706687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ТИХОРЕЦКИЙ ТЕХНИКУМ ОТРАСЛЕВЫХ ТЕХНОЛОГИЙ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chemeClr val="accent1">
                    <a:tint val="88000"/>
                    <a:satMod val="150000"/>
                  </a:schemeClr>
                </a:solidFill>
                <a:cs typeface="Times New Roman" panose="02020603050405020304" pitchFamily="18" charset="0"/>
              </a:rPr>
              <a:t>СПОСОБЫ ТЕПЛОВОЙ КУЛИНАРНОЙ ОБРАБОТКИ</a:t>
            </a:r>
            <a:r>
              <a:rPr lang="ru-RU" sz="44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профессия «Повар»: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тепловой обработки продуктов </a:t>
            </a:r>
            <a:r>
              <a:rPr lang="en-US" sz="1800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/>
            </a:r>
            <a:br>
              <a:rPr lang="en-US" sz="1800" i="1" dirty="0" smtClean="0">
                <a:solidFill>
                  <a:schemeClr val="tx1"/>
                </a:solidFill>
                <a:latin typeface="Century" panose="020406040505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</a:t>
            </a: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4643438" y="4941888"/>
            <a:ext cx="410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cs typeface="+mn-cs"/>
              </a:rPr>
              <a:t>Автор: </a:t>
            </a:r>
            <a:r>
              <a:rPr lang="ru-RU" altLang="ru-RU" i="1" dirty="0" smtClean="0">
                <a:cs typeface="+mn-cs"/>
              </a:rPr>
              <a:t>Грошева</a:t>
            </a:r>
            <a:r>
              <a:rPr lang="ru-RU" altLang="ru-RU" dirty="0" smtClean="0">
                <a:cs typeface="+mn-cs"/>
              </a:rPr>
              <a:t> </a:t>
            </a: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Людмила Кимовна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alt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938588"/>
            <a:ext cx="3535362" cy="24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/>
            <a:r>
              <a:rPr lang="ru-RU" sz="4400" b="1" i="1" smtClean="0">
                <a:solidFill>
                  <a:srgbClr val="FF0000"/>
                </a:solidFill>
              </a:rPr>
              <a:t>Жарка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628775"/>
            <a:ext cx="8569325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  Это тепловая обработка продуктов при непосредственном соприкосновении с жиром или без жира при температуре, обеспечивающей образование на их поверхности специфической корочки, что является результатом распада под действием высокой температуры содержащихся в продукте органических веществ и образования новых.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40213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438650"/>
            <a:ext cx="3103563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/>
          <a:srcRect r="29055"/>
          <a:stretch/>
        </p:blipFill>
        <p:spPr bwMode="auto">
          <a:xfrm>
            <a:off x="6748463" y="3748088"/>
            <a:ext cx="2125662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304800"/>
            <a:ext cx="8215312" cy="1036638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FF0000"/>
                </a:solidFill>
              </a:rPr>
              <a:t>Жарка основным способом </a:t>
            </a:r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981200"/>
            <a:ext cx="8424862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Это тепловая обработка продуктов с небольшим количеством жира (5–10 % к массе продукта) при температуре 140–150 °С до образования на поверхности продукта поджаристой корочки.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644900"/>
            <a:ext cx="345598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/>
          <a:srcRect b="11873"/>
          <a:stretch/>
        </p:blipFill>
        <p:spPr bwMode="auto">
          <a:xfrm>
            <a:off x="4859338" y="3644900"/>
            <a:ext cx="3230562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7477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FF0000"/>
                </a:solidFill>
              </a:rPr>
              <a:t>Жарка в жарочном </a:t>
            </a:r>
            <a:r>
              <a:rPr lang="ru-RU" sz="4400" i="1" dirty="0" smtClean="0">
                <a:solidFill>
                  <a:srgbClr val="FF0000"/>
                </a:solidFill>
              </a:rPr>
              <a:t>шкафу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412875"/>
            <a:ext cx="8431213" cy="4114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Неглубокую </a:t>
            </a:r>
            <a:r>
              <a:rPr lang="ru-RU" dirty="0"/>
              <a:t>посуду (противень, сковороду, кондитерский лист) смазывают жиром и укладывают на </a:t>
            </a:r>
            <a:r>
              <a:rPr lang="ru-RU" dirty="0" smtClean="0"/>
              <a:t>нее </a:t>
            </a:r>
            <a:r>
              <a:rPr lang="ru-RU" dirty="0"/>
              <a:t>продукты. Затем посуду ставят в жарочный шкаф 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температурой 150–270 °С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05175"/>
            <a:ext cx="2462213" cy="251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3243263"/>
            <a:ext cx="2520950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50" y="3500438"/>
            <a:ext cx="2814638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569325" cy="935038"/>
          </a:xfrm>
        </p:spPr>
        <p:txBody>
          <a:bodyPr/>
          <a:lstStyle/>
          <a:p>
            <a:pPr algn="ctr"/>
            <a:r>
              <a:rPr lang="ru-RU" sz="4000" b="1" i="1" smtClean="0">
                <a:solidFill>
                  <a:srgbClr val="FF0000"/>
                </a:solidFill>
              </a:rPr>
              <a:t/>
            </a:r>
            <a:br>
              <a:rPr lang="ru-RU" sz="4000" b="1" i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Жарка в большом количестве жира (во фритюре)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981200"/>
            <a:ext cx="8496300" cy="4616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  Продукт полностью погружают в жир, предварительно нагретый до температуры 160–180°С. При этом происходит образование поджаристой корочки одновременно по всей поверхности продукта. Жарку во фритюре производят плавающим и погруженным способами, причем производительность второго способа значительно выше. Жира берут в 4–6 раз больше, чем одновременно загружаемого продукта. Жарят продукт в глубокой посуде (фритюрнице, электросковороде) в течение 1–5 мин.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466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FF0000"/>
                </a:solidFill>
              </a:rPr>
              <a:t>Жарка на открытом огне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628775"/>
            <a:ext cx="8497887" cy="4467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Продукт </a:t>
            </a:r>
            <a:r>
              <a:rPr lang="ru-RU" dirty="0"/>
              <a:t>надевают на металлический стержень (шпажку) или укладывают на металлическую решетку, предварительно смазанную жиром. Стержень или решетку помещают над раскаленными углями или </a:t>
            </a:r>
            <a:r>
              <a:rPr lang="ru-RU" dirty="0" err="1"/>
              <a:t>электроспиралями</a:t>
            </a:r>
            <a:r>
              <a:rPr lang="ru-RU" dirty="0"/>
              <a:t> в специальных аппаратах – </a:t>
            </a:r>
            <a:r>
              <a:rPr lang="ru-RU" dirty="0" err="1"/>
              <a:t>электрогрилях</a:t>
            </a:r>
            <a:r>
              <a:rPr lang="ru-RU" dirty="0"/>
              <a:t> и жарят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19550"/>
            <a:ext cx="26352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811588"/>
            <a:ext cx="2586038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496300" cy="1431925"/>
          </a:xfrm>
        </p:spPr>
        <p:txBody>
          <a:bodyPr/>
          <a:lstStyle/>
          <a:p>
            <a:pPr algn="ctr"/>
            <a:r>
              <a:rPr lang="ru-RU" sz="4000" i="1" smtClean="0">
                <a:solidFill>
                  <a:srgbClr val="FF0000"/>
                </a:solidFill>
              </a:rPr>
              <a:t>Жарка в поле инфракрасных лучей (ИК-нагрев)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981200"/>
            <a:ext cx="8142287" cy="4114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Жарка </a:t>
            </a:r>
            <a:r>
              <a:rPr lang="ru-RU" dirty="0"/>
              <a:t>продукта в </a:t>
            </a:r>
            <a:r>
              <a:rPr lang="ru-RU" dirty="0" err="1"/>
              <a:t>электрогрилях</a:t>
            </a:r>
            <a:r>
              <a:rPr lang="ru-RU" dirty="0"/>
              <a:t> происходит без </a:t>
            </a:r>
            <a:r>
              <a:rPr lang="ru-RU" dirty="0" err="1"/>
              <a:t>дымообразования</a:t>
            </a:r>
            <a:r>
              <a:rPr lang="ru-RU" dirty="0"/>
              <a:t> за счет воздействия на продукт инфракрасных излучений электронагревательных элементов (ИК-нагрев). ИК-поле проникает в продукт на сравнительно большую глубину, время жарки сокращается, быстрее образуется поджаристая корочка, лучше сохраняется сочность продукта, что позволяет получить готовый продукт более высокого качества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74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2525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Комбинированные способы тепловой обработки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700213"/>
            <a:ext cx="8640763" cy="4752975"/>
          </a:xfrm>
        </p:spPr>
        <p:txBody>
          <a:bodyPr rtlCol="0"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b="1" dirty="0" smtClean="0">
                <a:solidFill>
                  <a:srgbClr val="FF0000"/>
                </a:solidFill>
              </a:rPr>
              <a:t>Тушение</a:t>
            </a:r>
            <a:r>
              <a:rPr lang="ru-RU" sz="3300" b="1" dirty="0" smtClean="0"/>
              <a:t> </a:t>
            </a:r>
            <a:r>
              <a:rPr lang="ru-RU" sz="3300" b="1" dirty="0"/>
              <a:t>– </a:t>
            </a:r>
            <a:r>
              <a:rPr lang="ru-RU" sz="3300" b="1" dirty="0" err="1"/>
              <a:t>припускание</a:t>
            </a:r>
            <a:r>
              <a:rPr lang="ru-RU" sz="3300" b="1" dirty="0"/>
              <a:t> продуктов, в большинстве случаев предварительно обжаренных, с добавлением пряностей и приправ. В качестве жидкости используют бульон или соус. Тушат продукты в закрытой посуде</a:t>
            </a:r>
            <a:r>
              <a:rPr lang="ru-RU" sz="3300" b="1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>
                <a:solidFill>
                  <a:srgbClr val="FF0000"/>
                </a:solidFill>
              </a:rPr>
              <a:t>Запекание</a:t>
            </a:r>
            <a:r>
              <a:rPr lang="ru-RU" b="1" dirty="0"/>
              <a:t> </a:t>
            </a:r>
            <a:r>
              <a:rPr lang="ru-RU" sz="3000" b="1" dirty="0"/>
              <a:t>– </a:t>
            </a:r>
            <a:r>
              <a:rPr lang="ru-RU" sz="3300" b="1" dirty="0"/>
              <a:t>это тепловая обработка продуктов в жарочном шкафу с целью доведения их до кулинарной готовности и образования поджаристой корочки. Запекают как сырые продукты (творог, яйца, рыбу, мясо), так и прошедшие предварительную тепловую обработку (каши, макароны, мясо и др</a:t>
            </a:r>
            <a:r>
              <a:rPr lang="ru-RU" sz="3300" b="1" dirty="0" smtClean="0"/>
              <a:t>.)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229225"/>
            <a:ext cx="2424113" cy="156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08963" cy="1152525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Вспомогательные приемы тепловой обработки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539750" y="18669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49425" y="28019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9413" y="38814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630738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1454150" y="1989138"/>
            <a:ext cx="3405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b="1"/>
              <a:t>- Опаливание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2890838" y="3068638"/>
            <a:ext cx="5622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3200" b="1"/>
              <a:t>- </a:t>
            </a:r>
            <a:r>
              <a:rPr lang="ru-RU" sz="2800" b="1"/>
              <a:t>Бланширование (ошпаривание)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067175" y="4076700"/>
            <a:ext cx="265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b="1"/>
              <a:t>- Пассерование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5508625" y="5300663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- </a:t>
            </a:r>
            <a:r>
              <a:rPr lang="ru-RU" sz="2800" b="1"/>
              <a:t>Термостатирование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137525" cy="7921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Опаливание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80400" cy="3886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/>
              <a:t>Опаливание проводят для сжигания шерсти, волосков, находящихся на поверхности обрабатываемых продуктов (головы, конечности крупного рогатого скота, тушки птиц и др.). Для этого используют газовые горелки.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08438"/>
            <a:ext cx="3219450" cy="199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879850"/>
            <a:ext cx="2627312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53425" cy="10080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Бланширование (ошпаривание)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539750" y="685800"/>
            <a:ext cx="8208963" cy="3248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z="2800" smtClean="0"/>
              <a:t>Это кратковременное (от 1 до 5 мин) предварительное воздействие на продукты кипящей воды или пара. Продукт ошпаривают кипятком или острым паром с последующим ополаскиванием холодной водой.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860800"/>
            <a:ext cx="2881313" cy="19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038600"/>
            <a:ext cx="2571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5225" y="3857625"/>
            <a:ext cx="2724150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142287" cy="747713"/>
          </a:xfrm>
        </p:spPr>
        <p:txBody>
          <a:bodyPr/>
          <a:lstStyle/>
          <a:p>
            <a:pPr algn="ctr"/>
            <a:r>
              <a:rPr lang="ru-RU" sz="3600" i="1" smtClean="0">
                <a:solidFill>
                  <a:srgbClr val="FF0000"/>
                </a:solidFill>
              </a:rPr>
              <a:t>Значение тепловой обработки</a:t>
            </a:r>
          </a:p>
        </p:txBody>
      </p:sp>
      <p:sp>
        <p:nvSpPr>
          <p:cNvPr id="8195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     </a:t>
            </a:r>
            <a:r>
              <a:rPr lang="ru-RU" sz="2800" smtClean="0"/>
              <a:t>При приготовлении большинства блюд продукты подвергают различным способам тепловой обработки, что способствует их размягчению и лучшему усвоению организмом человека. Кроме того, продукты приобретают приятные запах, вкус, аромат. Тепловая обработка способствует обеззараживанию пищи, так как при высокой температуре уничтожаются обсеменяющие.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4797425"/>
            <a:ext cx="274637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824413"/>
            <a:ext cx="2401887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7699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7162" cy="1081088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Пассерование</a:t>
            </a:r>
            <a:r>
              <a:rPr lang="ru-RU" smtClean="0"/>
              <a:t>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11188" y="1773238"/>
            <a:ext cx="8208962" cy="3886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/>
              <a:t>Это обжарка отдельных видов продуктов с жиром или без него при температуре не выше 120°С. Пассерованию подвергают нарезанные лук, морковь, коренья, грибы, томатную пасту и муку Обжаривают их в небольшом количестве жира (15–20 % к массе продукта) без образования поджаристой корочки.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24400"/>
            <a:ext cx="2414587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783138"/>
            <a:ext cx="22002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854575"/>
            <a:ext cx="2384425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781800" cy="863600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FF0000"/>
                </a:solidFill>
              </a:rPr>
              <a:t>Термостатирование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84213" y="1700213"/>
            <a:ext cx="7920037" cy="3886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Это поддержание заданной температуры блюд на раздаче или при доставке к месту потребления.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13" y="3284538"/>
            <a:ext cx="26590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4419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424863" cy="720725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FF0000"/>
                </a:solidFill>
              </a:rPr>
              <a:t>Использованная литература, интернет-ресурсы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75" y="1916113"/>
            <a:ext cx="8785225" cy="532765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1. Анфимова </a:t>
            </a:r>
            <a:r>
              <a:rPr lang="ru-RU" dirty="0" err="1">
                <a:solidFill>
                  <a:schemeClr val="tx1"/>
                </a:solidFill>
              </a:rPr>
              <a:t>Н.А</a:t>
            </a:r>
            <a:r>
              <a:rPr lang="ru-RU" dirty="0">
                <a:solidFill>
                  <a:schemeClr val="tx1"/>
                </a:solidFill>
              </a:rPr>
              <a:t>. Кулинария. – Москва: Академия, 2011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-</a:t>
            </a: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cs623718.vk.me/v623718030/36757/ITuepZe8yOo.jpg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www.altam.ru/published/publicdata/ALTAMRALTAM/attachments/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varimparim.ru/uploads/image/stranizy/rubriki/teplo/teplo2.jpg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www.vkusno-polezno.com/wp-content/uploads/2013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www.pro-kartofel.info/wp</a:t>
            </a:r>
            <a:r>
              <a:rPr lang="ru-RU" dirty="0"/>
              <a:t> </a:t>
            </a:r>
            <a:r>
              <a:rPr lang="en-US" dirty="0" smtClean="0"/>
              <a:t>content/uploads/2010/04/draniki2.jpg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leomerian.ru/wp-content/uploads/2012/07/Kartofelnaya-zapekanka-s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://xn----7sbbhn4brhhfdm.xn--</a:t>
            </a:r>
            <a:r>
              <a:rPr lang="en-US" dirty="0" smtClean="0"/>
              <a:t>p1ai/data/images/dish/ptiza5.jpg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://www.agroru.com/upload/images/18/1894354/1x640.jpg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/>
              <a:t>Тепловая обработка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981200"/>
            <a:ext cx="8142287" cy="4114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Тепловую обработку продуктов делят на </a:t>
            </a: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основную, комбинированную и вспомогательную</a:t>
            </a:r>
            <a:r>
              <a:rPr lang="ru-RU" sz="2800" dirty="0"/>
              <a:t>. Основными параметрами процессов тепловой обработки продуктов являются: вид теплоносителя, соотношение массы продукта и греющей среды, температурный режим</a:t>
            </a:r>
            <a:r>
              <a:rPr lang="ru-RU" sz="28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657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 algn="ctr"/>
            <a:r>
              <a:rPr lang="ru-RU" sz="4000" i="1" smtClean="0">
                <a:solidFill>
                  <a:srgbClr val="FF0000"/>
                </a:solidFill>
              </a:rPr>
              <a:t>Основные способы</a:t>
            </a:r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1268413"/>
            <a:ext cx="8569325" cy="52562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Варка </a:t>
            </a:r>
            <a:r>
              <a:rPr lang="ru-RU" smtClean="0"/>
              <a:t>– это тепловая обработка продуктов в кипящей жидкости (воде, молоке, сиропе, бульоне, отваре) или атмосфере водяного пара. Роль теплоносителя выполняют вода и пар. Продолжительность варки зависит от температуры среды и свойств продукта. Чем выше температура варки, тем быстрее продукт достигает кулинарной готовности.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91000"/>
            <a:ext cx="2376488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005263"/>
            <a:ext cx="241935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183063"/>
            <a:ext cx="223202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FF0000"/>
                </a:solidFill>
              </a:rPr>
              <a:t>Варка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196975"/>
            <a:ext cx="8280400" cy="51847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Варка основным способом. Продукт полностью погружают в жидкость. Этот способ применяется при варке бульонов, супов и т. д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Бурное кипение во время варки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нежелательно</a:t>
            </a:r>
            <a:r>
              <a:rPr lang="ru-RU" dirty="0"/>
              <a:t>, так как приводит к быстрому </a:t>
            </a:r>
            <a:r>
              <a:rPr lang="ru-RU" dirty="0" err="1"/>
              <a:t>выкипанию</a:t>
            </a:r>
            <a:r>
              <a:rPr lang="ru-RU" dirty="0"/>
              <a:t> жидкости, более сильному эмульгированию жира (ухудшающему качество бульона), разрушению формы продукта.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51163"/>
            <a:ext cx="232568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94000"/>
            <a:ext cx="25146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29025"/>
            <a:ext cx="7683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4213" y="304800"/>
            <a:ext cx="7926387" cy="963613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FF0000"/>
                </a:solidFill>
              </a:rPr>
              <a:t>Варка на водяной бане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575" y="1341438"/>
            <a:ext cx="5761038" cy="53276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</a:t>
            </a:r>
            <a:r>
              <a:rPr lang="ru-RU" sz="2800" dirty="0" smtClean="0"/>
              <a:t>Технологический </a:t>
            </a:r>
            <a:r>
              <a:rPr lang="ru-RU" sz="2800" dirty="0"/>
              <a:t>процесс приготовления некоторых блюд должен вестись при температуре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выше 90 °С</a:t>
            </a:r>
            <a:r>
              <a:rPr lang="ru-RU" sz="2800" dirty="0"/>
              <a:t> </a:t>
            </a:r>
            <a:r>
              <a:rPr lang="ru-RU" sz="2800" dirty="0" err="1"/>
              <a:t>с</a:t>
            </a:r>
            <a:r>
              <a:rPr lang="ru-RU" sz="2800" dirty="0"/>
              <a:t> сохранением </a:t>
            </a:r>
            <a:r>
              <a:rPr lang="ru-RU" sz="2800" dirty="0" smtClean="0"/>
              <a:t>ее </a:t>
            </a:r>
            <a:r>
              <a:rPr lang="ru-RU" sz="2800" dirty="0"/>
              <a:t>в течение всего периода кулинарной обработки.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Для этой цели применяют водяную </a:t>
            </a:r>
            <a:r>
              <a:rPr lang="ru-RU" sz="2800" dirty="0" smtClean="0"/>
              <a:t>баню. В </a:t>
            </a:r>
            <a:r>
              <a:rPr lang="ru-RU" sz="2800" dirty="0"/>
              <a:t>одну </a:t>
            </a:r>
            <a:r>
              <a:rPr lang="ru-RU" sz="2800" dirty="0" smtClean="0"/>
              <a:t>кастрюлю наливают </a:t>
            </a:r>
            <a:r>
              <a:rPr lang="ru-RU" sz="2800" dirty="0"/>
              <a:t>воду, нагревают </a:t>
            </a:r>
            <a:r>
              <a:rPr lang="ru-RU" sz="2800" dirty="0" smtClean="0"/>
              <a:t>ее </a:t>
            </a:r>
            <a:r>
              <a:rPr lang="ru-RU" sz="2800" dirty="0"/>
              <a:t>до необходимой температуры и ставят в </a:t>
            </a:r>
            <a:r>
              <a:rPr lang="ru-RU" sz="2800" dirty="0" smtClean="0"/>
              <a:t>нее </a:t>
            </a:r>
            <a:r>
              <a:rPr lang="ru-RU" sz="2800" dirty="0"/>
              <a:t>другую с продуктом</a:t>
            </a:r>
            <a:r>
              <a:rPr lang="ru-RU" sz="28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60575"/>
            <a:ext cx="2693988" cy="35988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825" y="304800"/>
            <a:ext cx="8713788" cy="1431925"/>
          </a:xfrm>
        </p:spPr>
        <p:txBody>
          <a:bodyPr/>
          <a:lstStyle/>
          <a:p>
            <a:pPr algn="ctr"/>
            <a:r>
              <a:rPr lang="ru-RU" sz="3200" i="1" smtClean="0">
                <a:solidFill>
                  <a:srgbClr val="FF0000"/>
                </a:solidFill>
              </a:rPr>
              <a:t>Варка при избыточном (в автоклавах) или пониженном давлении (в вакуум-аппаратах).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6238" y="2276475"/>
            <a:ext cx="5976937" cy="432117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/>
              <a:t>П</a:t>
            </a:r>
            <a:r>
              <a:rPr lang="ru-RU" sz="2800" dirty="0" smtClean="0"/>
              <a:t>ри избыточном давлении температура </a:t>
            </a:r>
            <a:r>
              <a:rPr lang="ru-RU" sz="2800" dirty="0"/>
              <a:t>нагреваемой среды повышается, что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ускоряет варку </a:t>
            </a:r>
            <a:r>
              <a:rPr lang="ru-RU" sz="2800" dirty="0" err="1"/>
              <a:t>трудноразваривающихся</a:t>
            </a:r>
            <a:r>
              <a:rPr lang="ru-RU" sz="2800" dirty="0"/>
              <a:t> продуктов (например, варку костей</a:t>
            </a:r>
            <a:r>
              <a:rPr lang="ru-RU" sz="2800" dirty="0" smtClean="0"/>
              <a:t>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Применение </a:t>
            </a:r>
            <a:r>
              <a:rPr lang="ru-RU" sz="2800" dirty="0"/>
              <a:t>вакуум-аппаратов позволяет проводить варку продуктов при температуре ниже 100 °С 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высокое качество </a:t>
            </a:r>
            <a:r>
              <a:rPr lang="ru-RU" sz="2800" dirty="0"/>
              <a:t>и пищевую ценность готового продукта</a:t>
            </a:r>
            <a:r>
              <a:rPr lang="ru-RU" sz="28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2520950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92175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FF0000"/>
                </a:solidFill>
              </a:rPr>
              <a:t>Варка на пару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341438"/>
            <a:ext cx="8642350" cy="47545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Продукт </a:t>
            </a:r>
            <a:r>
              <a:rPr lang="ru-RU" dirty="0"/>
              <a:t>помещают в специальный пароварочный шкаф или на решетку (вкладыш), которую устанавливают в посуду с водой так, чтобы вода не достигала вкладыша. </a:t>
            </a:r>
            <a:r>
              <a:rPr lang="ru-RU" dirty="0" smtClean="0"/>
              <a:t>Пар</a:t>
            </a:r>
            <a:r>
              <a:rPr lang="ru-RU" dirty="0"/>
              <a:t>, образующийся при кипении воды, соприкасаясь с продуктом, нагревает его, одновременно превращаясь в воду. При варке на пару лучше сохраняется форма продукта,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потери пищевых веществ. </a:t>
            </a:r>
            <a:r>
              <a:rPr lang="ru-RU" dirty="0"/>
              <a:t>Чаще всего этот способ варки используют в лечебном питании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8575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49750"/>
            <a:ext cx="3024187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581525"/>
            <a:ext cx="25495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/>
            <a:r>
              <a:rPr lang="ru-RU" sz="4400" i="1" smtClean="0">
                <a:solidFill>
                  <a:srgbClr val="FF0000"/>
                </a:solidFill>
              </a:rPr>
              <a:t>Припускание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557338"/>
            <a:ext cx="8497887" cy="4538662"/>
          </a:xfrm>
        </p:spPr>
        <p:txBody>
          <a:bodyPr/>
          <a:lstStyle/>
          <a:p>
            <a:r>
              <a:rPr lang="ru-RU" smtClean="0"/>
              <a:t>Припусканием называют варку продуктов в небольшом количестве жидкости (воды, молока, бульона, отвара) или в собственном соку. Этот способ применяют в основном при тепловой обработке продуктов с высоким содержанием влаги. Продукт заливают жидкостью на 1/3 его объема и нагревают при закрытой крышке. В этом случае нижняя часть продукта варится в воде, а верхняя – в атмосфере пара.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5" y="4581525"/>
            <a:ext cx="35718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185</TotalTime>
  <Words>1017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ТИХОРЕЦКИЙ ТЕХНИКУМ ОТРАСЛЕВЫХ ТЕХНОЛОГИЙ       СПОСОБЫ ТЕПЛОВОЙ КУЛИНАРНОЙ ОБРАБОТКИ  урок по МДК 07.01 Рабочая профессия «Повар»: Способы тепловой обработки продуктов                       </vt:lpstr>
      <vt:lpstr>Значение тепловой обработки</vt:lpstr>
      <vt:lpstr>Тепловая обработка</vt:lpstr>
      <vt:lpstr>Основные способы</vt:lpstr>
      <vt:lpstr>Варка</vt:lpstr>
      <vt:lpstr>Варка на водяной бане</vt:lpstr>
      <vt:lpstr>Варка при избыточном (в автоклавах) или пониженном давлении (в вакуум-аппаратах).</vt:lpstr>
      <vt:lpstr>Варка на пару</vt:lpstr>
      <vt:lpstr>Припускание</vt:lpstr>
      <vt:lpstr>Жарка</vt:lpstr>
      <vt:lpstr>Жарка основным способом </vt:lpstr>
      <vt:lpstr>Жарка в жарочном шкафу</vt:lpstr>
      <vt:lpstr> Жарка в большом количестве жира (во фритюре)</vt:lpstr>
      <vt:lpstr>Жарка на открытом огне</vt:lpstr>
      <vt:lpstr>Жарка в поле инфракрасных лучей (ИК-нагрев)</vt:lpstr>
      <vt:lpstr>Комбинированные способы тепловой обработки</vt:lpstr>
      <vt:lpstr>Вспомогательные приемы тепловой обработки</vt:lpstr>
      <vt:lpstr>Опаливание</vt:lpstr>
      <vt:lpstr>Бланширование (ошпаривание)</vt:lpstr>
      <vt:lpstr>Пассерование </vt:lpstr>
      <vt:lpstr>Термостатирование</vt:lpstr>
      <vt:lpstr>Использованная литература,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tazmanov</cp:lastModifiedBy>
  <cp:revision>53</cp:revision>
  <dcterms:created xsi:type="dcterms:W3CDTF">2016-03-22T18:40:37Z</dcterms:created>
  <dcterms:modified xsi:type="dcterms:W3CDTF">2018-09-03T11:35:49Z</dcterms:modified>
</cp:coreProperties>
</file>