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15"/>
  </p:notesMasterIdLst>
  <p:sldIdLst>
    <p:sldId id="257" r:id="rId2"/>
    <p:sldId id="309" r:id="rId3"/>
    <p:sldId id="311" r:id="rId4"/>
    <p:sldId id="304" r:id="rId5"/>
    <p:sldId id="306" r:id="rId6"/>
    <p:sldId id="307" r:id="rId7"/>
    <p:sldId id="260" r:id="rId8"/>
    <p:sldId id="308" r:id="rId9"/>
    <p:sldId id="261" r:id="rId10"/>
    <p:sldId id="312" r:id="rId11"/>
    <p:sldId id="270" r:id="rId12"/>
    <p:sldId id="319" r:id="rId13"/>
    <p:sldId id="29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06A83B5-D09E-4737-B93B-6E69FD6356AD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4D237F3-D178-418B-BF22-BFBE8BA9B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79FD02-9592-4139-A20B-77E303C7EB9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ru-RU" smtClean="0"/>
              <a:t>*умение регулировать свои действия и свое поведение, умение восприниматьучебную задачу, внимательно, не перебивая слушать старшего, не вмешиваться в разговор старших;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smtClean="0"/>
              <a:t>*принимать точку зрения другого, умение взглянуть на себя со стороны, умение выслушивать одноклассников, адекватно реагировать на неудачу других;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smtClean="0"/>
              <a:t>* Помощь от родителей должна быть  в форме совета, а не в виде приказа, навязывания своего мнения.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40AD65-D3BA-4B96-A815-738F8970FA58}" type="datetimeFigureOut">
              <a:rPr lang="ru-RU" smtClean="0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7464C-3C15-4264-8522-3D14040F7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76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ED2516-DE0F-49EB-B97D-548B9F675134}" type="datetimeFigureOut">
              <a:rPr lang="ru-RU" smtClean="0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8B6AE-1279-4F8B-9C84-5643081552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1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ED2516-DE0F-49EB-B97D-548B9F675134}" type="datetimeFigureOut">
              <a:rPr lang="ru-RU" smtClean="0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8B6AE-1279-4F8B-9C84-5643081552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6340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ED2516-DE0F-49EB-B97D-548B9F675134}" type="datetimeFigureOut">
              <a:rPr lang="ru-RU" smtClean="0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8B6AE-1279-4F8B-9C84-5643081552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064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ED2516-DE0F-49EB-B97D-548B9F675134}" type="datetimeFigureOut">
              <a:rPr lang="ru-RU" smtClean="0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8B6AE-1279-4F8B-9C84-5643081552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5371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ED2516-DE0F-49EB-B97D-548B9F675134}" type="datetimeFigureOut">
              <a:rPr lang="ru-RU" smtClean="0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8B6AE-1279-4F8B-9C84-5643081552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387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418DED-34DF-444B-B64D-F9D1D2B98482}" type="datetimeFigureOut">
              <a:rPr lang="ru-RU" smtClean="0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BDFAF-74D1-49FC-B83F-3930CA9E22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114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7045BC-B679-48B8-A2A3-09F892E74C64}" type="datetimeFigureOut">
              <a:rPr lang="ru-RU" smtClean="0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B735D-D733-4BE1-AAFB-8B979E5212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98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34E613-355A-426C-926C-B3382AEADA98}" type="datetimeFigureOut">
              <a:rPr lang="ru-RU" smtClean="0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8F981-B00D-4FCE-8740-E9EA6ACCD5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84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780878-61FE-4A80-B9CE-A213A3E64006}" type="datetimeFigureOut">
              <a:rPr lang="ru-RU" smtClean="0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61433-801F-41E5-810E-44D4278F2D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470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844A10-85A0-47FA-B8E8-09E7DF12237A}" type="datetimeFigureOut">
              <a:rPr lang="ru-RU" smtClean="0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5B3156-92AE-4D0E-9975-B2711350B5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05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033AE4-A2C9-4E4A-BF9D-6B2CBA1B9940}" type="datetimeFigureOut">
              <a:rPr lang="ru-RU" smtClean="0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637E3-8127-4EAF-8462-1ADA24DC96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80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B32180-D551-4FA9-8EAD-E3DD838F6AB4}" type="datetimeFigureOut">
              <a:rPr lang="ru-RU" smtClean="0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AC425-793E-4543-9B1C-18E1307C2C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551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A2E752-792D-4848-93A5-44F37AF043B5}" type="datetimeFigureOut">
              <a:rPr lang="ru-RU" smtClean="0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F6ADE8-89D9-4D18-A1D8-DDB8266994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887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78BD24-3197-4369-AE42-39BB662C5CB2}" type="datetimeFigureOut">
              <a:rPr lang="ru-RU" smtClean="0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796F9-F2CE-441E-906F-8BEEDDC210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43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442D42-D1AA-4893-A65C-DFC7ADB7F51B}" type="datetimeFigureOut">
              <a:rPr lang="ru-RU" smtClean="0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95031-3DAC-40D4-893C-7E26E5148D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56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ED2516-DE0F-49EB-B97D-548B9F675134}" type="datetimeFigureOut">
              <a:rPr lang="ru-RU" smtClean="0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298B6AE-1279-4F8B-9C84-5643081552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8634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kaknado.su/wp-content/uploads/2015/06/vo-skolko-otdat-rebenka-v-shkolu_04.jpg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kaknado.su/wp-content/uploads/2015/06/vo-skolko-otdat-rebenka-v-shkolu_05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kaknado.su/wp-content/uploads/2015/06/vo-skolko-otdat-rebenka-v-shkolu_08.jp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1680" y="404664"/>
            <a:ext cx="6156176" cy="230425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6300" dirty="0">
              <a:solidFill>
                <a:srgbClr val="CC33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933825"/>
            <a:ext cx="8135937" cy="1799431"/>
          </a:xfrm>
        </p:spPr>
        <p:txBody>
          <a:bodyPr>
            <a:normAutofit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800" b="1" dirty="0" smtClean="0">
                <a:solidFill>
                  <a:srgbClr val="C00000"/>
                </a:solidFill>
                <a:latin typeface="Verdana" pitchFamily="34" charset="0"/>
              </a:rPr>
              <a:t>Скоро  в школу</a:t>
            </a:r>
            <a:endParaRPr lang="ru-RU" sz="3800" b="1" dirty="0">
              <a:solidFill>
                <a:srgbClr val="C00000"/>
              </a:solidFill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" y="4558816"/>
            <a:ext cx="3153740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" name="Рисунок 8" descr="во сколько отдать ребенка в школу_05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58816"/>
            <a:ext cx="2627784" cy="2299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во сколько отдать ребенка в школу_04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165" y="4558816"/>
            <a:ext cx="3361051" cy="2299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560839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положительно настраивать на школу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160590"/>
            <a:ext cx="6777801" cy="4364754"/>
          </a:xfrm>
        </p:spPr>
        <p:txBody>
          <a:bodyPr>
            <a:norm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школе ты узнаешь много нового, интересного!»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 тебя появится много новых друзей!»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 1 сентября ты начинаешь трудиться, как трудятся твои мама и папа, бабушка и дедушка!»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«Теперь и ты у нас стал взрослым, у тебя появятся новые трудовые обязанности» и т.д.</a:t>
            </a:r>
          </a:p>
          <a:p>
            <a:endParaRPr lang="ru-RU" dirty="0"/>
          </a:p>
        </p:txBody>
      </p:sp>
      <p:pic>
        <p:nvPicPr>
          <p:cNvPr id="4" name="Picture 1" descr="G:\PE02278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6848" y="1124744"/>
            <a:ext cx="2182989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7422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3023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100" u="sng" dirty="0">
                <a:solidFill>
                  <a:schemeClr val="bg2">
                    <a:lumMod val="50000"/>
                  </a:schemeClr>
                </a:solidFill>
              </a:rPr>
              <a:t>Запомните: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40768"/>
            <a:ext cx="7272039" cy="52565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При подготовке к школе вы должны оставаться для вашего ребёнка </a:t>
            </a:r>
            <a:r>
              <a:rPr lang="ru-RU" sz="2400" dirty="0" smtClean="0">
                <a:solidFill>
                  <a:srgbClr val="CC3300"/>
                </a:solidFill>
              </a:rPr>
              <a:t>любящим и понимающим родителем</a:t>
            </a:r>
            <a:r>
              <a:rPr lang="ru-RU" sz="2400" dirty="0" smtClean="0"/>
              <a:t> и не брать на себя роль учителя! </a:t>
            </a:r>
            <a:r>
              <a:rPr lang="ru-RU" sz="2400" dirty="0" smtClean="0">
                <a:solidFill>
                  <a:srgbClr val="CC3300"/>
                </a:solidFill>
              </a:rPr>
              <a:t>Ребёнок охотно делает только то, что у него получается, </a:t>
            </a:r>
            <a:r>
              <a:rPr lang="ru-RU" sz="2400" b="1" dirty="0" smtClean="0">
                <a:solidFill>
                  <a:srgbClr val="CC3300"/>
                </a:solidFill>
              </a:rPr>
              <a:t>поэтому он не может быть ленивым</a:t>
            </a:r>
            <a:r>
              <a:rPr lang="ru-RU" sz="2400" dirty="0" smtClean="0">
                <a:solidFill>
                  <a:srgbClr val="CC330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Постарайтесь достижения ребёнка </a:t>
            </a:r>
            <a:r>
              <a:rPr lang="ru-RU" sz="2400" dirty="0" smtClean="0">
                <a:solidFill>
                  <a:srgbClr val="CC3300"/>
                </a:solidFill>
              </a:rPr>
              <a:t>не сравнивать</a:t>
            </a:r>
            <a:r>
              <a:rPr lang="ru-RU" sz="2400" dirty="0" smtClean="0"/>
              <a:t> ни со своими, ни с достижениями старшего брата, ни одноклассников (не озвучивайте это при ребёнке, даже если они в его пользу!).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Ваша любовь и терпение будут служить гарантом уверенного продвижения в учёбе для вашего малыша.</a:t>
            </a:r>
          </a:p>
          <a:p>
            <a:pPr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128792" cy="475252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Берегите своих детей</a:t>
            </a:r>
            <a:r>
              <a:rPr lang="ru-RU" sz="5400" smtClean="0"/>
              <a:t>, </a:t>
            </a:r>
            <a:br>
              <a:rPr lang="ru-RU" sz="5400" smtClean="0"/>
            </a:br>
            <a:r>
              <a:rPr lang="ru-RU" sz="5400" smtClean="0"/>
              <a:t>заботьтесь </a:t>
            </a:r>
            <a:r>
              <a:rPr lang="ru-RU" sz="5400" dirty="0" smtClean="0"/>
              <a:t>о них,</a:t>
            </a:r>
            <a:br>
              <a:rPr lang="ru-RU" sz="5400" dirty="0" smtClean="0"/>
            </a:br>
            <a:r>
              <a:rPr lang="ru-RU" sz="5400" dirty="0" smtClean="0"/>
              <a:t>учите их жить в этом сложном мире!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8629" y="2840686"/>
            <a:ext cx="4808683" cy="145241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069" y="5123179"/>
            <a:ext cx="4846740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4"/>
          <p:cNvSpPr>
            <a:spLocks noChangeArrowheads="1" noChangeShapeType="1" noTextEdit="1"/>
          </p:cNvSpPr>
          <p:nvPr/>
        </p:nvSpPr>
        <p:spPr bwMode="auto">
          <a:xfrm>
            <a:off x="179512" y="2348880"/>
            <a:ext cx="7704856" cy="11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77"/>
              </a:avLst>
            </a:prstTxWarp>
          </a:bodyPr>
          <a:lstStyle/>
          <a:p>
            <a:pPr algn="ctr"/>
            <a:r>
              <a:rPr lang="ru-RU" sz="3600" b="1" kern="10" spc="72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о сколько отдать ребенка в школу_08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6191250" cy="40290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«Быть готовым к школе уже сегодня не значит уметь читать, писать, считать. Быть готовым к школе – значит быть готовым всему этому научиться» – </a:t>
            </a:r>
            <a:r>
              <a:rPr lang="ru-RU" dirty="0" err="1" smtClean="0">
                <a:solidFill>
                  <a:srgbClr val="FF0000"/>
                </a:solidFill>
              </a:rPr>
              <a:t>Л.Венгер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19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188640"/>
            <a:ext cx="6777800" cy="174176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6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сихологическая </a:t>
            </a:r>
            <a:r>
              <a:rPr lang="ru-RU" sz="4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старшего дошкольника к обучению в школе</a:t>
            </a:r>
            <a:r>
              <a:rPr lang="ru-RU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2636912"/>
            <a:ext cx="6842721" cy="381642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Под </a:t>
            </a:r>
            <a:r>
              <a:rPr lang="ru-RU" sz="2800" b="1" dirty="0" smtClean="0">
                <a:solidFill>
                  <a:schemeClr val="bg1"/>
                </a:solidFill>
              </a:rPr>
              <a:t>психологической готовностью к школьному обучению</a:t>
            </a:r>
            <a:r>
              <a:rPr lang="ru-RU" sz="2800" dirty="0" smtClean="0">
                <a:solidFill>
                  <a:schemeClr val="bg1"/>
                </a:solidFill>
              </a:rPr>
              <a:t> понимается необходимый и достаточный уровень психического развития ребенка для освоения школьной учебной программы в условиях обучения в коллективе сверстников.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0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43808" y="1340768"/>
            <a:ext cx="3456384" cy="110229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Готовность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ребенка к школе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58" y="2659410"/>
            <a:ext cx="2520280" cy="11816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Специальная готовность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2659410"/>
            <a:ext cx="2376264" cy="11816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Физическая готовность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3841088"/>
            <a:ext cx="2088232" cy="9158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Психологическая готовность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78" y="2565231"/>
            <a:ext cx="2160242" cy="11835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1520" y="4973254"/>
            <a:ext cx="2808312" cy="11920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Личностная. Социально-психологическая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5661248"/>
            <a:ext cx="2376264" cy="8640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интеллектуальная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56176" y="4973254"/>
            <a:ext cx="2664296" cy="11920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Эмоционально-волевая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Тройная стрелка влево/вправо/вверх 19"/>
          <p:cNvSpPr/>
          <p:nvPr/>
        </p:nvSpPr>
        <p:spPr>
          <a:xfrm rot="10800000">
            <a:off x="3131836" y="4973254"/>
            <a:ext cx="2880321" cy="444993"/>
          </a:xfrm>
          <a:prstGeom prst="leftRightUpArrow">
            <a:avLst>
              <a:gd name="adj1" fmla="val 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28" y="0"/>
            <a:ext cx="7474344" cy="121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6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3001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600" b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Готовность ребенка </a:t>
            </a:r>
            <a:r>
              <a:rPr lang="ru-RU" sz="4600" b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к школе</a:t>
            </a:r>
            <a:r>
              <a:rPr lang="ru-RU" sz="2400" b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sz="2400" b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029792"/>
          </a:xfrm>
        </p:spPr>
        <p:txBody>
          <a:bodyPr/>
          <a:lstStyle/>
          <a:p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Специальная готовность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79512" y="2564904"/>
            <a:ext cx="4317876" cy="3960440"/>
          </a:xfrm>
        </p:spPr>
        <p:txBody>
          <a:bodyPr/>
          <a:lstStyle/>
          <a:p>
            <a:pPr lvl="0"/>
            <a:endParaRPr lang="ru-RU" sz="2200" dirty="0" smtClean="0">
              <a:solidFill>
                <a:prstClr val="white"/>
              </a:solidFill>
            </a:endParaRPr>
          </a:p>
          <a:p>
            <a:pPr lvl="0"/>
            <a:r>
              <a:rPr lang="ru-RU" sz="2400" dirty="0" smtClean="0">
                <a:solidFill>
                  <a:prstClr val="white"/>
                </a:solidFill>
              </a:rPr>
              <a:t>Умение </a:t>
            </a:r>
            <a:r>
              <a:rPr lang="ru-RU" sz="2400" dirty="0">
                <a:solidFill>
                  <a:prstClr val="white"/>
                </a:solidFill>
              </a:rPr>
              <a:t>читать;</a:t>
            </a:r>
          </a:p>
          <a:p>
            <a:pPr lvl="0"/>
            <a:r>
              <a:rPr lang="ru-RU" sz="2400" dirty="0">
                <a:solidFill>
                  <a:prstClr val="white"/>
                </a:solidFill>
              </a:rPr>
              <a:t>Умение считать;</a:t>
            </a:r>
          </a:p>
          <a:p>
            <a:pPr lvl="0"/>
            <a:r>
              <a:rPr lang="ru-RU" sz="2400" dirty="0">
                <a:solidFill>
                  <a:prstClr val="white"/>
                </a:solidFill>
              </a:rPr>
              <a:t>Умение писать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02979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Физическая готовность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211961" y="2996952"/>
            <a:ext cx="4752528" cy="3528392"/>
          </a:xfrm>
        </p:spPr>
        <p:txBody>
          <a:bodyPr>
            <a:normAutofit fontScale="92500"/>
          </a:bodyPr>
          <a:lstStyle/>
          <a:p>
            <a:pPr lvl="0"/>
            <a:r>
              <a:rPr lang="ru-RU" sz="2600" dirty="0">
                <a:solidFill>
                  <a:prstClr val="white"/>
                </a:solidFill>
              </a:rPr>
              <a:t>Состояние здоровья, уровень физического развития;</a:t>
            </a:r>
          </a:p>
          <a:p>
            <a:pPr lvl="0"/>
            <a:r>
              <a:rPr lang="ru-RU" sz="2600" dirty="0">
                <a:solidFill>
                  <a:prstClr val="white"/>
                </a:solidFill>
              </a:rPr>
              <a:t>Развитие анализаторных систем (слуха, зрения и т.д.)</a:t>
            </a:r>
          </a:p>
          <a:p>
            <a:pPr lvl="0"/>
            <a:r>
              <a:rPr lang="ru-RU" sz="2600" dirty="0">
                <a:solidFill>
                  <a:prstClr val="white"/>
                </a:solidFill>
              </a:rPr>
              <a:t>Развитие мелких групп мышц (моторика руки);</a:t>
            </a:r>
          </a:p>
          <a:p>
            <a:pPr lvl="0"/>
            <a:r>
              <a:rPr lang="ru-RU" sz="2600" dirty="0">
                <a:solidFill>
                  <a:prstClr val="white"/>
                </a:solidFill>
              </a:rPr>
              <a:t>Развитие основных движений (бег, прыжки и </a:t>
            </a:r>
            <a:r>
              <a:rPr lang="ru-RU" sz="2600" dirty="0" err="1">
                <a:solidFill>
                  <a:prstClr val="white"/>
                </a:solidFill>
              </a:rPr>
              <a:t>др</a:t>
            </a:r>
            <a:r>
              <a:rPr lang="ru-RU" sz="2600" dirty="0">
                <a:solidFill>
                  <a:prstClr val="white"/>
                </a:solidFill>
              </a:rPr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20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16632"/>
            <a:ext cx="6347713" cy="1296144"/>
          </a:xfrm>
        </p:spPr>
        <p:txBody>
          <a:bodyPr>
            <a:noAutofit/>
          </a:bodyPr>
          <a:lstStyle/>
          <a:p>
            <a:pPr algn="ctr"/>
            <a:r>
              <a:rPr lang="ru-RU" sz="4100" dirty="0" smtClean="0">
                <a:solidFill>
                  <a:schemeClr val="bg2">
                    <a:lumMod val="50000"/>
                  </a:schemeClr>
                </a:solidFill>
              </a:rPr>
              <a:t>Интеллектуальная готовность</a:t>
            </a:r>
            <a:endParaRPr lang="ru-RU" sz="4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069160"/>
          </a:xfrm>
        </p:spPr>
        <p:txBody>
          <a:bodyPr>
            <a:normAutofit/>
          </a:bodyPr>
          <a:lstStyle/>
          <a:p>
            <a:r>
              <a:rPr lang="ru-RU" sz="2600" dirty="0"/>
              <a:t>Развитие образных представлений окружающей действительности;</a:t>
            </a:r>
          </a:p>
          <a:p>
            <a:r>
              <a:rPr lang="ru-RU" sz="2600" dirty="0" smtClean="0"/>
              <a:t>Ориентировка в окружающем, запас знаний;</a:t>
            </a:r>
          </a:p>
          <a:p>
            <a:r>
              <a:rPr lang="ru-RU" sz="2600" dirty="0"/>
              <a:t>Развитие познавательных процессов (внимания, памяти, мышления, восприятия, воображения, речи и др.);</a:t>
            </a:r>
          </a:p>
          <a:p>
            <a:r>
              <a:rPr lang="ru-RU" sz="2600" dirty="0" err="1"/>
              <a:t>Сформированность</a:t>
            </a:r>
            <a:r>
              <a:rPr lang="ru-RU" sz="2600" dirty="0"/>
              <a:t> предметно-специфических знаний (математические представления, речевая подготовка, пространственно-графическая подготовка)</a:t>
            </a:r>
          </a:p>
          <a:p>
            <a:r>
              <a:rPr lang="ru-RU" sz="2600" dirty="0" smtClean="0"/>
              <a:t>Желание узнавать новое, любознательность;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089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1"/>
            <a:ext cx="8229600" cy="1368151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100" dirty="0" smtClean="0">
                <a:solidFill>
                  <a:schemeClr val="bg2">
                    <a:lumMod val="50000"/>
                  </a:schemeClr>
                </a:solidFill>
              </a:rPr>
              <a:t>Личностная. </a:t>
            </a:r>
            <a:br>
              <a:rPr lang="ru-RU" sz="41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100" dirty="0" smtClean="0">
                <a:solidFill>
                  <a:schemeClr val="bg2">
                    <a:lumMod val="50000"/>
                  </a:schemeClr>
                </a:solidFill>
              </a:rPr>
              <a:t>Социально-психологическая</a:t>
            </a:r>
            <a:endParaRPr lang="ru-RU" sz="41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628800"/>
            <a:ext cx="8640960" cy="496855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600" dirty="0" smtClean="0">
                <a:latin typeface="Verdana" pitchFamily="34" charset="0"/>
              </a:rPr>
              <a:t>Принятие позиции школьника, имеющей круг важных обязанностей и прав;</a:t>
            </a:r>
            <a:endParaRPr lang="ru-RU" sz="2600" dirty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600" dirty="0">
                <a:latin typeface="Verdana" pitchFamily="34" charset="0"/>
              </a:rPr>
              <a:t>отношение к школе, к учебной деятельности, к самому себе (отсутствие заниженной самооценки</a:t>
            </a:r>
            <a:r>
              <a:rPr lang="ru-RU" sz="2600" dirty="0" smtClean="0">
                <a:latin typeface="Verdana" pitchFamily="34" charset="0"/>
              </a:rPr>
              <a:t>);</a:t>
            </a:r>
          </a:p>
          <a:p>
            <a:pPr>
              <a:lnSpc>
                <a:spcPct val="90000"/>
              </a:lnSpc>
            </a:pPr>
            <a:r>
              <a:rPr lang="ru-RU" sz="2600" dirty="0">
                <a:latin typeface="Verdana" pitchFamily="34" charset="0"/>
              </a:rPr>
              <a:t>ж</a:t>
            </a:r>
            <a:r>
              <a:rPr lang="ru-RU" sz="2600" dirty="0" smtClean="0">
                <a:latin typeface="Verdana" pitchFamily="34" charset="0"/>
              </a:rPr>
              <a:t>елание ходить в школу;</a:t>
            </a:r>
            <a:endParaRPr lang="ru-RU" sz="2600" dirty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600" dirty="0" smtClean="0">
                <a:latin typeface="Verdana" pitchFamily="34" charset="0"/>
              </a:rPr>
              <a:t>умение строить отношения с учителем; </a:t>
            </a:r>
          </a:p>
          <a:p>
            <a:pPr>
              <a:lnSpc>
                <a:spcPct val="90000"/>
              </a:lnSpc>
            </a:pPr>
            <a:r>
              <a:rPr lang="ru-RU" sz="2600" dirty="0">
                <a:latin typeface="Verdana" pitchFamily="34" charset="0"/>
              </a:rPr>
              <a:t>вежливость, сдержанность, послушание.</a:t>
            </a:r>
          </a:p>
          <a:p>
            <a:pPr>
              <a:lnSpc>
                <a:spcPct val="90000"/>
              </a:lnSpc>
            </a:pPr>
            <a:r>
              <a:rPr lang="ru-RU" sz="2600" dirty="0" smtClean="0">
                <a:latin typeface="Verdana" pitchFamily="34" charset="0"/>
              </a:rPr>
              <a:t>умение общаться со сверстниками; </a:t>
            </a:r>
          </a:p>
          <a:p>
            <a:pPr>
              <a:lnSpc>
                <a:spcPct val="90000"/>
              </a:lnSpc>
            </a:pPr>
            <a:r>
              <a:rPr lang="ru-RU" sz="2600" dirty="0">
                <a:latin typeface="Verdana" pitchFamily="34" charset="0"/>
              </a:rPr>
              <a:t>у</a:t>
            </a:r>
            <a:r>
              <a:rPr lang="ru-RU" sz="2600" dirty="0" smtClean="0">
                <a:latin typeface="Verdana" pitchFamily="34" charset="0"/>
              </a:rPr>
              <a:t>мение общаться с другими детьми, взрослыми; </a:t>
            </a:r>
          </a:p>
          <a:p>
            <a:pPr>
              <a:lnSpc>
                <a:spcPct val="90000"/>
              </a:lnSpc>
            </a:pPr>
            <a:r>
              <a:rPr lang="ru-RU" sz="2600" dirty="0">
                <a:latin typeface="Verdana" pitchFamily="34" charset="0"/>
              </a:rPr>
              <a:t>у</a:t>
            </a:r>
            <a:r>
              <a:rPr lang="ru-RU" sz="2600" dirty="0" smtClean="0">
                <a:latin typeface="Verdana" pitchFamily="34" charset="0"/>
              </a:rPr>
              <a:t>мение подчиняться правилам и нормам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16632"/>
            <a:ext cx="6347713" cy="1296144"/>
          </a:xfrm>
        </p:spPr>
        <p:txBody>
          <a:bodyPr>
            <a:noAutofit/>
          </a:bodyPr>
          <a:lstStyle/>
          <a:p>
            <a:pPr algn="ctr"/>
            <a:r>
              <a:rPr lang="ru-RU" sz="4100" dirty="0" smtClean="0">
                <a:solidFill>
                  <a:schemeClr val="bg2">
                    <a:lumMod val="50000"/>
                  </a:schemeClr>
                </a:solidFill>
              </a:rPr>
              <a:t>Эмоционально-волевая готовность</a:t>
            </a:r>
            <a:endParaRPr lang="ru-RU" sz="4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10000"/>
          </a:bodyPr>
          <a:lstStyle/>
          <a:p>
            <a:r>
              <a:rPr lang="ru-RU" sz="2600" dirty="0"/>
              <a:t>Умение делать не только то, что хочется, но и того что потребует </a:t>
            </a:r>
            <a:r>
              <a:rPr lang="ru-RU" sz="2600" dirty="0" smtClean="0"/>
              <a:t>учитель, школьный режим, программа.</a:t>
            </a:r>
          </a:p>
          <a:p>
            <a:r>
              <a:rPr lang="ru-RU" sz="2600" dirty="0"/>
              <a:t>Наличие у ребёнка способностей ставить перед собой цель;</a:t>
            </a:r>
          </a:p>
          <a:p>
            <a:r>
              <a:rPr lang="ru-RU" sz="2600" dirty="0"/>
              <a:t>Принимать решение о начале деятельности;</a:t>
            </a:r>
          </a:p>
          <a:p>
            <a:r>
              <a:rPr lang="ru-RU" sz="2600" dirty="0"/>
              <a:t>Намечать план действий – выполнять его, проявив определённые усилия -  оценивать результат своей деятельности</a:t>
            </a:r>
            <a:r>
              <a:rPr lang="ru-RU" sz="2600" dirty="0" smtClean="0"/>
              <a:t>;</a:t>
            </a:r>
          </a:p>
          <a:p>
            <a:r>
              <a:rPr lang="ru-RU" sz="2600" dirty="0"/>
              <a:t>Длительно выполнять не очень привлекательную работу</a:t>
            </a:r>
          </a:p>
          <a:p>
            <a:r>
              <a:rPr lang="ru-RU" sz="2600" dirty="0" smtClean="0"/>
              <a:t>Стремление </a:t>
            </a:r>
            <a:r>
              <a:rPr lang="ru-RU" sz="2600" dirty="0"/>
              <a:t>преодолевать трудности;</a:t>
            </a:r>
          </a:p>
          <a:p>
            <a:r>
              <a:rPr lang="ru-RU" sz="2600" dirty="0" smtClean="0"/>
              <a:t>Умение </a:t>
            </a:r>
            <a:r>
              <a:rPr lang="ru-RU" sz="2600" dirty="0"/>
              <a:t>регулировать свое поведение</a:t>
            </a:r>
            <a:r>
              <a:rPr lang="ru-RU" sz="2600"/>
              <a:t>; </a:t>
            </a:r>
            <a:endParaRPr lang="ru-RU" sz="2600" smtClean="0"/>
          </a:p>
          <a:p>
            <a:r>
              <a:rPr lang="ru-RU" sz="2600" smtClean="0"/>
              <a:t>Умение </a:t>
            </a:r>
            <a:r>
              <a:rPr lang="ru-RU" sz="2600" dirty="0" smtClean="0"/>
              <a:t>организовывать рабочее место, поддерживать порядок на нем; </a:t>
            </a:r>
          </a:p>
        </p:txBody>
      </p:sp>
    </p:spTree>
    <p:extLst>
      <p:ext uri="{BB962C8B-B14F-4D97-AF65-F5344CB8AC3E}">
        <p14:creationId xmlns:p14="http://schemas.microsoft.com/office/powerpoint/2010/main" val="394879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79208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100" dirty="0">
                <a:solidFill>
                  <a:schemeClr val="bg2">
                    <a:lumMod val="50000"/>
                  </a:schemeClr>
                </a:solidFill>
              </a:rPr>
              <a:t>Психологическая готовность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25538"/>
            <a:ext cx="8713663" cy="5543822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ru-RU" sz="2400" dirty="0" smtClean="0">
                <a:latin typeface="Verdana" pitchFamily="34" charset="0"/>
              </a:rPr>
              <a:t>это твердое желание учиться, получать знания; понимание важности и необходимости учения; проявление выраженного интереса к получению новых знаний;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latin typeface="Verdana" pitchFamily="34" charset="0"/>
              </a:rPr>
              <a:t>это умение слушать учителя и выполнять его задания (отнюдь не всегда интересные);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latin typeface="Verdana" pitchFamily="34" charset="0"/>
              </a:rPr>
              <a:t>умение общаться со сверстниками и взрослыми (ребенок легко вступает в контакт, не агрессивен, умеет находить выход из проблемных ситуаций общения, признает авторитет взрослых);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latin typeface="Verdana" pitchFamily="34" charset="0"/>
              </a:rPr>
              <a:t> это определенный уровень развития мышления, памяти, внимания. </a:t>
            </a:r>
          </a:p>
          <a:p>
            <a:pPr>
              <a:lnSpc>
                <a:spcPct val="120000"/>
              </a:lnSpc>
            </a:pPr>
            <a:endParaRPr lang="ru-RU" sz="24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theme/theme1.xml><?xml version="1.0" encoding="utf-8"?>
<a:theme xmlns:a="http://schemas.openxmlformats.org/drawingml/2006/main" name="Аспек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881</TotalTime>
  <Words>633</Words>
  <Application>Microsoft Office PowerPoint</Application>
  <PresentationFormat>Экран (4:3)</PresentationFormat>
  <Paragraphs>67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Verdana</vt:lpstr>
      <vt:lpstr>Wingdings 2</vt:lpstr>
      <vt:lpstr>Wingdings 3</vt:lpstr>
      <vt:lpstr>Аспект</vt:lpstr>
      <vt:lpstr>Презентация PowerPoint</vt:lpstr>
      <vt:lpstr>«Быть готовым к школе уже сегодня не значит уметь читать, писать, считать. Быть готовым к школе – значит быть готовым всему этому научиться» – Л.Венгер.</vt:lpstr>
      <vt:lpstr>Психологическая готовность старшего дошкольника к обучению в школе </vt:lpstr>
      <vt:lpstr>Презентация PowerPoint</vt:lpstr>
      <vt:lpstr>Готовность ребенка к школе </vt:lpstr>
      <vt:lpstr>Интеллектуальная готовность</vt:lpstr>
      <vt:lpstr>Личностная.  Социально-психологическая</vt:lpstr>
      <vt:lpstr>Эмоционально-волевая готовность</vt:lpstr>
      <vt:lpstr>Психологическая готовность</vt:lpstr>
      <vt:lpstr>Рекомендуется положительно настраивать на школу </vt:lpstr>
      <vt:lpstr>Запомните:</vt:lpstr>
      <vt:lpstr>Берегите своих детей,  заботьтесь о них, учите их жить в этом сложном мире!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76</cp:revision>
  <dcterms:created xsi:type="dcterms:W3CDTF">2011-02-21T17:11:21Z</dcterms:created>
  <dcterms:modified xsi:type="dcterms:W3CDTF">2019-02-25T12:45:26Z</dcterms:modified>
</cp:coreProperties>
</file>