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6" r:id="rId4"/>
    <p:sldId id="257" r:id="rId5"/>
    <p:sldId id="263" r:id="rId6"/>
    <p:sldId id="262" r:id="rId7"/>
    <p:sldId id="264" r:id="rId8"/>
    <p:sldId id="265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72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90CC6-0D35-496F-ABDF-537C0E5D82A2}" type="datetimeFigureOut">
              <a:rPr lang="ru-RU" smtClean="0"/>
              <a:pPr/>
              <a:t>08.04.2019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4ACCB-4746-4DF5-9EEE-BF5EF46544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90CC6-0D35-496F-ABDF-537C0E5D82A2}" type="datetimeFigureOut">
              <a:rPr lang="ru-RU" smtClean="0"/>
              <a:pPr/>
              <a:t>08.04.2019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4ACCB-4746-4DF5-9EEE-BF5EF46544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90CC6-0D35-496F-ABDF-537C0E5D82A2}" type="datetimeFigureOut">
              <a:rPr lang="ru-RU" smtClean="0"/>
              <a:pPr/>
              <a:t>08.04.2019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4ACCB-4746-4DF5-9EEE-BF5EF46544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90CC6-0D35-496F-ABDF-537C0E5D82A2}" type="datetimeFigureOut">
              <a:rPr lang="ru-RU" smtClean="0"/>
              <a:pPr/>
              <a:t>08.04.2019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4ACCB-4746-4DF5-9EEE-BF5EF46544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90CC6-0D35-496F-ABDF-537C0E5D82A2}" type="datetimeFigureOut">
              <a:rPr lang="ru-RU" smtClean="0"/>
              <a:pPr/>
              <a:t>08.04.2019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4ACCB-4746-4DF5-9EEE-BF5EF46544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90CC6-0D35-496F-ABDF-537C0E5D82A2}" type="datetimeFigureOut">
              <a:rPr lang="ru-RU" smtClean="0"/>
              <a:pPr/>
              <a:t>08.04.2019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4ACCB-4746-4DF5-9EEE-BF5EF46544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90CC6-0D35-496F-ABDF-537C0E5D82A2}" type="datetimeFigureOut">
              <a:rPr lang="ru-RU" smtClean="0"/>
              <a:pPr/>
              <a:t>08.04.2019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4ACCB-4746-4DF5-9EEE-BF5EF46544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90CC6-0D35-496F-ABDF-537C0E5D82A2}" type="datetimeFigureOut">
              <a:rPr lang="ru-RU" smtClean="0"/>
              <a:pPr/>
              <a:t>08.04.2019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4ACCB-4746-4DF5-9EEE-BF5EF46544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90CC6-0D35-496F-ABDF-537C0E5D82A2}" type="datetimeFigureOut">
              <a:rPr lang="ru-RU" smtClean="0"/>
              <a:pPr/>
              <a:t>08.04.2019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4ACCB-4746-4DF5-9EEE-BF5EF46544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90CC6-0D35-496F-ABDF-537C0E5D82A2}" type="datetimeFigureOut">
              <a:rPr lang="ru-RU" smtClean="0"/>
              <a:pPr/>
              <a:t>08.04.2019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4ACCB-4746-4DF5-9EEE-BF5EF46544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90CC6-0D35-496F-ABDF-537C0E5D82A2}" type="datetimeFigureOut">
              <a:rPr lang="ru-RU" smtClean="0"/>
              <a:pPr/>
              <a:t>08.04.2019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4ACCB-4746-4DF5-9EEE-BF5EF46544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D90CC6-0D35-496F-ABDF-537C0E5D82A2}" type="datetimeFigureOut">
              <a:rPr lang="ru-RU" smtClean="0"/>
              <a:pPr/>
              <a:t>08.04.2019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C4ACCB-4746-4DF5-9EEE-BF5EF465448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enterprise.uniserve.com/wp-content/uploads/2018/01/Supercluster.png"/>
          <p:cNvPicPr>
            <a:picLocks noChangeAspect="1" noChangeArrowheads="1"/>
          </p:cNvPicPr>
          <p:nvPr/>
        </p:nvPicPr>
        <p:blipFill>
          <a:blip r:embed="rId2" cstate="print">
            <a:lum bright="20000" contrast="-40000"/>
          </a:blip>
          <a:srcRect l="29160" r="1676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692696"/>
            <a:ext cx="7772400" cy="1470025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>
                <a:latin typeface="a_BosaNovaDcFr" pitchFamily="82" charset="-52"/>
              </a:rPr>
              <a:t>Белинский говорил: « Кто боится знания, тот пропал», </a:t>
            </a:r>
          </a:p>
        </p:txBody>
      </p:sp>
      <p:pic>
        <p:nvPicPr>
          <p:cNvPr id="6" name="Рисунок 5" descr="BELINSKII_Vissarion_Grigorevich7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23728" y="1268760"/>
            <a:ext cx="4608512" cy="67019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732070" cy="6669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ая выноска 4"/>
          <p:cNvSpPr/>
          <p:nvPr/>
        </p:nvSpPr>
        <p:spPr>
          <a:xfrm>
            <a:off x="3707904" y="3645024"/>
            <a:ext cx="5184576" cy="2160240"/>
          </a:xfrm>
          <a:prstGeom prst="wedgeRectCallout">
            <a:avLst>
              <a:gd name="adj1" fmla="val -75508"/>
              <a:gd name="adj2" fmla="val 80036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 cstate="print"/>
          <a:srcRect t="92156" r="49073"/>
          <a:stretch>
            <a:fillRect/>
          </a:stretch>
        </p:blipFill>
        <p:spPr bwMode="auto">
          <a:xfrm>
            <a:off x="3995936" y="4221088"/>
            <a:ext cx="4644008" cy="10081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436" name="Picture 4" descr="https://yt3.ggpht.com/a-/AAuE7mDCMhYZOYdxEjm5qcFa2dZhBFXsGeyaClby1w=s900-mo-c-c0xffffffff-rj-k-n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764704"/>
            <a:ext cx="2808312" cy="2808312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148064" y="188640"/>
            <a:ext cx="3522118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800" dirty="0" smtClean="0">
                <a:latin typeface="Annabelle" pitchFamily="66" charset="0"/>
              </a:rPr>
              <a:t>Маршрутная карта</a:t>
            </a:r>
            <a:endParaRPr lang="ru-RU" sz="2800" dirty="0">
              <a:latin typeface="Annabelle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2593" y="2201701"/>
            <a:ext cx="8803903" cy="331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1700808"/>
            <a:ext cx="602932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732070" cy="6669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971600" y="312911"/>
            <a:ext cx="29161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rgbClr val="0070C0"/>
                </a:solidFill>
                <a:latin typeface="Annabelle" pitchFamily="66" charset="0"/>
              </a:rPr>
              <a:t>Что такое электронные </a:t>
            </a:r>
            <a:r>
              <a:rPr lang="ru-RU" sz="1400" dirty="0" smtClean="0">
                <a:solidFill>
                  <a:srgbClr val="0070C0"/>
                </a:solidFill>
                <a:latin typeface="Annabelle" pitchFamily="66" charset="0"/>
              </a:rPr>
              <a:t>таблицы.</a:t>
            </a:r>
            <a:endParaRPr lang="ru-RU" sz="1400" dirty="0">
              <a:solidFill>
                <a:srgbClr val="0070C0"/>
              </a:solidFill>
              <a:latin typeface="Annabelle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1520" y="1052736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>
                <a:solidFill>
                  <a:srgbClr val="0070C0"/>
                </a:solidFill>
                <a:latin typeface="Annabelle" pitchFamily="66" charset="0"/>
              </a:rPr>
              <a:t>Рассмотрим функции электронных таблиц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763688" y="836712"/>
            <a:ext cx="13681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solidFill>
                  <a:srgbClr val="0070C0"/>
                </a:solidFill>
                <a:latin typeface="Annabelle" pitchFamily="66" charset="0"/>
              </a:rPr>
              <a:t>Выделим </a:t>
            </a:r>
            <a:r>
              <a:rPr lang="ru-RU" sz="1100" dirty="0">
                <a:solidFill>
                  <a:srgbClr val="0070C0"/>
                </a:solidFill>
                <a:latin typeface="Annabelle" pitchFamily="66" charset="0"/>
              </a:rPr>
              <a:t>основные объекты электронных таблиц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203848" y="980728"/>
            <a:ext cx="136815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solidFill>
                  <a:srgbClr val="0070C0"/>
                </a:solidFill>
                <a:latin typeface="Annabelle" pitchFamily="66" charset="0"/>
              </a:rPr>
              <a:t>Поработаем за компьютером</a:t>
            </a:r>
            <a:endParaRPr lang="ru-RU" sz="1100" dirty="0">
              <a:solidFill>
                <a:srgbClr val="0070C0"/>
              </a:solidFill>
              <a:latin typeface="Annabelle" pitchFamily="66" charset="0"/>
            </a:endParaRPr>
          </a:p>
        </p:txBody>
      </p:sp>
      <p:sp>
        <p:nvSpPr>
          <p:cNvPr id="16" name="Прямоугольная выноска 15"/>
          <p:cNvSpPr/>
          <p:nvPr/>
        </p:nvSpPr>
        <p:spPr>
          <a:xfrm>
            <a:off x="3347864" y="188640"/>
            <a:ext cx="4680520" cy="720080"/>
          </a:xfrm>
          <a:prstGeom prst="wedgeRectCallout">
            <a:avLst>
              <a:gd name="adj1" fmla="val -57965"/>
              <a:gd name="adj2" fmla="val -3727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Что такое электронные 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таблицы.</a:t>
            </a:r>
            <a:endParaRPr lang="ru-RU" sz="2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ая выноска 16"/>
          <p:cNvSpPr/>
          <p:nvPr/>
        </p:nvSpPr>
        <p:spPr>
          <a:xfrm>
            <a:off x="3203848" y="1700808"/>
            <a:ext cx="5760640" cy="1656184"/>
          </a:xfrm>
          <a:prstGeom prst="wedgeRectCallout">
            <a:avLst>
              <a:gd name="adj1" fmla="val -51231"/>
              <a:gd name="adj2" fmla="val -11021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3203848" y="1844824"/>
            <a:ext cx="5940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1. Функции 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электронных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таблиц.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203848" y="2276872"/>
            <a:ext cx="5868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2. Основные 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объекты электронных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таблиц.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203848" y="2679303"/>
            <a:ext cx="5868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3. Работа за компьютером.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1"/>
          <p:cNvSpPr>
            <a:spLocks noChangeArrowheads="1"/>
          </p:cNvSpPr>
          <p:nvPr/>
        </p:nvSpPr>
        <p:spPr bwMode="auto">
          <a:xfrm>
            <a:off x="323528" y="2060848"/>
            <a:ext cx="788436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nnabelle" pitchFamily="66" charset="0"/>
                <a:ea typeface="Times New Roman" pitchFamily="18" charset="0"/>
                <a:cs typeface="Arial" pitchFamily="34" charset="0"/>
              </a:rPr>
              <a:t>Основные функции электронных таблиц</a:t>
            </a:r>
            <a:r>
              <a:rPr kumimoji="0" lang="en-US" sz="1200" b="0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nnabelle" pitchFamily="66" charset="0"/>
                <a:ea typeface="Times New Roman" pitchFamily="18" charset="0"/>
                <a:cs typeface="Arial" pitchFamily="34" charset="0"/>
              </a:rPr>
              <a:t>: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nnabelle" pitchFamily="66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nnabelle" pitchFamily="66" charset="0"/>
                <a:ea typeface="Times New Roman" pitchFamily="18" charset="0"/>
                <a:cs typeface="Arial" pitchFamily="34" charset="0"/>
              </a:rPr>
              <a:t>Ввод данных и сохранение.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nnabelle" pitchFamily="66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nnabelle" pitchFamily="66" charset="0"/>
                <a:ea typeface="Times New Roman" pitchFamily="18" charset="0"/>
                <a:cs typeface="Arial" pitchFamily="34" charset="0"/>
              </a:rPr>
              <a:t>Редактирование данных.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nnabelle" pitchFamily="66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nnabelle" pitchFamily="66" charset="0"/>
                <a:ea typeface="Times New Roman" pitchFamily="18" charset="0"/>
                <a:cs typeface="Arial" pitchFamily="34" charset="0"/>
              </a:rPr>
              <a:t>Форматирование данных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nnabelle" pitchFamily="66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nnabelle" pitchFamily="66" charset="0"/>
                <a:ea typeface="Times New Roman" pitchFamily="18" charset="0"/>
                <a:cs typeface="Arial" pitchFamily="34" charset="0"/>
              </a:rPr>
              <a:t>Иллюстрирование таблиц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nnabelle" pitchFamily="66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nnabelle" pitchFamily="66" charset="0"/>
                <a:ea typeface="Times New Roman" pitchFamily="18" charset="0"/>
                <a:cs typeface="Arial" pitchFamily="34" charset="0"/>
              </a:rPr>
              <a:t>Обработка табличных данных.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nnabelle" pitchFamily="66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nnabelle" pitchFamily="66" charset="0"/>
                <a:ea typeface="Times New Roman" pitchFamily="18" charset="0"/>
                <a:cs typeface="Arial" pitchFamily="34" charset="0"/>
              </a:rPr>
              <a:t>Упорядочение и сортировка данных.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nnabelle" pitchFamily="66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nnabelle" pitchFamily="66" charset="0"/>
                <a:ea typeface="Times New Roman" pitchFamily="18" charset="0"/>
                <a:cs typeface="Arial" pitchFamily="34" charset="0"/>
              </a:rPr>
              <a:t>Печать таблиц</a:t>
            </a:r>
            <a:r>
              <a:rPr kumimoji="0" lang="ru-RU" sz="1200" b="0" i="1" u="none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/>
                <a:latin typeface="Annabelle" pitchFamily="66" charset="0"/>
                <a:ea typeface="Times New Roman" pitchFamily="18" charset="0"/>
                <a:cs typeface="Arial" pitchFamily="34" charset="0"/>
              </a:rPr>
              <a:t> и т.д.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nnabelle" pitchFamily="66" charset="0"/>
              <a:cs typeface="Arial" pitchFamily="34" charset="0"/>
            </a:endParaRPr>
          </a:p>
        </p:txBody>
      </p:sp>
      <p:sp>
        <p:nvSpPr>
          <p:cNvPr id="21" name="Прямоугольная выноска 20"/>
          <p:cNvSpPr/>
          <p:nvPr/>
        </p:nvSpPr>
        <p:spPr>
          <a:xfrm>
            <a:off x="2195736" y="2060848"/>
            <a:ext cx="6408712" cy="4032448"/>
          </a:xfrm>
          <a:prstGeom prst="wedgeRectCallout">
            <a:avLst>
              <a:gd name="adj1" fmla="val -63934"/>
              <a:gd name="adj2" fmla="val -3377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Rectangle 1"/>
          <p:cNvSpPr>
            <a:spLocks noChangeArrowheads="1"/>
          </p:cNvSpPr>
          <p:nvPr/>
        </p:nvSpPr>
        <p:spPr bwMode="auto">
          <a:xfrm>
            <a:off x="2195736" y="2215317"/>
            <a:ext cx="6336704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700" u="sng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Основные функции электронных таблиц</a:t>
            </a:r>
            <a:r>
              <a:rPr kumimoji="0" lang="en-US" sz="2700" u="sng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endParaRPr kumimoji="0" lang="ru-RU" sz="2700" u="sng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700" b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Ввод данных и сохранение.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700" b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Редактирование данных.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700" b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Форматирование данных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700" b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Иллюстрирование таблиц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700" b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Обработка табличных данных.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700" b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Упорядочение и сортировка данных.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700" b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Печать таблиц</a:t>
            </a:r>
            <a:r>
              <a:rPr kumimoji="0" lang="ru-RU" sz="2700" b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 т.д.</a:t>
            </a:r>
            <a:endParaRPr kumimoji="0" lang="ru-RU" sz="2700" b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Прямоугольная выноска 23"/>
          <p:cNvSpPr/>
          <p:nvPr/>
        </p:nvSpPr>
        <p:spPr>
          <a:xfrm>
            <a:off x="2123728" y="260648"/>
            <a:ext cx="6696744" cy="1080120"/>
          </a:xfrm>
          <a:prstGeom prst="wedgeRectCallout">
            <a:avLst>
              <a:gd name="adj1" fmla="val -35267"/>
              <a:gd name="adj2" fmla="val 28604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Основные объекты электронных таблиц – это ячейка, таблица, лист и книга.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23528" y="4149080"/>
            <a:ext cx="65274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0C0"/>
                </a:solidFill>
                <a:latin typeface="Annabelle" pitchFamily="66" charset="0"/>
              </a:rPr>
              <a:t>Ячейка</a:t>
            </a:r>
            <a:endParaRPr lang="ru-RU" sz="1100" dirty="0">
              <a:solidFill>
                <a:srgbClr val="0070C0"/>
              </a:solidFill>
              <a:latin typeface="Annabelle" pitchFamily="66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403648" y="4149080"/>
            <a:ext cx="75693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0C0"/>
                </a:solidFill>
                <a:latin typeface="Annabelle" pitchFamily="66" charset="0"/>
              </a:rPr>
              <a:t>Таблица</a:t>
            </a:r>
            <a:endParaRPr lang="ru-RU" sz="1100" dirty="0">
              <a:solidFill>
                <a:srgbClr val="0070C0"/>
              </a:solidFill>
              <a:latin typeface="Annabelle" pitchFamily="66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555776" y="4149080"/>
            <a:ext cx="56778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0C0"/>
                </a:solidFill>
                <a:latin typeface="Annabelle" pitchFamily="66" charset="0"/>
              </a:rPr>
              <a:t>Лист</a:t>
            </a:r>
            <a:endParaRPr lang="ru-RU" sz="1100" dirty="0">
              <a:solidFill>
                <a:srgbClr val="0070C0"/>
              </a:solidFill>
              <a:latin typeface="Annabelle" pitchFamily="66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491880" y="4149080"/>
            <a:ext cx="60946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0C0"/>
                </a:solidFill>
                <a:latin typeface="Annabelle" pitchFamily="66" charset="0"/>
              </a:rPr>
              <a:t>Книга</a:t>
            </a:r>
            <a:endParaRPr lang="ru-RU" sz="1100" dirty="0">
              <a:solidFill>
                <a:srgbClr val="0070C0"/>
              </a:solidFill>
              <a:latin typeface="Annabelle" pitchFamily="66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179512" y="4797152"/>
            <a:ext cx="446449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100" b="0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nnabelle" pitchFamily="66" charset="0"/>
                <a:ea typeface="Times New Roman" pitchFamily="18" charset="0"/>
                <a:cs typeface="Arial" pitchFamily="34" charset="0"/>
              </a:rPr>
              <a:t>расположенные подряд соседние ячейки: в строке - в столбце в прямоугольнике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nnabelle" pitchFamily="66" charset="0"/>
              <a:cs typeface="Arial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971600" y="6237312"/>
            <a:ext cx="15921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Annabelle" pitchFamily="66" charset="0"/>
              </a:rPr>
              <a:t>Иванов Иван</a:t>
            </a:r>
            <a:endParaRPr lang="ru-RU" dirty="0">
              <a:latin typeface="Annabelle" pitchFamily="66" charset="0"/>
            </a:endParaRPr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340768"/>
            <a:ext cx="9168848" cy="5370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Прямоугольная выноска 28"/>
          <p:cNvSpPr/>
          <p:nvPr/>
        </p:nvSpPr>
        <p:spPr>
          <a:xfrm>
            <a:off x="2267744" y="2708920"/>
            <a:ext cx="6408712" cy="1656184"/>
          </a:xfrm>
          <a:prstGeom prst="wedgeRectCallout">
            <a:avLst>
              <a:gd name="adj1" fmla="val -33063"/>
              <a:gd name="adj2" fmla="val 10430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b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Диапазон ячеек – это расположенные подряд соседние ячейки: в строке - в столбце в прямоугольнике</a:t>
            </a:r>
            <a:endParaRPr kumimoji="0" lang="ru-RU" sz="2400" b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5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2000"/>
                                        <p:tgtEl>
                                          <p:spTgt spid="5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6" grpId="0" animBg="1"/>
      <p:bldP spid="16" grpId="1" animBg="1"/>
      <p:bldP spid="17" grpId="0" animBg="1"/>
      <p:bldP spid="17" grpId="1" animBg="1"/>
      <p:bldP spid="18" grpId="0"/>
      <p:bldP spid="18" grpId="1"/>
      <p:bldP spid="19" grpId="0"/>
      <p:bldP spid="19" grpId="1"/>
      <p:bldP spid="19" grpId="2"/>
      <p:bldP spid="20" grpId="0"/>
      <p:bldP spid="20" grpId="1"/>
      <p:bldP spid="23" grpId="0"/>
      <p:bldP spid="21" grpId="0" animBg="1"/>
      <p:bldP spid="21" grpId="1" animBg="1"/>
      <p:bldP spid="22" grpId="0"/>
      <p:bldP spid="22" grpId="1"/>
      <p:bldP spid="24" grpId="0" animBg="1"/>
      <p:bldP spid="24" grpId="1" animBg="1"/>
      <p:bldP spid="25" grpId="0"/>
      <p:bldP spid="26" grpId="0"/>
      <p:bldP spid="27" grpId="0"/>
      <p:bldP spid="31" grpId="0"/>
      <p:bldP spid="31" grpId="1"/>
      <p:bldP spid="29" grpId="0" animBg="1"/>
      <p:bldP spid="29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t="21282" r="67676" b="41312"/>
          <a:stretch>
            <a:fillRect/>
          </a:stretch>
        </p:blipFill>
        <p:spPr bwMode="auto">
          <a:xfrm>
            <a:off x="0" y="0"/>
            <a:ext cx="9144000" cy="5949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979712" y="5877272"/>
            <a:ext cx="5817618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3600" dirty="0" smtClean="0">
                <a:latin typeface="Annabelle" pitchFamily="66" charset="0"/>
              </a:rPr>
              <a:t>Назовите диапазон Ячеек. </a:t>
            </a:r>
            <a:endParaRPr lang="ru-RU" sz="3600" dirty="0">
              <a:latin typeface="Annabelle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63688" y="1268760"/>
            <a:ext cx="1512168" cy="5760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763688" y="4149080"/>
            <a:ext cx="1512168" cy="5760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2195736" y="1268760"/>
            <a:ext cx="6158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В3</a:t>
            </a:r>
            <a:endParaRPr lang="ru-RU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2123728" y="4149080"/>
            <a:ext cx="8242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В10</a:t>
            </a:r>
            <a:endParaRPr lang="ru-RU" sz="32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427984" y="1268760"/>
            <a:ext cx="1512168" cy="5760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7020272" y="2060848"/>
            <a:ext cx="1512168" cy="5760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" name="Прямая со стрелкой 11"/>
          <p:cNvCxnSpPr/>
          <p:nvPr/>
        </p:nvCxnSpPr>
        <p:spPr>
          <a:xfrm>
            <a:off x="2483768" y="620688"/>
            <a:ext cx="0" cy="50405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H="1">
            <a:off x="683568" y="1484784"/>
            <a:ext cx="1008112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835696" y="4869160"/>
            <a:ext cx="1366080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3200" dirty="0" smtClean="0"/>
              <a:t>В3</a:t>
            </a:r>
            <a:r>
              <a:rPr lang="en-US" sz="3200" dirty="0" smtClean="0"/>
              <a:t>:</a:t>
            </a:r>
            <a:r>
              <a:rPr lang="ru-RU" sz="3200" dirty="0" smtClean="0"/>
              <a:t>В10</a:t>
            </a:r>
            <a:endParaRPr lang="ru-RU" sz="3200" dirty="0"/>
          </a:p>
        </p:txBody>
      </p:sp>
      <p:sp>
        <p:nvSpPr>
          <p:cNvPr id="15" name="TextBox 14"/>
          <p:cNvSpPr txBox="1"/>
          <p:nvPr/>
        </p:nvSpPr>
        <p:spPr>
          <a:xfrm>
            <a:off x="5868144" y="1628800"/>
            <a:ext cx="1154483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200" dirty="0" smtClean="0"/>
              <a:t>D3:F5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 r="25211"/>
          <a:stretch>
            <a:fillRect/>
          </a:stretch>
        </p:blipFill>
        <p:spPr bwMode="auto">
          <a:xfrm>
            <a:off x="21282" y="0"/>
            <a:ext cx="912271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5868144" y="5301208"/>
            <a:ext cx="2607765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dirty="0" smtClean="0"/>
              <a:t>Работа за компьютером.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r="45491" b="16704"/>
          <a:stretch>
            <a:fillRect/>
          </a:stretch>
        </p:blipFill>
        <p:spPr bwMode="auto">
          <a:xfrm>
            <a:off x="1115616" y="332656"/>
            <a:ext cx="7092280" cy="6093296"/>
          </a:xfrm>
          <a:prstGeom prst="rect">
            <a:avLst/>
          </a:prstGeom>
          <a:ln w="889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7624" y="3212976"/>
            <a:ext cx="7344816" cy="206210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+mj-lt"/>
              </a:rPr>
              <a:t>Домашнее Задание</a:t>
            </a:r>
            <a:r>
              <a:rPr lang="en-US" sz="3200" b="1" dirty="0" smtClean="0">
                <a:latin typeface="+mj-lt"/>
              </a:rPr>
              <a:t>: </a:t>
            </a:r>
            <a:endParaRPr lang="ru-RU" sz="3200" b="1" dirty="0" smtClean="0">
              <a:latin typeface="+mj-lt"/>
            </a:endParaRPr>
          </a:p>
          <a:p>
            <a:pPr>
              <a:buFont typeface="Arial" pitchFamily="34" charset="0"/>
              <a:buChar char="•"/>
            </a:pPr>
            <a:r>
              <a:rPr lang="ru-RU" sz="3200" b="1" dirty="0" smtClean="0">
                <a:latin typeface="+mj-lt"/>
              </a:rPr>
              <a:t>Повторить конспект урока. </a:t>
            </a:r>
          </a:p>
          <a:p>
            <a:pPr>
              <a:buFont typeface="Arial" pitchFamily="34" charset="0"/>
              <a:buChar char="•"/>
            </a:pPr>
            <a:r>
              <a:rPr lang="ru-RU" sz="3200" b="1" dirty="0" smtClean="0">
                <a:latin typeface="+mj-lt"/>
              </a:rPr>
              <a:t>Подумать, где Вам могут пригодится знания полученные на уроке</a:t>
            </a:r>
            <a:r>
              <a:rPr lang="ru-RU" b="1" dirty="0" smtClean="0">
                <a:latin typeface="+mj-lt"/>
              </a:rPr>
              <a:t>. </a:t>
            </a:r>
            <a:endParaRPr lang="ru-RU" b="1" dirty="0">
              <a:latin typeface="+mj-lt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467544" y="841983"/>
            <a:ext cx="8352928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Чем отличаются электронные таблицы от обычных таблиц?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Чем похожи электронные таблицы и Шахматы?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</TotalTime>
  <Words>213</Words>
  <Application>Microsoft Office PowerPoint</Application>
  <PresentationFormat>Экран (4:3)</PresentationFormat>
  <Paragraphs>45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Белинский говорил: « Кто боится знания, тот пропал»,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Белинский говорил: « Кто боится знания, тот пропал», </dc:title>
  <dc:creator>Admin</dc:creator>
  <cp:lastModifiedBy>Admin</cp:lastModifiedBy>
  <cp:revision>27</cp:revision>
  <dcterms:created xsi:type="dcterms:W3CDTF">2019-04-05T12:46:51Z</dcterms:created>
  <dcterms:modified xsi:type="dcterms:W3CDTF">2019-04-08T17:57:07Z</dcterms:modified>
</cp:coreProperties>
</file>