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3" r:id="rId16"/>
    <p:sldId id="264" r:id="rId17"/>
    <p:sldId id="265" r:id="rId18"/>
    <p:sldId id="266" r:id="rId19"/>
    <p:sldId id="267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746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0B6F7E-486F-4231-B86C-2714A97E4CEE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A60462-0DEE-4A9D-B1A4-0E3C3BB0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785818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Министерство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образования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 Республики Башкортостан</a:t>
            </a:r>
            <a:br>
              <a:rPr lang="ru-RU" sz="2000" b="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ГАПОУ Уфимский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топливно-энергетический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колледж</a:t>
            </a:r>
            <a:endParaRPr lang="ru-RU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992888" cy="3857652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Презентация по дисциплине «Основы гидравлики, теплотехники и аэродинамики». </a:t>
            </a:r>
          </a:p>
          <a:p>
            <a:r>
              <a:rPr lang="ru-RU" sz="3600" dirty="0" smtClean="0"/>
              <a:t>Тема</a:t>
            </a:r>
            <a:r>
              <a:rPr lang="ru-RU" sz="3600" dirty="0" smtClean="0"/>
              <a:t>: Основные законы теплового излучения</a:t>
            </a:r>
          </a:p>
          <a:p>
            <a:pPr algn="l"/>
            <a:endParaRPr lang="ru-RU" sz="3600" dirty="0" smtClean="0"/>
          </a:p>
          <a:p>
            <a:pPr algn="l"/>
            <a:endParaRPr lang="ru-RU" sz="3600" dirty="0" smtClean="0"/>
          </a:p>
          <a:p>
            <a:r>
              <a:rPr lang="ru-RU" sz="1600" dirty="0" smtClean="0"/>
              <a:t>                                                                                                               Выполнил</a:t>
            </a:r>
            <a:r>
              <a:rPr lang="ru-RU" sz="1600" dirty="0" smtClean="0"/>
              <a:t>: студент группы </a:t>
            </a:r>
            <a:r>
              <a:rPr lang="en-US" sz="1600" dirty="0" smtClean="0"/>
              <a:t>2</a:t>
            </a:r>
            <a:r>
              <a:rPr lang="ru-RU" sz="1600" dirty="0" smtClean="0"/>
              <a:t>ПГ-1</a:t>
            </a:r>
            <a:endParaRPr lang="ru-RU" sz="1600" dirty="0" smtClean="0"/>
          </a:p>
          <a:p>
            <a:r>
              <a:rPr lang="ru-RU" sz="1600" dirty="0" smtClean="0"/>
              <a:t>                                                                               Гайнанова Г</a:t>
            </a:r>
            <a:r>
              <a:rPr lang="en-US" sz="1600" dirty="0" smtClean="0"/>
              <a:t>.</a:t>
            </a:r>
            <a:r>
              <a:rPr lang="ru-RU" sz="1600" dirty="0" smtClean="0"/>
              <a:t>А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ru-RU" sz="1600" dirty="0" smtClean="0"/>
              <a:t>                                                                                                    Руководитель: </a:t>
            </a:r>
            <a:r>
              <a:rPr lang="ru-RU" sz="1600" dirty="0" err="1" smtClean="0"/>
              <a:t>Валеева</a:t>
            </a:r>
            <a:r>
              <a:rPr lang="ru-RU" sz="1600" dirty="0" smtClean="0"/>
              <a:t> З</a:t>
            </a:r>
            <a:r>
              <a:rPr lang="en-US" sz="1600" dirty="0" smtClean="0"/>
              <a:t>.</a:t>
            </a:r>
            <a:r>
              <a:rPr lang="ru-RU" sz="1600" dirty="0" smtClean="0"/>
              <a:t>А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Уфа 2019 г.</a:t>
            </a:r>
          </a:p>
          <a:p>
            <a:endParaRPr lang="ru-RU" sz="1600" dirty="0" smtClean="0"/>
          </a:p>
          <a:p>
            <a:pPr algn="l"/>
            <a:endParaRPr lang="ru-RU" sz="2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906359B-F03D-48E5-8900-B2BB6B4F1C55}"/>
              </a:ext>
            </a:extLst>
          </p:cNvPr>
          <p:cNvSpPr/>
          <p:nvPr/>
        </p:nvSpPr>
        <p:spPr>
          <a:xfrm>
            <a:off x="5786446" y="1857364"/>
            <a:ext cx="3014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</a:t>
            </a:r>
            <a:r>
              <a:rPr lang="ru-RU" sz="2000" dirty="0" smtClean="0"/>
              <a:t>пециальность </a:t>
            </a:r>
            <a:r>
              <a:rPr lang="ru-RU" sz="2000" dirty="0" smtClean="0"/>
              <a:t>13</a:t>
            </a:r>
            <a:r>
              <a:rPr lang="ru-RU" sz="2000" dirty="0" smtClean="0"/>
              <a:t>.02.01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Отражающая способность </a:t>
            </a:r>
            <a:r>
              <a:rPr lang="ru-RU" sz="2800" dirty="0" err="1" smtClean="0"/>
              <a:t>тела-функция</a:t>
            </a:r>
            <a:r>
              <a:rPr lang="ru-RU" sz="2800" dirty="0" smtClean="0"/>
              <a:t> частоты и температуры, показывающая какая часть энергии электромагнитного излучения, падающего на тело, отражается от него в области частот вблизи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Абсолютно черное тело-это физическая абстракция(модель), под которой понимают тело, полностью поглощающее всё падающее на него электромагнитное излучение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Серое тело-это такое тело, коэффициент поглощения которого не зависит от частоты, а зависит только от температуры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Объемная плотность энергии </a:t>
            </a:r>
            <a:r>
              <a:rPr lang="ru-RU" sz="2800" dirty="0" err="1" smtClean="0"/>
              <a:t>излучения-функция</a:t>
            </a:r>
            <a:r>
              <a:rPr lang="ru-RU" sz="2800" dirty="0" smtClean="0"/>
              <a:t> температуры, численно равная энергии электромагнитного излучения в единицу объема по всему спектру частот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Спектральная плотность </a:t>
            </a:r>
            <a:r>
              <a:rPr lang="ru-RU" dirty="0" err="1" smtClean="0"/>
              <a:t>энергии-функция</a:t>
            </a:r>
            <a:r>
              <a:rPr lang="ru-RU" dirty="0" smtClean="0"/>
              <a:t> частоты и температуры, связанная с объемной плотностью излучения формулой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Равновесное излучение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Равновесное излучение - </a:t>
            </a:r>
            <a:r>
              <a:rPr lang="ru-RU" dirty="0" err="1" smtClean="0"/>
              <a:t>излучение</a:t>
            </a:r>
            <a:r>
              <a:rPr lang="ru-RU" dirty="0" smtClean="0"/>
              <a:t>, находящееся в равновесии с излучающими телами. </a:t>
            </a:r>
          </a:p>
          <a:p>
            <a:r>
              <a:rPr lang="ru-RU" dirty="0" smtClean="0"/>
              <a:t>Если несколько нагретых излучающих тел окружить идеально отражающей оболочкой, то внутри оболочки установится термодинамическое равновесие, т.е., температуры всех тел станут равными, а распределение энергии между телами и излучением не будет изменяться со временем.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Arial"/>
              </a:rPr>
              <a:t>Тепловое излучение происходит по всему спектру частот от нуля до бесконечности</a:t>
            </a:r>
          </a:p>
          <a:p>
            <a:pPr>
              <a:buFont typeface="Arial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Arial"/>
              </a:rPr>
              <a:t>Интенсивность теплового излучения неравномерна по частотам и имеет явно выраженный максимум при определенной частоте</a:t>
            </a:r>
          </a:p>
          <a:p>
            <a:pPr>
              <a:buFont typeface="Arial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Arial"/>
              </a:rPr>
              <a:t>C ростом температуры общая интенсивность теплового излучения возрастает</a:t>
            </a:r>
          </a:p>
          <a:p>
            <a:pPr>
              <a:buFont typeface="Arial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Arial"/>
              </a:rPr>
              <a:t>C ростом температуры максимум излучения смещается в сторону больших частот</a:t>
            </a:r>
          </a:p>
          <a:p>
            <a:pPr>
              <a:buFont typeface="Arial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Arial"/>
              </a:rPr>
              <a:t>Тепловое излучение характерно для тел независимо от их агрегатного состояния</a:t>
            </a:r>
          </a:p>
          <a:p>
            <a:pPr>
              <a:buFont typeface="Arial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Arial"/>
              </a:rPr>
              <a:t>Самым важным и отличительным свойством теплового излучения является равновесный характер излучения. Это значит что если мы поместим тело в </a:t>
            </a:r>
            <a:r>
              <a:rPr lang="ru-RU" sz="2000" dirty="0" err="1" smtClean="0">
                <a:solidFill>
                  <a:srgbClr val="222222"/>
                </a:solidFill>
                <a:latin typeface="Arial"/>
              </a:rPr>
              <a:t>термоизолированный</a:t>
            </a:r>
            <a:r>
              <a:rPr lang="ru-RU" sz="2000" dirty="0" smtClean="0">
                <a:solidFill>
                  <a:srgbClr val="222222"/>
                </a:solidFill>
                <a:latin typeface="Arial"/>
              </a:rPr>
              <a:t> сосуд, то количество поглощаемой энергии всегда будет равно количеству испускаемой энергии.</a:t>
            </a:r>
          </a:p>
          <a:p>
            <a:pPr>
              <a:buFont typeface="Arial"/>
              <a:buChar char="•"/>
            </a:pPr>
            <a:endParaRPr lang="ru-RU" sz="2000" dirty="0" smtClean="0">
              <a:solidFill>
                <a:srgbClr val="222222"/>
              </a:solidFill>
              <a:latin typeface="Arial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Законы, которым подчиняется тепловое излучение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1.Закон Густава Флобера Кирхгофа(1859г.):</a:t>
            </a:r>
          </a:p>
          <a:p>
            <a:pPr marL="514350" indent="-514350" algn="r">
              <a:buNone/>
            </a:pPr>
            <a:r>
              <a:rPr lang="ru-RU" dirty="0" smtClean="0"/>
              <a:t>Отношение </a:t>
            </a:r>
            <a:r>
              <a:rPr lang="ru-RU" dirty="0" err="1" smtClean="0"/>
              <a:t>испускательной</a:t>
            </a:r>
            <a:r>
              <a:rPr lang="ru-RU" dirty="0" smtClean="0"/>
              <a:t> способности к поглощательной способности не зависит от природы вещества, оно является для всех тел универсальной функцией частоты (длины волны) и температуры.</a:t>
            </a:r>
          </a:p>
        </p:txBody>
      </p:sp>
      <p:pic>
        <p:nvPicPr>
          <p:cNvPr id="5" name="Рисунок 4" descr="i_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05064"/>
            <a:ext cx="1859492" cy="20875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Законы, которым подчиняется тепловое излучение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Закон Стефана-Больцмана(1884г.):</a:t>
            </a:r>
          </a:p>
          <a:p>
            <a:pPr algn="r">
              <a:buNone/>
            </a:pPr>
            <a:r>
              <a:rPr lang="ru-RU" dirty="0" smtClean="0"/>
              <a:t>интегральный закон излучения </a:t>
            </a:r>
            <a:r>
              <a:rPr lang="ru-RU" dirty="0" smtClean="0"/>
              <a:t>абсолютно чёрного </a:t>
            </a:r>
            <a:r>
              <a:rPr lang="ru-RU" dirty="0" smtClean="0"/>
              <a:t>тела. Определяет зависимость плотности мощности излучения абсолютно чёрного тела от его температуры.</a:t>
            </a:r>
          </a:p>
          <a:p>
            <a:pPr algn="r">
              <a:buNone/>
            </a:pPr>
            <a:endParaRPr lang="ru-RU" dirty="0"/>
          </a:p>
        </p:txBody>
      </p:sp>
      <p:pic>
        <p:nvPicPr>
          <p:cNvPr id="4" name="Рисунок 3" descr="im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55622"/>
            <a:ext cx="3744416" cy="2808312"/>
          </a:xfrm>
          <a:prstGeom prst="rect">
            <a:avLst/>
          </a:prstGeom>
        </p:spPr>
      </p:pic>
      <p:pic>
        <p:nvPicPr>
          <p:cNvPr id="5" name="Рисунок 4" descr="oggh8dz-0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365104"/>
            <a:ext cx="2771800" cy="101821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Законы, которым подчиняется тепловое излучение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Закон смещения Вина:</a:t>
            </a:r>
          </a:p>
          <a:p>
            <a:pPr algn="r">
              <a:buNone/>
            </a:pPr>
            <a:r>
              <a:rPr lang="ru-RU" dirty="0" smtClean="0"/>
              <a:t>устанавливает зависимость длины волны, на которой поток </a:t>
            </a:r>
            <a:r>
              <a:rPr lang="ru-RU" dirty="0" smtClean="0"/>
              <a:t>излучения</a:t>
            </a:r>
            <a:r>
              <a:rPr lang="ru-RU" dirty="0" smtClean="0"/>
              <a:t> </a:t>
            </a:r>
            <a:r>
              <a:rPr lang="ru-RU" dirty="0" smtClean="0"/>
              <a:t>энергии</a:t>
            </a:r>
            <a:r>
              <a:rPr lang="ru-RU" dirty="0" smtClean="0"/>
              <a:t> чёрного </a:t>
            </a:r>
            <a:r>
              <a:rPr lang="ru-RU" dirty="0" smtClean="0"/>
              <a:t>тела достигает </a:t>
            </a:r>
            <a:r>
              <a:rPr lang="ru-RU" dirty="0" smtClean="0"/>
              <a:t>своего максимума, от температуры чёрного тела.</a:t>
            </a:r>
            <a:endParaRPr lang="ru-RU" dirty="0"/>
          </a:p>
        </p:txBody>
      </p:sp>
      <p:pic>
        <p:nvPicPr>
          <p:cNvPr id="5" name="Рисунок 4" descr="hello_html_28f36ec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17032"/>
            <a:ext cx="3284494" cy="21663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Актуальные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данной презентации рассматривается тема </a:t>
            </a:r>
            <a:r>
              <a:rPr lang="ru-RU" dirty="0" smtClean="0"/>
              <a:t>«Основные законы теплового излучения».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Исследовательская работа посвящена актуальным проблемам по </a:t>
            </a:r>
            <a:r>
              <a:rPr lang="ru-RU" dirty="0" smtClean="0"/>
              <a:t>дисциплине «Гидравлика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используемых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-19050" algn="just">
              <a:buNone/>
            </a:pPr>
            <a:r>
              <a:rPr lang="ru-RU" dirty="0" smtClean="0"/>
              <a:t>1.Бобровский  С.А.  Соколовский С.М. «Гидравлика, насосы и компрессоры» Учебник- М.: изд-во «Недра», 1972.</a:t>
            </a:r>
          </a:p>
          <a:p>
            <a:pPr indent="-19050" algn="just">
              <a:buNone/>
            </a:pPr>
            <a:r>
              <a:rPr lang="ru-RU" dirty="0" smtClean="0"/>
              <a:t>2.Брюханов О.Н., </a:t>
            </a:r>
            <a:r>
              <a:rPr lang="ru-RU" dirty="0" err="1" smtClean="0"/>
              <a:t>Коробко</a:t>
            </a:r>
            <a:r>
              <a:rPr lang="ru-RU" dirty="0" smtClean="0"/>
              <a:t> В.И., Мельник- Аракелян А. Т. «Основы гидравлики, теплотехники и аэродинамики : Учебник – М.: ИНФРА-М, 2015.</a:t>
            </a:r>
          </a:p>
          <a:p>
            <a:pPr indent="-19050" algn="just">
              <a:buNone/>
            </a:pPr>
            <a:r>
              <a:rPr lang="ru-RU" dirty="0" smtClean="0"/>
              <a:t>3. Кудинов В.А., Карташов Э.М., Коваленко А.Г.,</a:t>
            </a:r>
          </a:p>
          <a:p>
            <a:pPr indent="-19050" algn="just">
              <a:buNone/>
            </a:pPr>
            <a:r>
              <a:rPr lang="ru-RU" dirty="0" smtClean="0"/>
              <a:t>Кудинов И.В. « Гидравлика»  Учебник – М.: изд-во </a:t>
            </a:r>
          </a:p>
          <a:p>
            <a:pPr indent="-19050" algn="just">
              <a:buNone/>
            </a:pPr>
            <a:r>
              <a:rPr lang="ru-RU" dirty="0" smtClean="0"/>
              <a:t>« </a:t>
            </a:r>
            <a:r>
              <a:rPr lang="ru-RU" dirty="0" err="1" smtClean="0"/>
              <a:t>Юрайт</a:t>
            </a:r>
            <a:r>
              <a:rPr lang="ru-RU" dirty="0" smtClean="0"/>
              <a:t>», 2014.</a:t>
            </a:r>
          </a:p>
          <a:p>
            <a:pPr indent="-19050" algn="just">
              <a:buNone/>
            </a:pPr>
            <a:r>
              <a:rPr lang="ru-RU" dirty="0" smtClean="0"/>
              <a:t>4. Никитин О.Ф. « Рабочие жидкости гидроприводов ( классификация, свойства, рекомендации по выбору и применению): Учеб. Пособие.- М.: Изд-во МГТУ им. Н.Э. Баумана, 2007.</a:t>
            </a:r>
          </a:p>
          <a:p>
            <a:pPr indent="-19050" algn="just">
              <a:buNone/>
            </a:pPr>
            <a:r>
              <a:rPr lang="ru-RU" dirty="0" smtClean="0"/>
              <a:t>5. Гусев А.А. «Гидравлика. Теория и практика» Учебник – М.: изд-во «</a:t>
            </a:r>
            <a:r>
              <a:rPr lang="ru-RU" dirty="0" err="1" smtClean="0"/>
              <a:t>Юрайт</a:t>
            </a:r>
            <a:r>
              <a:rPr lang="ru-RU" dirty="0" smtClean="0"/>
              <a:t>», 2015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gidravl.narod.ru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u="sng" dirty="0" smtClean="0"/>
              <a:t>www.techgidravlika.ru</a:t>
            </a:r>
            <a:endParaRPr lang="ru-RU" u="sng" dirty="0" smtClean="0"/>
          </a:p>
          <a:p>
            <a:pPr marL="342900" indent="-342900">
              <a:buAutoNum type="arabicPeriod"/>
            </a:pPr>
            <a:r>
              <a:rPr lang="en-US" u="sng" dirty="0" smtClean="0"/>
              <a:t>https://firing-hydra.ru/index.php?request=list_category&amp;id=365</a:t>
            </a:r>
            <a:endParaRPr lang="ru-RU" u="sng" dirty="0" smtClean="0"/>
          </a:p>
          <a:p>
            <a:pPr marL="342900" indent="-342900">
              <a:buAutoNum type="arabicPeriod"/>
            </a:pPr>
            <a:r>
              <a:rPr lang="en-US" u="sng" dirty="0" smtClean="0"/>
              <a:t>http://gidrostanok.ru/</a:t>
            </a:r>
            <a:endParaRPr lang="ru-RU" u="sng" dirty="0" smtClean="0"/>
          </a:p>
          <a:p>
            <a:pPr marL="342900" indent="-342900">
              <a:buAutoNum type="arabicPeriod"/>
            </a:pPr>
            <a:r>
              <a:rPr lang="en-US" u="sng" dirty="0" smtClean="0"/>
              <a:t>https://www.hydrac.ru/index.php/stati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ru-RU" dirty="0" smtClean="0"/>
              <a:t>Спасибо за внимание 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Изучить основные понятия и определения по теме </a:t>
            </a:r>
            <a:r>
              <a:rPr lang="ru-RU" dirty="0" smtClean="0"/>
              <a:t>«Основные законы теплового излучения»;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Рассмотреть применение некоторых </a:t>
            </a:r>
            <a:r>
              <a:rPr lang="ru-RU" dirty="0" smtClean="0"/>
              <a:t>видов теплового излучения.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Тепловое излучение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Тепловое</a:t>
            </a:r>
            <a:r>
              <a:rPr lang="ru-RU" dirty="0" smtClean="0"/>
              <a:t> </a:t>
            </a:r>
            <a:r>
              <a:rPr lang="ru-RU" b="1" dirty="0" smtClean="0"/>
              <a:t>излучение</a:t>
            </a:r>
            <a:r>
              <a:rPr lang="ru-RU" dirty="0" smtClean="0"/>
              <a:t>-радиация, излучаемая или отдаваемая верхними слоями горных пород, почвы, воды, снежного покрова.</a:t>
            </a:r>
          </a:p>
          <a:p>
            <a:endParaRPr lang="ru-RU" dirty="0" smtClean="0"/>
          </a:p>
          <a:p>
            <a:r>
              <a:rPr lang="ru-RU" dirty="0" smtClean="0"/>
              <a:t>Представляет большой практический интерес, т.к.единственный вид излучения, который может находиться в состоянии термодинамического равновесия с нагретыми телами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8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368300"/>
            <a:ext cx="7632700" cy="57245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Тепловые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Тепловыми источниками являются: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Пламя огня</a:t>
            </a:r>
          </a:p>
          <a:p>
            <a:r>
              <a:rPr lang="ru-RU" dirty="0" smtClean="0"/>
              <a:t>Лампа накаливания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Энергетическая светимость </a:t>
            </a:r>
            <a:r>
              <a:rPr lang="ru-RU" sz="2400" dirty="0" err="1" smtClean="0"/>
              <a:t>тела-физическая</a:t>
            </a:r>
            <a:r>
              <a:rPr lang="ru-RU" sz="2400" dirty="0" smtClean="0"/>
              <a:t> величина, являющаяся функцией температуры и численно равная энергии, испускаемой телом в единицу времени с единицы площади поверхности по всем направлениям и по всему спектру частот.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Спектральная плотность энергетической </a:t>
            </a:r>
            <a:r>
              <a:rPr lang="ru-RU" sz="2800" dirty="0" err="1" smtClean="0"/>
              <a:t>светимости-функция</a:t>
            </a:r>
            <a:r>
              <a:rPr lang="ru-RU" sz="2800" dirty="0" smtClean="0"/>
              <a:t> частоты и температуры, характеризующая распределение энергии излучения по всему спектру частот 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теплового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Поглощающая способность </a:t>
            </a:r>
            <a:r>
              <a:rPr lang="ru-RU" sz="2800" dirty="0" err="1" smtClean="0"/>
              <a:t>тела-функция</a:t>
            </a:r>
            <a:r>
              <a:rPr lang="ru-RU" sz="2800" dirty="0" smtClean="0"/>
              <a:t> частоты и температуры, показывающая какая часть энергии электромагнитного излучения, падающего на тело, поглощается телом в области частот вблизи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666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Министерство образования Республики Башкортостан ГАПОУ Уфимский топливно-энергетический колледж</vt:lpstr>
      <vt:lpstr>Актуальные темы</vt:lpstr>
      <vt:lpstr>Цели и задачи проекта </vt:lpstr>
      <vt:lpstr>Тепловое излучение</vt:lpstr>
      <vt:lpstr>Слайд 5</vt:lpstr>
      <vt:lpstr>Тепловые источники</vt:lpstr>
      <vt:lpstr>Характеристика теплового излучения</vt:lpstr>
      <vt:lpstr>Характеристика теплового излучения</vt:lpstr>
      <vt:lpstr>Характеристика теплового излучения</vt:lpstr>
      <vt:lpstr>Характеристика теплового излучения</vt:lpstr>
      <vt:lpstr>Характеристика теплового излучения</vt:lpstr>
      <vt:lpstr>Характеристика теплового излучения</vt:lpstr>
      <vt:lpstr>Характеристика теплового излучения</vt:lpstr>
      <vt:lpstr>Характеристика теплового излучения</vt:lpstr>
      <vt:lpstr>Равновесное излучение</vt:lpstr>
      <vt:lpstr>Основные свойства теплового излучения</vt:lpstr>
      <vt:lpstr>Законы, которым подчиняется тепловое излучение</vt:lpstr>
      <vt:lpstr>Законы, которым подчиняется тепловое излучение</vt:lpstr>
      <vt:lpstr>Законы, которым подчиняется тепловое излучение</vt:lpstr>
      <vt:lpstr>Список используемых источников</vt:lpstr>
      <vt:lpstr>ИНТЕРНЕТ ИСТОЧНИКИ:</vt:lpstr>
      <vt:lpstr>Спасибо за внимание 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Проект-презентация по дисциплине теоретические основы теплотехники и      гидравлики</dc:title>
  <dc:creator>XTreme.ws</dc:creator>
  <cp:lastModifiedBy>User</cp:lastModifiedBy>
  <cp:revision>13</cp:revision>
  <dcterms:created xsi:type="dcterms:W3CDTF">2019-11-08T10:48:37Z</dcterms:created>
  <dcterms:modified xsi:type="dcterms:W3CDTF">2019-12-08T17:47:03Z</dcterms:modified>
</cp:coreProperties>
</file>