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67" r:id="rId4"/>
    <p:sldId id="277" r:id="rId5"/>
    <p:sldId id="256" r:id="rId6"/>
    <p:sldId id="263" r:id="rId7"/>
    <p:sldId id="265" r:id="rId8"/>
    <p:sldId id="264" r:id="rId9"/>
    <p:sldId id="282" r:id="rId10"/>
    <p:sldId id="283" r:id="rId11"/>
    <p:sldId id="285" r:id="rId12"/>
    <p:sldId id="288" r:id="rId13"/>
    <p:sldId id="270" r:id="rId14"/>
    <p:sldId id="272" r:id="rId15"/>
    <p:sldId id="273" r:id="rId16"/>
    <p:sldId id="274" r:id="rId17"/>
    <p:sldId id="286" r:id="rId18"/>
    <p:sldId id="279" r:id="rId19"/>
    <p:sldId id="289" r:id="rId20"/>
    <p:sldId id="271" r:id="rId21"/>
    <p:sldId id="281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007434"/>
    <a:srgbClr val="0036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A525A-87AE-432D-AF88-06D5CDB0F85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B6611DF-A9EE-4B48-B50D-432ABFA5403E}">
      <dgm:prSet phldrT="[Текст]" custT="1"/>
      <dgm:spPr>
        <a:solidFill>
          <a:srgbClr val="7E0000"/>
        </a:solidFill>
        <a:ln>
          <a:solidFill>
            <a:srgbClr val="7E0000"/>
          </a:solidFill>
        </a:ln>
      </dgm:spPr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 </a:t>
          </a:r>
          <a:endParaRPr lang="ru-RU" sz="2800" b="1" i="0" dirty="0">
            <a:latin typeface="Arial" pitchFamily="34" charset="0"/>
            <a:cs typeface="Arial" pitchFamily="34" charset="0"/>
          </a:endParaRPr>
        </a:p>
      </dgm:t>
    </dgm:pt>
    <dgm:pt modelId="{649E35B3-2531-4219-8150-8C9CAC975D95}" type="parTrans" cxnId="{AD807A0B-6A08-4A29-A5EE-8AFA45E675D3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2FD7960E-409F-4160-B84A-205C77DC3085}" type="sibTrans" cxnId="{AD807A0B-6A08-4A29-A5EE-8AFA45E675D3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E902665E-785C-4C1B-8A01-29A8DA5B2B67}">
      <dgm:prSet phldrT="[Текст]" custT="1"/>
      <dgm:spPr>
        <a:ln>
          <a:solidFill>
            <a:srgbClr val="7E0000"/>
          </a:solidFill>
        </a:ln>
      </dgm:spPr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Конституция РФ</a:t>
          </a:r>
          <a:endParaRPr lang="ru-RU" sz="2800" b="1" i="0" dirty="0">
            <a:latin typeface="Arial" pitchFamily="34" charset="0"/>
            <a:cs typeface="Arial" pitchFamily="34" charset="0"/>
          </a:endParaRPr>
        </a:p>
      </dgm:t>
    </dgm:pt>
    <dgm:pt modelId="{9B55A320-0206-48E7-9A08-A5236F491E77}" type="parTrans" cxnId="{22DCE1B5-451C-4824-8398-83A522315DF6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5D4DECD7-AFDC-44AC-BBF1-743B3E4DA2F0}" type="sibTrans" cxnId="{22DCE1B5-451C-4824-8398-83A522315DF6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5ECD14FD-5BE2-46D9-9F72-55CCAD6ADE48}">
      <dgm:prSet phldrT="[Текст]" custT="1"/>
      <dgm:spPr/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 </a:t>
          </a:r>
          <a:endParaRPr lang="ru-RU" sz="2800" b="1" i="0" dirty="0">
            <a:latin typeface="Arial" pitchFamily="34" charset="0"/>
            <a:cs typeface="Arial" pitchFamily="34" charset="0"/>
          </a:endParaRPr>
        </a:p>
      </dgm:t>
    </dgm:pt>
    <dgm:pt modelId="{2182500C-1B30-4938-B6F7-717F8778C1E7}" type="parTrans" cxnId="{F132AF88-ACBB-4A9F-A724-D95F93831627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6D563B82-4A55-4691-8947-421E2634E39E}" type="sibTrans" cxnId="{F132AF88-ACBB-4A9F-A724-D95F93831627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47B39300-77CF-441B-A58F-5C2CD7A7A902}">
      <dgm:prSet phldrT="[Текст]" custT="1"/>
      <dgm:spPr/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Военная доктрина РФ</a:t>
          </a:r>
          <a:endParaRPr lang="ru-RU" sz="2800" b="1" i="0" dirty="0">
            <a:latin typeface="Arial" pitchFamily="34" charset="0"/>
            <a:cs typeface="Arial" pitchFamily="34" charset="0"/>
          </a:endParaRPr>
        </a:p>
      </dgm:t>
    </dgm:pt>
    <dgm:pt modelId="{627DDB26-CD6B-4F92-B205-55F52CA3BA0B}" type="parTrans" cxnId="{4603D186-8596-4C27-98EB-B0209F64DBF5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5C4D08F2-C206-41E3-96C1-D703A6175235}" type="sibTrans" cxnId="{4603D186-8596-4C27-98EB-B0209F64DBF5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2B283C31-1C6C-43BC-B514-A6EF769F18A1}">
      <dgm:prSet phldrT="[Текст]" custT="1"/>
      <dgm:spPr/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 </a:t>
          </a:r>
          <a:endParaRPr lang="ru-RU" sz="2800" b="1" i="0" dirty="0">
            <a:latin typeface="Arial" pitchFamily="34" charset="0"/>
            <a:cs typeface="Arial" pitchFamily="34" charset="0"/>
          </a:endParaRPr>
        </a:p>
      </dgm:t>
    </dgm:pt>
    <dgm:pt modelId="{B247D1B3-9D3D-4A9C-9B58-8BF7FDF14999}" type="parTrans" cxnId="{C7737171-FBB2-430C-B9D9-1A52B2127192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D6B53E0B-EEF4-44AF-83A6-ABDB3641F16C}" type="sibTrans" cxnId="{C7737171-FBB2-430C-B9D9-1A52B2127192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0892F9D3-8BB9-4D44-BD34-0CE2FF590D64}">
      <dgm:prSet custT="1"/>
      <dgm:spPr/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ФЗ «Об обороне»</a:t>
          </a:r>
          <a:endParaRPr lang="ru-RU" sz="2800" b="1" i="0" dirty="0">
            <a:latin typeface="Arial" pitchFamily="34" charset="0"/>
            <a:cs typeface="Arial" pitchFamily="34" charset="0"/>
          </a:endParaRPr>
        </a:p>
      </dgm:t>
    </dgm:pt>
    <dgm:pt modelId="{9884AA05-A23F-449F-8F06-914E174ACBDE}" type="sibTrans" cxnId="{BB4CA93B-9578-462C-8F2F-F258041DB20F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B8C02F49-0D57-46B4-85CF-97A219D49EF2}" type="parTrans" cxnId="{BB4CA93B-9578-462C-8F2F-F258041DB20F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D205B9B9-0206-42C6-AFF6-1C5FAE5C8494}">
      <dgm:prSet phldrT="[Текст]" custT="1"/>
      <dgm:spPr/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 </a:t>
          </a:r>
          <a:endParaRPr lang="ru-RU" sz="2800" b="1" i="0" dirty="0">
            <a:latin typeface="Arial" pitchFamily="34" charset="0"/>
            <a:cs typeface="Arial" pitchFamily="34" charset="0"/>
          </a:endParaRPr>
        </a:p>
      </dgm:t>
    </dgm:pt>
    <dgm:pt modelId="{6CC183B0-03ED-4306-83BA-0400F0C47B48}" type="sibTrans" cxnId="{677D4933-53F2-467E-B543-31A4815BE1A9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73E6725D-43B6-41EA-815B-EF887FB4ADF8}" type="parTrans" cxnId="{677D4933-53F2-467E-B543-31A4815BE1A9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1A842678-8BBF-4AA9-8ECA-7A960A1A311E}">
      <dgm:prSet custT="1"/>
      <dgm:spPr/>
      <dgm:t>
        <a:bodyPr/>
        <a:lstStyle/>
        <a:p>
          <a:r>
            <a:rPr lang="ru-RU" sz="2800" b="1" i="0" dirty="0" smtClean="0">
              <a:latin typeface="Arial" pitchFamily="34" charset="0"/>
              <a:cs typeface="Arial" pitchFamily="34" charset="0"/>
            </a:rPr>
            <a:t>Другие законы РФ</a:t>
          </a:r>
          <a:endParaRPr lang="ru-RU" sz="2800" b="1" i="0" dirty="0">
            <a:latin typeface="Arial" pitchFamily="34" charset="0"/>
            <a:cs typeface="Arial" pitchFamily="34" charset="0"/>
          </a:endParaRPr>
        </a:p>
      </dgm:t>
    </dgm:pt>
    <dgm:pt modelId="{59F0DF70-D500-4209-838A-B078944D3FE7}" type="parTrans" cxnId="{EA5B4C07-9EFF-4FD4-8826-9170C912CAE1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999A2541-1A46-4B6B-8233-1D3A4EC4A418}" type="sibTrans" cxnId="{EA5B4C07-9EFF-4FD4-8826-9170C912CAE1}">
      <dgm:prSet/>
      <dgm:spPr/>
      <dgm:t>
        <a:bodyPr/>
        <a:lstStyle/>
        <a:p>
          <a:endParaRPr lang="ru-RU" sz="2800" b="1" i="0">
            <a:latin typeface="Arial" pitchFamily="34" charset="0"/>
            <a:cs typeface="Arial" pitchFamily="34" charset="0"/>
          </a:endParaRPr>
        </a:p>
      </dgm:t>
    </dgm:pt>
    <dgm:pt modelId="{8844FAAB-0B08-42E8-9F54-D70C2D6F14B0}" type="pres">
      <dgm:prSet presAssocID="{970A525A-87AE-432D-AF88-06D5CDB0F8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FAB088-B3A0-4C26-8E33-CC32F6E15736}" type="pres">
      <dgm:prSet presAssocID="{6B6611DF-A9EE-4B48-B50D-432ABFA5403E}" presName="composite" presStyleCnt="0"/>
      <dgm:spPr/>
    </dgm:pt>
    <dgm:pt modelId="{C00E21DB-A4CE-4590-8EBA-8E703BE4643A}" type="pres">
      <dgm:prSet presAssocID="{6B6611DF-A9EE-4B48-B50D-432ABFA5403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D76B2-BA6C-4FE8-8A48-5F2862BF8B8B}" type="pres">
      <dgm:prSet presAssocID="{6B6611DF-A9EE-4B48-B50D-432ABFA5403E}" presName="descendantText" presStyleLbl="alignAcc1" presStyleIdx="0" presStyleCnt="4" custLinFactNeighborX="-276" custLinFactNeighborY="-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138F3-6D8C-4FBC-BDF6-231FC56F8E01}" type="pres">
      <dgm:prSet presAssocID="{2FD7960E-409F-4160-B84A-205C77DC3085}" presName="sp" presStyleCnt="0"/>
      <dgm:spPr/>
    </dgm:pt>
    <dgm:pt modelId="{B4556F37-8F00-414B-8615-D2493CFBFF02}" type="pres">
      <dgm:prSet presAssocID="{D205B9B9-0206-42C6-AFF6-1C5FAE5C8494}" presName="composite" presStyleCnt="0"/>
      <dgm:spPr/>
    </dgm:pt>
    <dgm:pt modelId="{50F5B1FB-8B9E-4891-A529-FB3E37B0CFC6}" type="pres">
      <dgm:prSet presAssocID="{D205B9B9-0206-42C6-AFF6-1C5FAE5C849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F4B4-86FE-4467-9440-77740864A385}" type="pres">
      <dgm:prSet presAssocID="{D205B9B9-0206-42C6-AFF6-1C5FAE5C849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AEA0D-009D-4731-A651-D432AE28008A}" type="pres">
      <dgm:prSet presAssocID="{6CC183B0-03ED-4306-83BA-0400F0C47B48}" presName="sp" presStyleCnt="0"/>
      <dgm:spPr/>
    </dgm:pt>
    <dgm:pt modelId="{0DD91169-DF1A-4BBB-B888-7A4AB176861D}" type="pres">
      <dgm:prSet presAssocID="{2B283C31-1C6C-43BC-B514-A6EF769F18A1}" presName="composite" presStyleCnt="0"/>
      <dgm:spPr/>
    </dgm:pt>
    <dgm:pt modelId="{CF678D65-31DA-4BF9-8586-6DAC2D2E3AEF}" type="pres">
      <dgm:prSet presAssocID="{2B283C31-1C6C-43BC-B514-A6EF769F18A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45282-15BE-4263-A464-79C9F27B9F28}" type="pres">
      <dgm:prSet presAssocID="{2B283C31-1C6C-43BC-B514-A6EF769F18A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EF4A2-428B-4C3D-93EB-AC1942C41F61}" type="pres">
      <dgm:prSet presAssocID="{D6B53E0B-EEF4-44AF-83A6-ABDB3641F16C}" presName="sp" presStyleCnt="0"/>
      <dgm:spPr/>
    </dgm:pt>
    <dgm:pt modelId="{0460B6A7-0C9A-4E23-87D0-7AFA5CB4BE77}" type="pres">
      <dgm:prSet presAssocID="{5ECD14FD-5BE2-46D9-9F72-55CCAD6ADE48}" presName="composite" presStyleCnt="0"/>
      <dgm:spPr/>
    </dgm:pt>
    <dgm:pt modelId="{11ECBD7E-B818-43A4-B841-E1E80E65831E}" type="pres">
      <dgm:prSet presAssocID="{5ECD14FD-5BE2-46D9-9F72-55CCAD6ADE4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237F8-2388-4524-BF20-1951F0D512C4}" type="pres">
      <dgm:prSet presAssocID="{5ECD14FD-5BE2-46D9-9F72-55CCAD6ADE4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32AF88-ACBB-4A9F-A724-D95F93831627}" srcId="{970A525A-87AE-432D-AF88-06D5CDB0F853}" destId="{5ECD14FD-5BE2-46D9-9F72-55CCAD6ADE48}" srcOrd="3" destOrd="0" parTransId="{2182500C-1B30-4938-B6F7-717F8778C1E7}" sibTransId="{6D563B82-4A55-4691-8947-421E2634E39E}"/>
    <dgm:cxn modelId="{BB4CA93B-9578-462C-8F2F-F258041DB20F}" srcId="{D205B9B9-0206-42C6-AFF6-1C5FAE5C8494}" destId="{0892F9D3-8BB9-4D44-BD34-0CE2FF590D64}" srcOrd="0" destOrd="0" parTransId="{B8C02F49-0D57-46B4-85CF-97A219D49EF2}" sibTransId="{9884AA05-A23F-449F-8F06-914E174ACBDE}"/>
    <dgm:cxn modelId="{4FBDD892-9ECD-4858-A8D9-8CAC587E15D2}" type="presOf" srcId="{D205B9B9-0206-42C6-AFF6-1C5FAE5C8494}" destId="{50F5B1FB-8B9E-4891-A529-FB3E37B0CFC6}" srcOrd="0" destOrd="0" presId="urn:microsoft.com/office/officeart/2005/8/layout/chevron2"/>
    <dgm:cxn modelId="{3B74E1AF-6959-410B-BEB3-1AA4DA2FDEA9}" type="presOf" srcId="{E902665E-785C-4C1B-8A01-29A8DA5B2B67}" destId="{773D76B2-BA6C-4FE8-8A48-5F2862BF8B8B}" srcOrd="0" destOrd="0" presId="urn:microsoft.com/office/officeart/2005/8/layout/chevron2"/>
    <dgm:cxn modelId="{9A1DD774-553C-4CA1-B5D7-D976496E1666}" type="presOf" srcId="{0892F9D3-8BB9-4D44-BD34-0CE2FF590D64}" destId="{DA33F4B4-86FE-4467-9440-77740864A385}" srcOrd="0" destOrd="0" presId="urn:microsoft.com/office/officeart/2005/8/layout/chevron2"/>
    <dgm:cxn modelId="{677D4933-53F2-467E-B543-31A4815BE1A9}" srcId="{970A525A-87AE-432D-AF88-06D5CDB0F853}" destId="{D205B9B9-0206-42C6-AFF6-1C5FAE5C8494}" srcOrd="1" destOrd="0" parTransId="{73E6725D-43B6-41EA-815B-EF887FB4ADF8}" sibTransId="{6CC183B0-03ED-4306-83BA-0400F0C47B48}"/>
    <dgm:cxn modelId="{22DCE1B5-451C-4824-8398-83A522315DF6}" srcId="{6B6611DF-A9EE-4B48-B50D-432ABFA5403E}" destId="{E902665E-785C-4C1B-8A01-29A8DA5B2B67}" srcOrd="0" destOrd="0" parTransId="{9B55A320-0206-48E7-9A08-A5236F491E77}" sibTransId="{5D4DECD7-AFDC-44AC-BBF1-743B3E4DA2F0}"/>
    <dgm:cxn modelId="{5D2C0893-C535-48A5-B436-2377240C830E}" type="presOf" srcId="{5ECD14FD-5BE2-46D9-9F72-55CCAD6ADE48}" destId="{11ECBD7E-B818-43A4-B841-E1E80E65831E}" srcOrd="0" destOrd="0" presId="urn:microsoft.com/office/officeart/2005/8/layout/chevron2"/>
    <dgm:cxn modelId="{6ADECA31-9056-4659-A0E6-76999A3D3788}" type="presOf" srcId="{1A842678-8BBF-4AA9-8ECA-7A960A1A311E}" destId="{DA045282-15BE-4263-A464-79C9F27B9F28}" srcOrd="0" destOrd="0" presId="urn:microsoft.com/office/officeart/2005/8/layout/chevron2"/>
    <dgm:cxn modelId="{DDDFAEEE-53DA-4A16-8452-43A95220A29F}" type="presOf" srcId="{970A525A-87AE-432D-AF88-06D5CDB0F853}" destId="{8844FAAB-0B08-42E8-9F54-D70C2D6F14B0}" srcOrd="0" destOrd="0" presId="urn:microsoft.com/office/officeart/2005/8/layout/chevron2"/>
    <dgm:cxn modelId="{C7737171-FBB2-430C-B9D9-1A52B2127192}" srcId="{970A525A-87AE-432D-AF88-06D5CDB0F853}" destId="{2B283C31-1C6C-43BC-B514-A6EF769F18A1}" srcOrd="2" destOrd="0" parTransId="{B247D1B3-9D3D-4A9C-9B58-8BF7FDF14999}" sibTransId="{D6B53E0B-EEF4-44AF-83A6-ABDB3641F16C}"/>
    <dgm:cxn modelId="{B4C5545E-D40B-4A74-9481-99E974E59166}" type="presOf" srcId="{47B39300-77CF-441B-A58F-5C2CD7A7A902}" destId="{06A237F8-2388-4524-BF20-1951F0D512C4}" srcOrd="0" destOrd="0" presId="urn:microsoft.com/office/officeart/2005/8/layout/chevron2"/>
    <dgm:cxn modelId="{25B5C8C7-A2CD-4779-861C-33893A6F4130}" type="presOf" srcId="{6B6611DF-A9EE-4B48-B50D-432ABFA5403E}" destId="{C00E21DB-A4CE-4590-8EBA-8E703BE4643A}" srcOrd="0" destOrd="0" presId="urn:microsoft.com/office/officeart/2005/8/layout/chevron2"/>
    <dgm:cxn modelId="{9AC39E10-3F97-45E5-83E8-FD7E7E96986F}" type="presOf" srcId="{2B283C31-1C6C-43BC-B514-A6EF769F18A1}" destId="{CF678D65-31DA-4BF9-8586-6DAC2D2E3AEF}" srcOrd="0" destOrd="0" presId="urn:microsoft.com/office/officeart/2005/8/layout/chevron2"/>
    <dgm:cxn modelId="{AD807A0B-6A08-4A29-A5EE-8AFA45E675D3}" srcId="{970A525A-87AE-432D-AF88-06D5CDB0F853}" destId="{6B6611DF-A9EE-4B48-B50D-432ABFA5403E}" srcOrd="0" destOrd="0" parTransId="{649E35B3-2531-4219-8150-8C9CAC975D95}" sibTransId="{2FD7960E-409F-4160-B84A-205C77DC3085}"/>
    <dgm:cxn modelId="{4603D186-8596-4C27-98EB-B0209F64DBF5}" srcId="{5ECD14FD-5BE2-46D9-9F72-55CCAD6ADE48}" destId="{47B39300-77CF-441B-A58F-5C2CD7A7A902}" srcOrd="0" destOrd="0" parTransId="{627DDB26-CD6B-4F92-B205-55F52CA3BA0B}" sibTransId="{5C4D08F2-C206-41E3-96C1-D703A6175235}"/>
    <dgm:cxn modelId="{EA5B4C07-9EFF-4FD4-8826-9170C912CAE1}" srcId="{2B283C31-1C6C-43BC-B514-A6EF769F18A1}" destId="{1A842678-8BBF-4AA9-8ECA-7A960A1A311E}" srcOrd="0" destOrd="0" parTransId="{59F0DF70-D500-4209-838A-B078944D3FE7}" sibTransId="{999A2541-1A46-4B6B-8233-1D3A4EC4A418}"/>
    <dgm:cxn modelId="{612E741A-0A73-42A0-AE9E-8998E6CCE602}" type="presParOf" srcId="{8844FAAB-0B08-42E8-9F54-D70C2D6F14B0}" destId="{67FAB088-B3A0-4C26-8E33-CC32F6E15736}" srcOrd="0" destOrd="0" presId="urn:microsoft.com/office/officeart/2005/8/layout/chevron2"/>
    <dgm:cxn modelId="{E04747C4-29F7-450B-8B6B-87968D857D68}" type="presParOf" srcId="{67FAB088-B3A0-4C26-8E33-CC32F6E15736}" destId="{C00E21DB-A4CE-4590-8EBA-8E703BE4643A}" srcOrd="0" destOrd="0" presId="urn:microsoft.com/office/officeart/2005/8/layout/chevron2"/>
    <dgm:cxn modelId="{75C0F09D-6DC1-4F63-BF18-487517C257C3}" type="presParOf" srcId="{67FAB088-B3A0-4C26-8E33-CC32F6E15736}" destId="{773D76B2-BA6C-4FE8-8A48-5F2862BF8B8B}" srcOrd="1" destOrd="0" presId="urn:microsoft.com/office/officeart/2005/8/layout/chevron2"/>
    <dgm:cxn modelId="{4E1E8BB7-97A3-497A-9B3A-1F2823D5E949}" type="presParOf" srcId="{8844FAAB-0B08-42E8-9F54-D70C2D6F14B0}" destId="{D9C138F3-6D8C-4FBC-BDF6-231FC56F8E01}" srcOrd="1" destOrd="0" presId="urn:microsoft.com/office/officeart/2005/8/layout/chevron2"/>
    <dgm:cxn modelId="{B2393D70-C12B-4450-A1C3-BCF9DC6C9F0F}" type="presParOf" srcId="{8844FAAB-0B08-42E8-9F54-D70C2D6F14B0}" destId="{B4556F37-8F00-414B-8615-D2493CFBFF02}" srcOrd="2" destOrd="0" presId="urn:microsoft.com/office/officeart/2005/8/layout/chevron2"/>
    <dgm:cxn modelId="{B0911F94-2980-4C1F-BFAE-6AF58A6F2340}" type="presParOf" srcId="{B4556F37-8F00-414B-8615-D2493CFBFF02}" destId="{50F5B1FB-8B9E-4891-A529-FB3E37B0CFC6}" srcOrd="0" destOrd="0" presId="urn:microsoft.com/office/officeart/2005/8/layout/chevron2"/>
    <dgm:cxn modelId="{D0271FB5-2180-4337-91B0-1C2931660586}" type="presParOf" srcId="{B4556F37-8F00-414B-8615-D2493CFBFF02}" destId="{DA33F4B4-86FE-4467-9440-77740864A385}" srcOrd="1" destOrd="0" presId="urn:microsoft.com/office/officeart/2005/8/layout/chevron2"/>
    <dgm:cxn modelId="{3C617592-9937-45AC-A437-13D35C5C85CB}" type="presParOf" srcId="{8844FAAB-0B08-42E8-9F54-D70C2D6F14B0}" destId="{BBEAEA0D-009D-4731-A651-D432AE28008A}" srcOrd="3" destOrd="0" presId="urn:microsoft.com/office/officeart/2005/8/layout/chevron2"/>
    <dgm:cxn modelId="{AD7CD523-79AA-473B-94EE-C8916E30DFD6}" type="presParOf" srcId="{8844FAAB-0B08-42E8-9F54-D70C2D6F14B0}" destId="{0DD91169-DF1A-4BBB-B888-7A4AB176861D}" srcOrd="4" destOrd="0" presId="urn:microsoft.com/office/officeart/2005/8/layout/chevron2"/>
    <dgm:cxn modelId="{CF8F0123-9E18-4BC9-A0A8-9101C7A6EE22}" type="presParOf" srcId="{0DD91169-DF1A-4BBB-B888-7A4AB176861D}" destId="{CF678D65-31DA-4BF9-8586-6DAC2D2E3AEF}" srcOrd="0" destOrd="0" presId="urn:microsoft.com/office/officeart/2005/8/layout/chevron2"/>
    <dgm:cxn modelId="{EA3F27BE-7EFD-4981-B571-6DF4E29016B2}" type="presParOf" srcId="{0DD91169-DF1A-4BBB-B888-7A4AB176861D}" destId="{DA045282-15BE-4263-A464-79C9F27B9F28}" srcOrd="1" destOrd="0" presId="urn:microsoft.com/office/officeart/2005/8/layout/chevron2"/>
    <dgm:cxn modelId="{A4AB7A41-EA06-4937-AA44-56711A42B6FD}" type="presParOf" srcId="{8844FAAB-0B08-42E8-9F54-D70C2D6F14B0}" destId="{3A2EF4A2-428B-4C3D-93EB-AC1942C41F61}" srcOrd="5" destOrd="0" presId="urn:microsoft.com/office/officeart/2005/8/layout/chevron2"/>
    <dgm:cxn modelId="{1209C461-1353-4B47-A9AE-28674A2352EC}" type="presParOf" srcId="{8844FAAB-0B08-42E8-9F54-D70C2D6F14B0}" destId="{0460B6A7-0C9A-4E23-87D0-7AFA5CB4BE77}" srcOrd="6" destOrd="0" presId="urn:microsoft.com/office/officeart/2005/8/layout/chevron2"/>
    <dgm:cxn modelId="{A4223D4B-2E96-4AFB-A4BB-EF46DE83C0BA}" type="presParOf" srcId="{0460B6A7-0C9A-4E23-87D0-7AFA5CB4BE77}" destId="{11ECBD7E-B818-43A4-B841-E1E80E65831E}" srcOrd="0" destOrd="0" presId="urn:microsoft.com/office/officeart/2005/8/layout/chevron2"/>
    <dgm:cxn modelId="{DAA996D6-D0FA-4A5D-B58E-BEE4CFF6B39E}" type="presParOf" srcId="{0460B6A7-0C9A-4E23-87D0-7AFA5CB4BE77}" destId="{06A237F8-2388-4524-BF20-1951F0D512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BC941-9B49-4B54-AA64-5EAC453771F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995ADA2-A27C-47FE-81A4-BABF1D9F1AC9}">
      <dgm:prSet phldrT="[Текст]" custT="1"/>
      <dgm:spPr/>
      <dgm:t>
        <a:bodyPr/>
        <a:lstStyle/>
        <a:p>
          <a:r>
            <a:rPr lang="ru-RU" sz="2000" dirty="0" smtClean="0"/>
            <a:t> </a:t>
          </a:r>
          <a:endParaRPr lang="ru-RU" sz="2000" dirty="0"/>
        </a:p>
      </dgm:t>
    </dgm:pt>
    <dgm:pt modelId="{9F9A4A6C-23D0-4A43-8B18-276FB78305E8}" type="parTrans" cxnId="{55051E8E-8C5B-4355-BEF8-7D3AAC56350E}">
      <dgm:prSet/>
      <dgm:spPr/>
      <dgm:t>
        <a:bodyPr/>
        <a:lstStyle/>
        <a:p>
          <a:endParaRPr lang="ru-RU" sz="2000"/>
        </a:p>
      </dgm:t>
    </dgm:pt>
    <dgm:pt modelId="{57A3983D-806D-4B7E-97BE-A3CFE8BAD2DA}" type="sibTrans" cxnId="{55051E8E-8C5B-4355-BEF8-7D3AAC56350E}">
      <dgm:prSet/>
      <dgm:spPr/>
      <dgm:t>
        <a:bodyPr/>
        <a:lstStyle/>
        <a:p>
          <a:endParaRPr lang="ru-RU" sz="2000"/>
        </a:p>
      </dgm:t>
    </dgm:pt>
    <dgm:pt modelId="{2B9D8C3F-D87D-4635-89DC-8C10F1B49112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Применение всех имеющихся  в её распоряжении сил и средств, включая ядерное оружие, в случае необходимости отражение вооруженной агрессии, если все другие меры кризисной ситуации исчерпаны или оказались неэффективными</a:t>
          </a:r>
          <a:endParaRPr lang="ru-RU" sz="2000" dirty="0"/>
        </a:p>
      </dgm:t>
    </dgm:pt>
    <dgm:pt modelId="{4D554D2D-262B-44CB-9CED-68E1471D7B11}" type="parTrans" cxnId="{590E297A-36FB-4FF2-8EAF-526DD0460C49}">
      <dgm:prSet/>
      <dgm:spPr/>
      <dgm:t>
        <a:bodyPr/>
        <a:lstStyle/>
        <a:p>
          <a:endParaRPr lang="ru-RU" sz="2000"/>
        </a:p>
      </dgm:t>
    </dgm:pt>
    <dgm:pt modelId="{5432A3A1-2877-4703-BE7D-A2B045AD2C45}" type="sibTrans" cxnId="{590E297A-36FB-4FF2-8EAF-526DD0460C49}">
      <dgm:prSet/>
      <dgm:spPr/>
      <dgm:t>
        <a:bodyPr/>
        <a:lstStyle/>
        <a:p>
          <a:endParaRPr lang="ru-RU" sz="2000"/>
        </a:p>
      </dgm:t>
    </dgm:pt>
    <dgm:pt modelId="{C31EEAEE-C3C7-43CB-9212-264156DB5D77}">
      <dgm:prSet phldrT="[Текст]" custT="1"/>
      <dgm:spPr/>
      <dgm:t>
        <a:bodyPr/>
        <a:lstStyle/>
        <a:p>
          <a:r>
            <a:rPr lang="ru-RU" sz="2000" dirty="0" smtClean="0"/>
            <a:t> </a:t>
          </a:r>
          <a:endParaRPr lang="ru-RU" sz="2000" dirty="0"/>
        </a:p>
      </dgm:t>
    </dgm:pt>
    <dgm:pt modelId="{209ECF06-EF5F-4BF2-B360-AE81EAB56932}" type="parTrans" cxnId="{47C34E6F-2E99-4CE9-970E-E01285A94E15}">
      <dgm:prSet/>
      <dgm:spPr/>
      <dgm:t>
        <a:bodyPr/>
        <a:lstStyle/>
        <a:p>
          <a:endParaRPr lang="ru-RU" sz="2000"/>
        </a:p>
      </dgm:t>
    </dgm:pt>
    <dgm:pt modelId="{738A49C1-EF32-4BB3-A620-C2EDE5311D10}" type="sibTrans" cxnId="{47C34E6F-2E99-4CE9-970E-E01285A94E15}">
      <dgm:prSet/>
      <dgm:spPr/>
      <dgm:t>
        <a:bodyPr/>
        <a:lstStyle/>
        <a:p>
          <a:endParaRPr lang="ru-RU" sz="2000"/>
        </a:p>
      </dgm:t>
    </dgm:pt>
    <dgm:pt modelId="{BFA14179-231D-40E0-924D-74AE844DB2ED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Применение военной силы внутри страны в строгом соответствии с Конституцией в случае возникновения угрозы жизни граждан, территориальной целостности страны, а также угрозы насильственного изменения конституционного строя  </a:t>
          </a:r>
          <a:endParaRPr lang="ru-RU" sz="2000" dirty="0"/>
        </a:p>
      </dgm:t>
    </dgm:pt>
    <dgm:pt modelId="{B1F89A33-2BF8-46EA-9D55-F17DC144799F}" type="parTrans" cxnId="{9FD42B20-BDDD-4B9E-B6B1-C701F84122BA}">
      <dgm:prSet/>
      <dgm:spPr/>
      <dgm:t>
        <a:bodyPr/>
        <a:lstStyle/>
        <a:p>
          <a:endParaRPr lang="ru-RU" sz="2000"/>
        </a:p>
      </dgm:t>
    </dgm:pt>
    <dgm:pt modelId="{121D3A2C-3A07-446E-AD2D-3303FC302404}" type="sibTrans" cxnId="{9FD42B20-BDDD-4B9E-B6B1-C701F84122BA}">
      <dgm:prSet/>
      <dgm:spPr/>
      <dgm:t>
        <a:bodyPr/>
        <a:lstStyle/>
        <a:p>
          <a:endParaRPr lang="ru-RU" sz="2000"/>
        </a:p>
      </dgm:t>
    </dgm:pt>
    <dgm:pt modelId="{76AE8191-1CDA-4FAB-9A4A-CA9EA5A06F5B}" type="pres">
      <dgm:prSet presAssocID="{41FBC941-9B49-4B54-AA64-5EAC453771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992C74-7D11-4595-8808-561A7B6C008D}" type="pres">
      <dgm:prSet presAssocID="{8995ADA2-A27C-47FE-81A4-BABF1D9F1AC9}" presName="composite" presStyleCnt="0"/>
      <dgm:spPr/>
    </dgm:pt>
    <dgm:pt modelId="{9E63DAE2-B61C-4095-90D1-55E2AA3DF75E}" type="pres">
      <dgm:prSet presAssocID="{8995ADA2-A27C-47FE-81A4-BABF1D9F1AC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D22D7-3338-4E42-891E-29069F777DD9}" type="pres">
      <dgm:prSet presAssocID="{8995ADA2-A27C-47FE-81A4-BABF1D9F1AC9}" presName="descendantText" presStyleLbl="alignAcc1" presStyleIdx="0" presStyleCnt="2" custScaleY="158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84B5F-8B00-4A6F-9738-0085D52765A4}" type="pres">
      <dgm:prSet presAssocID="{57A3983D-806D-4B7E-97BE-A3CFE8BAD2DA}" presName="sp" presStyleCnt="0"/>
      <dgm:spPr/>
    </dgm:pt>
    <dgm:pt modelId="{CEB807E7-CBE7-4FBF-B31B-C2773F9975EB}" type="pres">
      <dgm:prSet presAssocID="{C31EEAEE-C3C7-43CB-9212-264156DB5D77}" presName="composite" presStyleCnt="0"/>
      <dgm:spPr/>
    </dgm:pt>
    <dgm:pt modelId="{36FCB6A0-19B0-4CE2-91F8-9D706CABB2A9}" type="pres">
      <dgm:prSet presAssocID="{C31EEAEE-C3C7-43CB-9212-264156DB5D7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479A0-F1A3-4BF5-9A06-8ED743CAFDC5}" type="pres">
      <dgm:prSet presAssocID="{C31EEAEE-C3C7-43CB-9212-264156DB5D77}" presName="descendantText" presStyleLbl="alignAcc1" presStyleIdx="1" presStyleCnt="2" custScaleX="75809" custScaleY="165743" custLinFactNeighborX="-12032" custLinFactNeighborY="11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12C599-DFA6-4B09-8DCE-B4864F8931AB}" type="presOf" srcId="{8995ADA2-A27C-47FE-81A4-BABF1D9F1AC9}" destId="{9E63DAE2-B61C-4095-90D1-55E2AA3DF75E}" srcOrd="0" destOrd="0" presId="urn:microsoft.com/office/officeart/2005/8/layout/chevron2"/>
    <dgm:cxn modelId="{9F040776-7539-4F0A-A05C-5617AE712490}" type="presOf" srcId="{C31EEAEE-C3C7-43CB-9212-264156DB5D77}" destId="{36FCB6A0-19B0-4CE2-91F8-9D706CABB2A9}" srcOrd="0" destOrd="0" presId="urn:microsoft.com/office/officeart/2005/8/layout/chevron2"/>
    <dgm:cxn modelId="{5D7B8EF2-3ACA-452E-BC1D-8C7A44FE3A7C}" type="presOf" srcId="{BFA14179-231D-40E0-924D-74AE844DB2ED}" destId="{766479A0-F1A3-4BF5-9A06-8ED743CAFDC5}" srcOrd="0" destOrd="0" presId="urn:microsoft.com/office/officeart/2005/8/layout/chevron2"/>
    <dgm:cxn modelId="{3FE340ED-1240-4F80-B21B-18A40CBEC9D0}" type="presOf" srcId="{2B9D8C3F-D87D-4635-89DC-8C10F1B49112}" destId="{E4AD22D7-3338-4E42-891E-29069F777DD9}" srcOrd="0" destOrd="0" presId="urn:microsoft.com/office/officeart/2005/8/layout/chevron2"/>
    <dgm:cxn modelId="{53A03792-7998-4D44-9BAD-CC4B55A52907}" type="presOf" srcId="{41FBC941-9B49-4B54-AA64-5EAC453771FE}" destId="{76AE8191-1CDA-4FAB-9A4A-CA9EA5A06F5B}" srcOrd="0" destOrd="0" presId="urn:microsoft.com/office/officeart/2005/8/layout/chevron2"/>
    <dgm:cxn modelId="{9FD42B20-BDDD-4B9E-B6B1-C701F84122BA}" srcId="{C31EEAEE-C3C7-43CB-9212-264156DB5D77}" destId="{BFA14179-231D-40E0-924D-74AE844DB2ED}" srcOrd="0" destOrd="0" parTransId="{B1F89A33-2BF8-46EA-9D55-F17DC144799F}" sibTransId="{121D3A2C-3A07-446E-AD2D-3303FC302404}"/>
    <dgm:cxn modelId="{590E297A-36FB-4FF2-8EAF-526DD0460C49}" srcId="{8995ADA2-A27C-47FE-81A4-BABF1D9F1AC9}" destId="{2B9D8C3F-D87D-4635-89DC-8C10F1B49112}" srcOrd="0" destOrd="0" parTransId="{4D554D2D-262B-44CB-9CED-68E1471D7B11}" sibTransId="{5432A3A1-2877-4703-BE7D-A2B045AD2C45}"/>
    <dgm:cxn modelId="{47C34E6F-2E99-4CE9-970E-E01285A94E15}" srcId="{41FBC941-9B49-4B54-AA64-5EAC453771FE}" destId="{C31EEAEE-C3C7-43CB-9212-264156DB5D77}" srcOrd="1" destOrd="0" parTransId="{209ECF06-EF5F-4BF2-B360-AE81EAB56932}" sibTransId="{738A49C1-EF32-4BB3-A620-C2EDE5311D10}"/>
    <dgm:cxn modelId="{55051E8E-8C5B-4355-BEF8-7D3AAC56350E}" srcId="{41FBC941-9B49-4B54-AA64-5EAC453771FE}" destId="{8995ADA2-A27C-47FE-81A4-BABF1D9F1AC9}" srcOrd="0" destOrd="0" parTransId="{9F9A4A6C-23D0-4A43-8B18-276FB78305E8}" sibTransId="{57A3983D-806D-4B7E-97BE-A3CFE8BAD2DA}"/>
    <dgm:cxn modelId="{92C76AC9-D4D8-45FE-A8F9-5DAE75CE3D22}" type="presParOf" srcId="{76AE8191-1CDA-4FAB-9A4A-CA9EA5A06F5B}" destId="{4A992C74-7D11-4595-8808-561A7B6C008D}" srcOrd="0" destOrd="0" presId="urn:microsoft.com/office/officeart/2005/8/layout/chevron2"/>
    <dgm:cxn modelId="{35218AC0-9A26-4362-9BAB-78C22635B32E}" type="presParOf" srcId="{4A992C74-7D11-4595-8808-561A7B6C008D}" destId="{9E63DAE2-B61C-4095-90D1-55E2AA3DF75E}" srcOrd="0" destOrd="0" presId="urn:microsoft.com/office/officeart/2005/8/layout/chevron2"/>
    <dgm:cxn modelId="{E0C30163-9044-4C3B-96F5-2D1EB665C14B}" type="presParOf" srcId="{4A992C74-7D11-4595-8808-561A7B6C008D}" destId="{E4AD22D7-3338-4E42-891E-29069F777DD9}" srcOrd="1" destOrd="0" presId="urn:microsoft.com/office/officeart/2005/8/layout/chevron2"/>
    <dgm:cxn modelId="{2361E515-8800-4E53-AA35-9E34C0193A53}" type="presParOf" srcId="{76AE8191-1CDA-4FAB-9A4A-CA9EA5A06F5B}" destId="{2A084B5F-8B00-4A6F-9738-0085D52765A4}" srcOrd="1" destOrd="0" presId="urn:microsoft.com/office/officeart/2005/8/layout/chevron2"/>
    <dgm:cxn modelId="{D8248269-5AD1-4362-92A7-62CADF2488AE}" type="presParOf" srcId="{76AE8191-1CDA-4FAB-9A4A-CA9EA5A06F5B}" destId="{CEB807E7-CBE7-4FBF-B31B-C2773F9975EB}" srcOrd="2" destOrd="0" presId="urn:microsoft.com/office/officeart/2005/8/layout/chevron2"/>
    <dgm:cxn modelId="{597AE16D-F851-431B-8DC4-BBDC421DEFB3}" type="presParOf" srcId="{CEB807E7-CBE7-4FBF-B31B-C2773F9975EB}" destId="{36FCB6A0-19B0-4CE2-91F8-9D706CABB2A9}" srcOrd="0" destOrd="0" presId="urn:microsoft.com/office/officeart/2005/8/layout/chevron2"/>
    <dgm:cxn modelId="{E9934BCB-D8D2-4377-8499-FD78319A9B68}" type="presParOf" srcId="{CEB807E7-CBE7-4FBF-B31B-C2773F9975EB}" destId="{766479A0-F1A3-4BF5-9A06-8ED743CAFD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0E21DB-A4CE-4590-8EBA-8E703BE4643A}">
      <dsp:nvSpPr>
        <dsp:cNvPr id="0" name=""/>
        <dsp:cNvSpPr/>
      </dsp:nvSpPr>
      <dsp:spPr>
        <a:xfrm rot="5400000">
          <a:off x="-156991" y="160574"/>
          <a:ext cx="1046608" cy="732626"/>
        </a:xfrm>
        <a:prstGeom prst="chevron">
          <a:avLst/>
        </a:prstGeom>
        <a:solidFill>
          <a:srgbClr val="7E0000"/>
        </a:solidFill>
        <a:ln w="25400" cap="flat" cmpd="sng" algn="ctr">
          <a:solidFill>
            <a:srgbClr val="7E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800" b="1" i="0" kern="1200" dirty="0">
            <a:latin typeface="Arial" pitchFamily="34" charset="0"/>
            <a:cs typeface="Arial" pitchFamily="34" charset="0"/>
          </a:endParaRPr>
        </a:p>
      </dsp:txBody>
      <dsp:txXfrm rot="5400000">
        <a:off x="-156991" y="160574"/>
        <a:ext cx="1046608" cy="732626"/>
      </dsp:txXfrm>
    </dsp:sp>
    <dsp:sp modelId="{773D76B2-BA6C-4FE8-8A48-5F2862BF8B8B}">
      <dsp:nvSpPr>
        <dsp:cNvPr id="0" name=""/>
        <dsp:cNvSpPr/>
      </dsp:nvSpPr>
      <dsp:spPr>
        <a:xfrm rot="5400000">
          <a:off x="2656623" y="-1936566"/>
          <a:ext cx="680653" cy="4553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E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Конституция РФ</a:t>
          </a:r>
          <a:endParaRPr lang="ru-RU" sz="2800" b="1" i="0" kern="1200" dirty="0">
            <a:latin typeface="Arial" pitchFamily="34" charset="0"/>
            <a:cs typeface="Arial" pitchFamily="34" charset="0"/>
          </a:endParaRPr>
        </a:p>
      </dsp:txBody>
      <dsp:txXfrm rot="5400000">
        <a:off x="2656623" y="-1936566"/>
        <a:ext cx="680653" cy="4553785"/>
      </dsp:txXfrm>
    </dsp:sp>
    <dsp:sp modelId="{50F5B1FB-8B9E-4891-A529-FB3E37B0CFC6}">
      <dsp:nvSpPr>
        <dsp:cNvPr id="0" name=""/>
        <dsp:cNvSpPr/>
      </dsp:nvSpPr>
      <dsp:spPr>
        <a:xfrm rot="5400000">
          <a:off x="-156991" y="1057454"/>
          <a:ext cx="1046608" cy="732626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800" b="1" i="0" kern="1200" dirty="0">
            <a:latin typeface="Arial" pitchFamily="34" charset="0"/>
            <a:cs typeface="Arial" pitchFamily="34" charset="0"/>
          </a:endParaRPr>
        </a:p>
      </dsp:txBody>
      <dsp:txXfrm rot="5400000">
        <a:off x="-156991" y="1057454"/>
        <a:ext cx="1046608" cy="732626"/>
      </dsp:txXfrm>
    </dsp:sp>
    <dsp:sp modelId="{DA33F4B4-86FE-4467-9440-77740864A385}">
      <dsp:nvSpPr>
        <dsp:cNvPr id="0" name=""/>
        <dsp:cNvSpPr/>
      </dsp:nvSpPr>
      <dsp:spPr>
        <a:xfrm rot="5400000">
          <a:off x="2669371" y="-1036281"/>
          <a:ext cx="680295" cy="4553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ФЗ «Об обороне»</a:t>
          </a:r>
          <a:endParaRPr lang="ru-RU" sz="2800" b="1" i="0" kern="1200" dirty="0">
            <a:latin typeface="Arial" pitchFamily="34" charset="0"/>
            <a:cs typeface="Arial" pitchFamily="34" charset="0"/>
          </a:endParaRPr>
        </a:p>
      </dsp:txBody>
      <dsp:txXfrm rot="5400000">
        <a:off x="2669371" y="-1036281"/>
        <a:ext cx="680295" cy="4553785"/>
      </dsp:txXfrm>
    </dsp:sp>
    <dsp:sp modelId="{CF678D65-31DA-4BF9-8586-6DAC2D2E3AEF}">
      <dsp:nvSpPr>
        <dsp:cNvPr id="0" name=""/>
        <dsp:cNvSpPr/>
      </dsp:nvSpPr>
      <dsp:spPr>
        <a:xfrm rot="5400000">
          <a:off x="-156991" y="1954334"/>
          <a:ext cx="1046608" cy="732626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800" b="1" i="0" kern="1200" dirty="0">
            <a:latin typeface="Arial" pitchFamily="34" charset="0"/>
            <a:cs typeface="Arial" pitchFamily="34" charset="0"/>
          </a:endParaRPr>
        </a:p>
      </dsp:txBody>
      <dsp:txXfrm rot="5400000">
        <a:off x="-156991" y="1954334"/>
        <a:ext cx="1046608" cy="732626"/>
      </dsp:txXfrm>
    </dsp:sp>
    <dsp:sp modelId="{DA045282-15BE-4263-A464-79C9F27B9F28}">
      <dsp:nvSpPr>
        <dsp:cNvPr id="0" name=""/>
        <dsp:cNvSpPr/>
      </dsp:nvSpPr>
      <dsp:spPr>
        <a:xfrm rot="5400000">
          <a:off x="2669371" y="-139401"/>
          <a:ext cx="680295" cy="4553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Другие законы РФ</a:t>
          </a:r>
          <a:endParaRPr lang="ru-RU" sz="2800" b="1" i="0" kern="1200" dirty="0">
            <a:latin typeface="Arial" pitchFamily="34" charset="0"/>
            <a:cs typeface="Arial" pitchFamily="34" charset="0"/>
          </a:endParaRPr>
        </a:p>
      </dsp:txBody>
      <dsp:txXfrm rot="5400000">
        <a:off x="2669371" y="-139401"/>
        <a:ext cx="680295" cy="4553785"/>
      </dsp:txXfrm>
    </dsp:sp>
    <dsp:sp modelId="{11ECBD7E-B818-43A4-B841-E1E80E65831E}">
      <dsp:nvSpPr>
        <dsp:cNvPr id="0" name=""/>
        <dsp:cNvSpPr/>
      </dsp:nvSpPr>
      <dsp:spPr>
        <a:xfrm rot="5400000">
          <a:off x="-156991" y="2851214"/>
          <a:ext cx="1046608" cy="73262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800" b="1" i="0" kern="1200" dirty="0">
            <a:latin typeface="Arial" pitchFamily="34" charset="0"/>
            <a:cs typeface="Arial" pitchFamily="34" charset="0"/>
          </a:endParaRPr>
        </a:p>
      </dsp:txBody>
      <dsp:txXfrm rot="5400000">
        <a:off x="-156991" y="2851214"/>
        <a:ext cx="1046608" cy="732626"/>
      </dsp:txXfrm>
    </dsp:sp>
    <dsp:sp modelId="{06A237F8-2388-4524-BF20-1951F0D512C4}">
      <dsp:nvSpPr>
        <dsp:cNvPr id="0" name=""/>
        <dsp:cNvSpPr/>
      </dsp:nvSpPr>
      <dsp:spPr>
        <a:xfrm rot="5400000">
          <a:off x="2669371" y="757478"/>
          <a:ext cx="680295" cy="4553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0" kern="1200" dirty="0" smtClean="0">
              <a:latin typeface="Arial" pitchFamily="34" charset="0"/>
              <a:cs typeface="Arial" pitchFamily="34" charset="0"/>
            </a:rPr>
            <a:t>Военная доктрина РФ</a:t>
          </a:r>
          <a:endParaRPr lang="ru-RU" sz="2800" b="1" i="0" kern="1200" dirty="0">
            <a:latin typeface="Arial" pitchFamily="34" charset="0"/>
            <a:cs typeface="Arial" pitchFamily="34" charset="0"/>
          </a:endParaRPr>
        </a:p>
      </dsp:txBody>
      <dsp:txXfrm rot="5400000">
        <a:off x="2669371" y="757478"/>
        <a:ext cx="680295" cy="45537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63DAE2-B61C-4095-90D1-55E2AA3DF75E}">
      <dsp:nvSpPr>
        <dsp:cNvPr id="0" name=""/>
        <dsp:cNvSpPr/>
      </dsp:nvSpPr>
      <dsp:spPr>
        <a:xfrm rot="5400000">
          <a:off x="-243899" y="553961"/>
          <a:ext cx="1625994" cy="113819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 rot="5400000">
        <a:off x="-243899" y="553961"/>
        <a:ext cx="1625994" cy="1138196"/>
      </dsp:txXfrm>
    </dsp:sp>
    <dsp:sp modelId="{E4AD22D7-3338-4E42-891E-29069F777DD9}">
      <dsp:nvSpPr>
        <dsp:cNvPr id="0" name=""/>
        <dsp:cNvSpPr/>
      </dsp:nvSpPr>
      <dsp:spPr>
        <a:xfrm rot="5400000">
          <a:off x="4090900" y="-2950093"/>
          <a:ext cx="1671798" cy="75772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Применение всех имеющихся  в её распоряжении сил и средств, включая ядерное оружие, в случае необходимости отражение вооруженной агрессии, если все другие меры кризисной ситуации исчерпаны или оказались неэффективными</a:t>
          </a:r>
          <a:endParaRPr lang="ru-RU" sz="2000" kern="1200" dirty="0"/>
        </a:p>
      </dsp:txBody>
      <dsp:txXfrm rot="5400000">
        <a:off x="4090900" y="-2950093"/>
        <a:ext cx="1671798" cy="7577207"/>
      </dsp:txXfrm>
    </dsp:sp>
    <dsp:sp modelId="{36FCB6A0-19B0-4CE2-91F8-9D706CABB2A9}">
      <dsp:nvSpPr>
        <dsp:cNvPr id="0" name=""/>
        <dsp:cNvSpPr/>
      </dsp:nvSpPr>
      <dsp:spPr>
        <a:xfrm rot="5400000">
          <a:off x="-243899" y="2290367"/>
          <a:ext cx="1625994" cy="113819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 rot="5400000">
        <a:off x="-243899" y="2290367"/>
        <a:ext cx="1625994" cy="1138196"/>
      </dsp:txXfrm>
    </dsp:sp>
    <dsp:sp modelId="{766479A0-F1A3-4BF5-9A06-8ED743CAFDC5}">
      <dsp:nvSpPr>
        <dsp:cNvPr id="0" name=""/>
        <dsp:cNvSpPr/>
      </dsp:nvSpPr>
      <dsp:spPr>
        <a:xfrm rot="5400000">
          <a:off x="3139244" y="-178549"/>
          <a:ext cx="1751731" cy="5744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Применение военной силы внутри страны в строгом соответствии с Конституцией в случае возникновения угрозы жизни граждан, территориальной целостности страны, а также угрозы насильственного изменения конституционного строя  </a:t>
          </a:r>
          <a:endParaRPr lang="ru-RU" sz="2000" kern="1200" dirty="0"/>
        </a:p>
      </dsp:txBody>
      <dsp:txXfrm rot="5400000">
        <a:off x="3139244" y="-178549"/>
        <a:ext cx="1751731" cy="5744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70B6-BC84-41E8-901F-F95A8563BC6E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63C-3FAA-49F6-8521-CF525BB08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70B6-BC84-41E8-901F-F95A8563BC6E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63C-3FAA-49F6-8521-CF525BB08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70B6-BC84-41E8-901F-F95A8563BC6E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63C-3FAA-49F6-8521-CF525BB08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70B6-BC84-41E8-901F-F95A8563BC6E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63C-3FAA-49F6-8521-CF525BB08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70B6-BC84-41E8-901F-F95A8563BC6E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63C-3FAA-49F6-8521-CF525BB08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70B6-BC84-41E8-901F-F95A8563BC6E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63C-3FAA-49F6-8521-CF525BB08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70B6-BC84-41E8-901F-F95A8563BC6E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63C-3FAA-49F6-8521-CF525BB08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70B6-BC84-41E8-901F-F95A8563BC6E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63C-3FAA-49F6-8521-CF525BB08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70B6-BC84-41E8-901F-F95A8563BC6E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63C-3FAA-49F6-8521-CF525BB08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70B6-BC84-41E8-901F-F95A8563BC6E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63C-3FAA-49F6-8521-CF525BB08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70B6-BC84-41E8-901F-F95A8563BC6E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63C-3FAA-49F6-8521-CF525BB08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70B6-BC84-41E8-901F-F95A8563BC6E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EA63C-3FAA-49F6-8521-CF525BB08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309\Desktop\&#1042;&#1086;&#1077;&#1085;&#1085;&#1072;&#1103;%20&#1089;&#1090;&#1088;&#1072;&#1090;&#1077;&#1075;&#1080;&#1103;%20&#1056;&#1086;&#1089;&#1089;&#1080;&#1080;%202020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1714488"/>
            <a:ext cx="8429684" cy="21375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14000"/>
              </a:lnSpc>
            </a:pPr>
            <a:r>
              <a:rPr lang="ru-RU" sz="6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Угроза </a:t>
            </a:r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военной </a:t>
            </a:r>
          </a:p>
          <a:p>
            <a:pPr algn="r">
              <a:lnSpc>
                <a:spcPct val="114000"/>
              </a:lnSpc>
            </a:pPr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безопасности России</a:t>
            </a:r>
            <a:endParaRPr lang="ru-RU" sz="6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1173" y="4842229"/>
            <a:ext cx="5182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Преподаватель-организатор ОБЖ</a:t>
            </a:r>
          </a:p>
          <a:p>
            <a:pPr algn="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МБОУ «Средняя школа № 15»</a:t>
            </a:r>
          </a:p>
          <a:p>
            <a:pPr algn="r"/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Частова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О.В.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8850" y="3857628"/>
            <a:ext cx="1965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9 класс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214282" y="1071546"/>
            <a:ext cx="7143800" cy="5357850"/>
          </a:xfrm>
          <a:prstGeom prst="rightArrow">
            <a:avLst>
              <a:gd name="adj1" fmla="val 86346"/>
              <a:gd name="adj2" fmla="val 25822"/>
            </a:avLst>
          </a:prstGeom>
          <a:gradFill flip="none" rotWithShape="1">
            <a:gsLst>
              <a:gs pos="0">
                <a:schemeClr val="accent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gradFill>
              <a:gsLst>
                <a:gs pos="100000">
                  <a:schemeClr val="bg1"/>
                </a:gs>
                <a:gs pos="27000">
                  <a:schemeClr val="bg1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9165" y="1772816"/>
            <a:ext cx="5559381" cy="1214446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Резкое обострение военно-политической обстановки и создание условий для применения военной силы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212976"/>
            <a:ext cx="5715040" cy="1214446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Создание и подготовка незаконных вооруженных формирований на территории РФ или на территориях её союзников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9166" y="4581128"/>
            <a:ext cx="5681568" cy="1214446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Демонстрация военной силы в ходе проведения учений на территориях сопредельных с РФ или её союзников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1097" y="343895"/>
            <a:ext cx="745862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 военные угрозы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www.arms-expo.ru/im.xp/049053051051048049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77072"/>
            <a:ext cx="266429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http://www.arms-expo.ru/im.xp/049051057051056055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2882" y="1593456"/>
            <a:ext cx="2676836" cy="1835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214282" y="1323098"/>
            <a:ext cx="7786742" cy="5249174"/>
          </a:xfrm>
          <a:prstGeom prst="rightArrow">
            <a:avLst>
              <a:gd name="adj1" fmla="val 86346"/>
              <a:gd name="adj2" fmla="val 25822"/>
            </a:avLst>
          </a:prstGeom>
          <a:gradFill flip="none" rotWithShape="1">
            <a:gsLst>
              <a:gs pos="0">
                <a:schemeClr val="accent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gradFill>
              <a:gsLst>
                <a:gs pos="100000">
                  <a:schemeClr val="bg1"/>
                </a:gs>
                <a:gs pos="27000">
                  <a:schemeClr val="bg1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indent="-341313">
              <a:buClr>
                <a:srgbClr val="7E0000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Является обеспечение возможности адекватного реагирования на угрозы, которые могут возникнуть  для России с учетом рациональных затрат на национальную оборону.</a:t>
            </a:r>
          </a:p>
          <a:p>
            <a:pPr marL="341313" indent="-341313">
              <a:buClr>
                <a:srgbClr val="7E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341313" indent="-341313">
              <a:buClr>
                <a:srgbClr val="7E0000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Вооруженные силы РФ играют главную роль в обеспечении военной безопасности государства.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7440" y="357166"/>
            <a:ext cx="756084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Главной целью в области</a:t>
            </a:r>
          </a:p>
          <a:p>
            <a:pPr algn="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безопасности РФ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58016" y="1643050"/>
          <a:ext cx="2068860" cy="1524000"/>
        </p:xfrm>
        <a:graphic>
          <a:graphicData uri="http://schemas.openxmlformats.org/presentationml/2006/ole">
            <p:oleObj spid="_x0000_s1026" name="Фотография Photo Editor" r:id="rId3" imgW="2285714" imgH="1619476" progId="">
              <p:embed/>
            </p:oleObj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272576"/>
            <a:ext cx="223224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Превращение России в сильную в экономическом и военном отношении державу, способную самостоятельно отстаивать свои национальные интересы, не вызывает особого восторга у ряда стран, сохраняющих приверженность к разрешению разнообразных противоречий путем применения военной силы в нарушение существующих норм международного права.</a:t>
            </a:r>
            <a:br>
              <a:rPr lang="ru-RU" sz="2100" b="1" dirty="0" smtClean="0">
                <a:latin typeface="Arial" pitchFamily="34" charset="0"/>
                <a:cs typeface="Arial" pitchFamily="34" charset="0"/>
              </a:rPr>
            </a:br>
            <a:r>
              <a:rPr lang="ru-RU" sz="2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100" b="1" dirty="0" smtClean="0">
                <a:latin typeface="Arial" pitchFamily="34" charset="0"/>
                <a:cs typeface="Arial" pitchFamily="34" charset="0"/>
              </a:rPr>
            </a:br>
            <a:r>
              <a:rPr lang="ru-RU" sz="2100" b="1" u="sng" dirty="0" smtClean="0">
                <a:latin typeface="Arial" pitchFamily="34" charset="0"/>
                <a:cs typeface="Arial" pitchFamily="34" charset="0"/>
              </a:rPr>
              <a:t>Следовательно, и в XXI веке военная безопасность нашего государства будет иметь определяющее значение. Без нее само существование и развитие России подвергнется опасности</a:t>
            </a: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100" dirty="0"/>
          </a:p>
        </p:txBody>
      </p:sp>
      <p:pic>
        <p:nvPicPr>
          <p:cNvPr id="3" name="Picture 19" descr="http://www.funlib.ru/cimg/2014/101918/40528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182850"/>
            <a:ext cx="3487411" cy="2126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4" descr="b_1263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182850"/>
            <a:ext cx="3572470" cy="2126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726" y="500042"/>
            <a:ext cx="8319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 точки зрения национальной безопасности,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XXI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в. является более неопределенным, чем период «холодной войны»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90" y="1597871"/>
            <a:ext cx="5500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D7181F"/>
                </a:solidFill>
                <a:latin typeface="Arial" pitchFamily="34" charset="0"/>
                <a:cs typeface="Arial" pitchFamily="34" charset="0"/>
              </a:rPr>
              <a:t> Новые угрозы и опасности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Переход от биполярной системы международной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безопасности к однополярной   системе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509120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D7181F"/>
                </a:solidFill>
                <a:latin typeface="Arial" pitchFamily="34" charset="0"/>
                <a:cs typeface="Arial" pitchFamily="34" charset="0"/>
              </a:rPr>
              <a:t>Мнение экспертов</a:t>
            </a:r>
          </a:p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Через 50 лет в России будет 120  млн.   чел.</a:t>
            </a:r>
          </a:p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 тоже время к середине века в арабских странах зоны Персидского залива, Турции, Иране, Пакистане численность населения достигнет - 1  млрд. человек. В Китае- 2 млрд. 359 миллионов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3017878"/>
            <a:ext cx="2127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7181F"/>
                </a:solidFill>
                <a:latin typeface="Arial" pitchFamily="34" charset="0"/>
                <a:cs typeface="Arial" pitchFamily="34" charset="0"/>
              </a:rPr>
              <a:t>КНР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«Восточный тигр»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827584" y="2420888"/>
            <a:ext cx="6840760" cy="2088233"/>
            <a:chOff x="664" y="1951"/>
            <a:chExt cx="4308" cy="2120"/>
          </a:xfrm>
        </p:grpSpPr>
        <p:sp>
          <p:nvSpPr>
            <p:cNvPr id="8" name="Freeform 4"/>
            <p:cNvSpPr>
              <a:spLocks/>
            </p:cNvSpPr>
            <p:nvPr/>
          </p:nvSpPr>
          <p:spPr bwMode="gray">
            <a:xfrm>
              <a:off x="743" y="2044"/>
              <a:ext cx="1267" cy="1939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gray">
            <a:xfrm>
              <a:off x="703" y="2229"/>
              <a:ext cx="33" cy="29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gray">
            <a:xfrm>
              <a:off x="1011" y="2354"/>
              <a:ext cx="38" cy="3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gray">
            <a:xfrm>
              <a:off x="1793" y="2408"/>
              <a:ext cx="97" cy="76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gray">
            <a:xfrm>
              <a:off x="1609" y="2887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gray">
            <a:xfrm>
              <a:off x="1426" y="2040"/>
              <a:ext cx="179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gray">
            <a:xfrm>
              <a:off x="1505" y="2000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gray">
            <a:xfrm>
              <a:off x="1711" y="2070"/>
              <a:ext cx="233" cy="189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1709" y="1988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1625" y="2058"/>
              <a:ext cx="64" cy="41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gray">
            <a:xfrm>
              <a:off x="1693" y="2066"/>
              <a:ext cx="54" cy="2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gray">
            <a:xfrm>
              <a:off x="1665" y="2029"/>
              <a:ext cx="64" cy="35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gray">
            <a:xfrm>
              <a:off x="1637" y="1998"/>
              <a:ext cx="44" cy="2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gray">
            <a:xfrm>
              <a:off x="1752" y="2000"/>
              <a:ext cx="113" cy="7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gray">
            <a:xfrm>
              <a:off x="664" y="2245"/>
              <a:ext cx="25" cy="1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gray">
            <a:xfrm>
              <a:off x="1421" y="2756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gray">
            <a:xfrm>
              <a:off x="1425" y="2781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gray">
            <a:xfrm>
              <a:off x="1628" y="2914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gray">
            <a:xfrm>
              <a:off x="1651" y="2223"/>
              <a:ext cx="38" cy="1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gray">
            <a:xfrm>
              <a:off x="1717" y="2044"/>
              <a:ext cx="39" cy="1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gray">
            <a:xfrm>
              <a:off x="1796" y="1951"/>
              <a:ext cx="697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gray">
            <a:xfrm>
              <a:off x="2010" y="2136"/>
              <a:ext cx="38" cy="2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gray">
            <a:xfrm>
              <a:off x="2292" y="2202"/>
              <a:ext cx="128" cy="53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gray">
            <a:xfrm>
              <a:off x="2392" y="2039"/>
              <a:ext cx="38" cy="2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gray">
            <a:xfrm>
              <a:off x="2662" y="2005"/>
              <a:ext cx="154" cy="64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gray">
            <a:xfrm>
              <a:off x="2466" y="2311"/>
              <a:ext cx="110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gray">
            <a:xfrm>
              <a:off x="2414" y="2359"/>
              <a:ext cx="67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gray">
            <a:xfrm>
              <a:off x="4100" y="3501"/>
              <a:ext cx="473" cy="496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prstShdw prst="shdw17" dist="25400" dir="5400000">
                <a:srgbClr val="333333">
                  <a:alpha val="50000"/>
                </a:srgbClr>
              </a:prst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gray">
            <a:xfrm>
              <a:off x="4256" y="3242"/>
              <a:ext cx="312" cy="2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gray">
            <a:xfrm>
              <a:off x="4486" y="4013"/>
              <a:ext cx="44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gray">
            <a:xfrm>
              <a:off x="4620" y="3923"/>
              <a:ext cx="164" cy="86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gray">
            <a:xfrm>
              <a:off x="4791" y="3873"/>
              <a:ext cx="104" cy="93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gray">
            <a:xfrm>
              <a:off x="4845" y="3832"/>
              <a:ext cx="38" cy="2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gray">
            <a:xfrm>
              <a:off x="3124" y="3346"/>
              <a:ext cx="122" cy="202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gray">
            <a:xfrm>
              <a:off x="3654" y="3034"/>
              <a:ext cx="49" cy="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gray">
            <a:xfrm>
              <a:off x="3988" y="3100"/>
              <a:ext cx="112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gray">
            <a:xfrm>
              <a:off x="3894" y="3042"/>
              <a:ext cx="72" cy="138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gray">
            <a:xfrm>
              <a:off x="3943" y="3153"/>
              <a:ext cx="38" cy="1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gray">
            <a:xfrm>
              <a:off x="3988" y="3289"/>
              <a:ext cx="66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gray">
            <a:xfrm>
              <a:off x="4091" y="3196"/>
              <a:ext cx="84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gray">
            <a:xfrm>
              <a:off x="4063" y="2778"/>
              <a:ext cx="23" cy="7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gray">
            <a:xfrm>
              <a:off x="4078" y="2896"/>
              <a:ext cx="61" cy="119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gray">
            <a:xfrm>
              <a:off x="4121" y="3052"/>
              <a:ext cx="64" cy="8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gray">
            <a:xfrm>
              <a:off x="4196" y="3194"/>
              <a:ext cx="30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gray">
            <a:xfrm>
              <a:off x="4182" y="3276"/>
              <a:ext cx="18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gray">
            <a:xfrm>
              <a:off x="4208" y="3266"/>
              <a:ext cx="44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gray">
            <a:xfrm>
              <a:off x="4277" y="3336"/>
              <a:ext cx="25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gray">
            <a:xfrm>
              <a:off x="4545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gray">
            <a:xfrm>
              <a:off x="4147" y="3351"/>
              <a:ext cx="46" cy="51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gray">
            <a:xfrm>
              <a:off x="4098" y="3371"/>
              <a:ext cx="33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gray">
            <a:xfrm>
              <a:off x="4077" y="3342"/>
              <a:ext cx="25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gray">
            <a:xfrm>
              <a:off x="4111" y="3353"/>
              <a:ext cx="35" cy="2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gray">
            <a:xfrm>
              <a:off x="4062" y="3021"/>
              <a:ext cx="28" cy="5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gray">
            <a:xfrm>
              <a:off x="4113" y="3013"/>
              <a:ext cx="20" cy="54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gray">
            <a:xfrm>
              <a:off x="4136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gray">
            <a:xfrm>
              <a:off x="4146" y="3007"/>
              <a:ext cx="20" cy="4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gray">
            <a:xfrm>
              <a:off x="3876" y="3075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gray">
            <a:xfrm>
              <a:off x="3866" y="3054"/>
              <a:ext cx="10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gray">
            <a:xfrm>
              <a:off x="3861" y="3034"/>
              <a:ext cx="13" cy="1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gray">
            <a:xfrm>
              <a:off x="3850" y="2995"/>
              <a:ext cx="12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gray">
            <a:xfrm>
              <a:off x="3851" y="3021"/>
              <a:ext cx="15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gray">
            <a:xfrm>
              <a:off x="4688" y="3643"/>
              <a:ext cx="46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gray">
            <a:xfrm>
              <a:off x="4919" y="3594"/>
              <a:ext cx="53" cy="45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gray">
            <a:xfrm>
              <a:off x="4758" y="3569"/>
              <a:ext cx="18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gray">
            <a:xfrm>
              <a:off x="4750" y="3548"/>
              <a:ext cx="21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gray">
            <a:xfrm>
              <a:off x="4597" y="3353"/>
              <a:ext cx="25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gray">
            <a:xfrm>
              <a:off x="4658" y="3458"/>
              <a:ext cx="30" cy="29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gray">
            <a:xfrm>
              <a:off x="4693" y="3449"/>
              <a:ext cx="28" cy="27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gray">
            <a:xfrm>
              <a:off x="4683" y="3414"/>
              <a:ext cx="26" cy="19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gray">
            <a:xfrm>
              <a:off x="4625" y="3373"/>
              <a:ext cx="23" cy="2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gray">
            <a:xfrm>
              <a:off x="4665" y="3425"/>
              <a:ext cx="25" cy="2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gray">
            <a:xfrm>
              <a:off x="3055" y="2050"/>
              <a:ext cx="141" cy="109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gray">
            <a:xfrm>
              <a:off x="3138" y="2155"/>
              <a:ext cx="41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gray">
            <a:xfrm>
              <a:off x="3344" y="2000"/>
              <a:ext cx="43" cy="27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gray">
            <a:xfrm>
              <a:off x="3373" y="2011"/>
              <a:ext cx="51" cy="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gray">
            <a:xfrm>
              <a:off x="3428" y="2015"/>
              <a:ext cx="51" cy="31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gray">
            <a:xfrm>
              <a:off x="3778" y="2042"/>
              <a:ext cx="87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gray">
            <a:xfrm>
              <a:off x="3866" y="2040"/>
              <a:ext cx="46" cy="2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gray">
            <a:xfrm>
              <a:off x="3847" y="2070"/>
              <a:ext cx="36" cy="18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gray">
            <a:xfrm>
              <a:off x="4098" y="2293"/>
              <a:ext cx="76" cy="1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gray">
            <a:xfrm>
              <a:off x="4159" y="2412"/>
              <a:ext cx="56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gray">
            <a:xfrm>
              <a:off x="4123" y="2492"/>
              <a:ext cx="110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gray">
            <a:xfrm>
              <a:off x="3063" y="1988"/>
              <a:ext cx="51" cy="29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gray">
            <a:xfrm>
              <a:off x="2954" y="1998"/>
              <a:ext cx="20" cy="2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gray">
            <a:xfrm>
              <a:off x="2979" y="1996"/>
              <a:ext cx="38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gray">
            <a:xfrm>
              <a:off x="3040" y="1988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gray">
            <a:xfrm>
              <a:off x="3022" y="2005"/>
              <a:ext cx="15" cy="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gray">
            <a:xfrm>
              <a:off x="3278" y="3474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gray">
            <a:xfrm>
              <a:off x="3317" y="3466"/>
              <a:ext cx="10" cy="1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gray">
            <a:xfrm>
              <a:off x="3252" y="3312"/>
              <a:ext cx="8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gray">
            <a:xfrm>
              <a:off x="3311" y="3239"/>
              <a:ext cx="12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gray">
            <a:xfrm>
              <a:off x="3286" y="3239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gray">
            <a:xfrm>
              <a:off x="3276" y="3260"/>
              <a:ext cx="10" cy="1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gray">
            <a:xfrm>
              <a:off x="3252" y="3295"/>
              <a:ext cx="8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gray">
            <a:xfrm>
              <a:off x="3270" y="3281"/>
              <a:ext cx="10" cy="1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gray">
            <a:xfrm>
              <a:off x="2537" y="2293"/>
              <a:ext cx="10" cy="1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gray">
            <a:xfrm>
              <a:off x="2476" y="2258"/>
              <a:ext cx="10" cy="1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gray">
            <a:xfrm>
              <a:off x="2238" y="2042"/>
              <a:ext cx="2060" cy="1643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2143108" y="3000372"/>
            <a:ext cx="1512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7181F"/>
                </a:solidFill>
                <a:latin typeface="Arial" pitchFamily="34" charset="0"/>
                <a:cs typeface="Arial" pitchFamily="34" charset="0"/>
              </a:rPr>
              <a:t>Арабский взрыв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85720" y="1700808"/>
            <a:ext cx="2532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7181F"/>
                </a:solidFill>
                <a:latin typeface="Arial" pitchFamily="34" charset="0"/>
                <a:cs typeface="Arial" pitchFamily="34" charset="0"/>
              </a:rPr>
              <a:t>США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Роль мирового лидера (жандарма)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351518"/>
            <a:ext cx="682138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eaLnBrk="0" hangingPunct="0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Угрозы безопасности России </a:t>
            </a:r>
          </a:p>
          <a:p>
            <a:pPr algn="r" eaLnBrk="0" hangingPunct="0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 востоке 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6" y="1357298"/>
            <a:ext cx="8929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7E0000"/>
              </a:buClr>
              <a:buFont typeface="Wingdings" pitchFamily="2" charset="2"/>
              <a:buChar char="v"/>
              <a:tabLst>
                <a:tab pos="531813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Претензии со стороны Японии, Китая и США на доминирующее значение в регионе, </a:t>
            </a:r>
            <a:r>
              <a:rPr lang="ru-RU" sz="2205" dirty="0" smtClean="0">
                <a:latin typeface="Arial" pitchFamily="34" charset="0"/>
                <a:cs typeface="Arial" pitchFamily="34" charset="0"/>
              </a:rPr>
              <a:t>хищническое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разграбление морских богатств</a:t>
            </a:r>
          </a:p>
          <a:p>
            <a:pPr algn="just">
              <a:buClr>
                <a:srgbClr val="7E0000"/>
              </a:buClr>
              <a:buFont typeface="Wingdings" pitchFamily="2" charset="2"/>
              <a:buChar char="v"/>
              <a:tabLst>
                <a:tab pos="531813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Территориальные претензии Японии на принадлежащие России острова Итуруп, Кунашир, Шикотан,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Хабомаи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остальные Курильские острова и Южный Сахалин</a:t>
            </a:r>
          </a:p>
          <a:p>
            <a:pPr algn="just">
              <a:buClr>
                <a:srgbClr val="7E0000"/>
              </a:buClr>
              <a:buFont typeface="Wingdings" pitchFamily="2" charset="2"/>
              <a:buChar char="v"/>
              <a:tabLst>
                <a:tab pos="531813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Военный конфликт между Северной и Южной Кореей с возможным столкновением интересов США, Китая и России</a:t>
            </a:r>
          </a:p>
          <a:p>
            <a:pPr algn="just">
              <a:buClr>
                <a:srgbClr val="7E0000"/>
              </a:buClr>
              <a:buFont typeface="Wingdings" pitchFamily="2" charset="2"/>
              <a:buChar char="v"/>
              <a:tabLst>
                <a:tab pos="531813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Территориальные претензии Китая на часть Читинской и Амурской областей, Хабаровского и Приморского краев</a:t>
            </a:r>
          </a:p>
          <a:p>
            <a:pPr algn="just">
              <a:buClr>
                <a:srgbClr val="7E0000"/>
              </a:buClr>
              <a:buFont typeface="Wingdings" pitchFamily="2" charset="2"/>
              <a:buChar char="v"/>
              <a:tabLst>
                <a:tab pos="531813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Возможное возникновение через 5-10 лет серьезных противоречий между Китаем и союзниками Российской Федерации в Среднеазиатском регионе, а также между Китаем и Монголией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1990" y="285728"/>
            <a:ext cx="731916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eaLnBrk="0" hangingPunct="0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Угрозы безопасности России </a:t>
            </a:r>
          </a:p>
          <a:p>
            <a:pPr algn="r" eaLnBrk="0" hangingPunct="0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 западе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8643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7E0000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Возможные территориальные противоречия России с Финляндией (из-за части Карелии), Норвегией (из-за проблемы разграничения арктических вод в Баренцевом море)</a:t>
            </a:r>
          </a:p>
          <a:p>
            <a:pPr algn="just">
              <a:buClr>
                <a:srgbClr val="7E0000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Возможные территориальные противоречия России с Эстонией (из-за территории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Кенгисепского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района Ленинградской области и Печорского района Псковской области), Латвией (из-за города Пыталово и прилегающего района Псковской области), Литвой (из-за местности в районе озера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Выштитис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Куршской косы и г. Советска)</a:t>
            </a:r>
          </a:p>
          <a:p>
            <a:pPr algn="just">
              <a:buClr>
                <a:srgbClr val="7E0000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Возможные территориальные претензии к государствам Содружества (к Беларуси – со стороны Польши; к Украине – со стороны Польши, Словакии, Венгрии, Румынии)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2188" y="351518"/>
            <a:ext cx="581896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eaLnBrk="0" hangingPunct="0">
              <a:defRPr/>
            </a:pP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Угрозы безопасности России на  ЮГЕ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715436" cy="5495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Clr>
                <a:srgbClr val="7E0000"/>
              </a:buCl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Антироссийские действия в приграничных государствах и на территории России международных экстремистских исламских организаций</a:t>
            </a:r>
          </a:p>
          <a:p>
            <a:pPr algn="just">
              <a:lnSpc>
                <a:spcPct val="114000"/>
              </a:lnSpc>
              <a:buClr>
                <a:srgbClr val="7E0000"/>
              </a:buCl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Конфликтная ситуация вокруг </a:t>
            </a:r>
            <a:r>
              <a:rPr lang="ru-RU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нефтегазодобычи</a:t>
            </a: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 континентальном шельфе Каспийского моря </a:t>
            </a:r>
          </a:p>
          <a:p>
            <a:pPr algn="just">
              <a:lnSpc>
                <a:spcPct val="114000"/>
              </a:lnSpc>
              <a:buClr>
                <a:srgbClr val="7E0000"/>
              </a:buClr>
              <a:buFont typeface="Wingdings" pitchFamily="2" charset="2"/>
              <a:buChar char="v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Территориальные претензии </a:t>
            </a: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Украины по поводу Крыма</a:t>
            </a:r>
          </a:p>
          <a:p>
            <a:pPr algn="just">
              <a:lnSpc>
                <a:spcPct val="114000"/>
              </a:lnSpc>
              <a:buClr>
                <a:srgbClr val="7E0000"/>
              </a:buCl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Военный конфликт </a:t>
            </a: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Украине</a:t>
            </a:r>
          </a:p>
          <a:p>
            <a:pPr algn="just">
              <a:lnSpc>
                <a:spcPct val="114000"/>
              </a:lnSpc>
              <a:buClr>
                <a:srgbClr val="7E0000"/>
              </a:buClr>
              <a:buFont typeface="Wingdings" pitchFamily="2" charset="2"/>
              <a:buChar char="v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Очаги вооруженных конфликтов в Закавказье (между Арменией и    Азербайджаном)</a:t>
            </a:r>
          </a:p>
          <a:p>
            <a:pPr algn="just">
              <a:lnSpc>
                <a:spcPct val="114000"/>
              </a:lnSpc>
              <a:buClr>
                <a:srgbClr val="7E0000"/>
              </a:buClr>
              <a:buFont typeface="Wingdings" pitchFamily="2" charset="2"/>
              <a:buChar char="v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Военные действия в Сирии,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внутриафганские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противоречия, ситуация вокруг Ирака, курдская проблема, спор между Индией и Пакистаном, арабо-израильское противостояние</a:t>
            </a:r>
          </a:p>
          <a:p>
            <a:pPr algn="just">
              <a:lnSpc>
                <a:spcPct val="114000"/>
              </a:lnSpc>
              <a:buClr>
                <a:srgbClr val="7E0000"/>
              </a:buClr>
              <a:buFont typeface="Wingdings" pitchFamily="2" charset="2"/>
              <a:buChar char="v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Появление ядерного оружия и средств его доставки у Пакистана и Индии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43306" y="343895"/>
            <a:ext cx="518617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необходимо знать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2214554"/>
          <a:ext cx="8715404" cy="36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282" y="1142984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РФ рассматривает возможность применения военной силы для обеспечения своей национальной безопасности, исходя из следующих принципов: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594" y="4500570"/>
            <a:ext cx="2412000" cy="1894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85860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Анализ существующих угроз национальной безопасности России с учетом изменений, произошедших в области военного и боевого противостояния, поставил на повестку дня вопрос о необходимости переоценки перспектив военного строительства в России с учетом роли и места нашей страны в современном мире. В этой связи в стране планово проводятся мероприятия по укреплению и оснащению современным вооружением Вооруженных сил Российской Федерации.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343895"/>
            <a:ext cx="562405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Вывод по теме урока</a:t>
            </a:r>
            <a:endParaRPr lang="ru-RU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172"/>
          <a:stretch>
            <a:fillRect/>
          </a:stretch>
        </p:blipFill>
        <p:spPr bwMode="auto">
          <a:xfrm>
            <a:off x="7072330" y="4286256"/>
            <a:ext cx="1349216" cy="222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оенная стратегия России 202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5608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В начале 21 века Россия находится на новом этапе </a:t>
            </a:r>
          </a:p>
          <a:p>
            <a:pPr algn="ctr"/>
            <a:r>
              <a:rPr lang="ru-RU" sz="2000" b="1" dirty="0" smtClean="0">
                <a:latin typeface="Calibri" pitchFamily="34" charset="0"/>
                <a:cs typeface="Arial" pitchFamily="34" charset="0"/>
              </a:rPr>
              <a:t>исторического развития</a:t>
            </a:r>
          </a:p>
          <a:p>
            <a:pPr algn="just"/>
            <a:r>
              <a:rPr lang="ru-RU" sz="2000" dirty="0" smtClean="0">
                <a:latin typeface="Calibri" pitchFamily="34" charset="0"/>
                <a:cs typeface="Arial" pitchFamily="34" charset="0"/>
              </a:rPr>
              <a:t>Изменились подходы к обеспечению национальной безопасности, что позволяет по-новому оценивать место и роль России в мире. </a:t>
            </a:r>
          </a:p>
          <a:p>
            <a:pPr algn="just"/>
            <a:r>
              <a:rPr lang="ru-RU" sz="2000" dirty="0" smtClean="0">
                <a:latin typeface="Calibri" pitchFamily="34" charset="0"/>
                <a:cs typeface="Arial" pitchFamily="34" charset="0"/>
              </a:rPr>
              <a:t>В начале нового столетия обозначились процессы повышения роли военной силы для обеспечения политических и экономических интересов государства.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3214686"/>
            <a:ext cx="552523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357298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Какую роль играет оборона государства в обеспечении национальной безопасности России? 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	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7E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Какие существуют в настоящее время  угрозы военной безопасности России? 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Как вынимаете слова русского царя Александра 111:</a:t>
            </a:r>
          </a:p>
          <a:p>
            <a:pPr marL="609600" indent="-609600" algn="ctr">
              <a:lnSpc>
                <a:spcPct val="8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«У России есть только два союзника – это армия и флот»? </a:t>
            </a:r>
          </a:p>
          <a:p>
            <a:pPr marL="609600" indent="-609600" algn="just">
              <a:lnSpc>
                <a:spcPct val="80000"/>
              </a:lnSpc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7E0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 каких случаях Российская Федерация рассматривает возможность применения военной силы для обеспечения своей национальной безопасности? </a:t>
            </a:r>
          </a:p>
          <a:p>
            <a:pPr marL="609600" indent="-609600" algn="just">
              <a:lnSpc>
                <a:spcPct val="80000"/>
              </a:lnSpc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Поясните пословицу: 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«если народ не хочет кормить  свою армию, 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он будет кормить чужую».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343895"/>
            <a:ext cx="383275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Вопросы по теме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0011" y="4143380"/>
            <a:ext cx="2058269" cy="222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78704" y="357166"/>
            <a:ext cx="57367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sz="3200" b="1" spc="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12776"/>
            <a:ext cx="8643966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Изучить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§ 2.4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учебника. </a:t>
            </a:r>
          </a:p>
          <a:p>
            <a:pPr lvl="0">
              <a:tabLst>
                <a:tab pos="542925" algn="l"/>
              </a:tabLst>
            </a:pPr>
            <a:r>
              <a:rPr lang="ru-RU" sz="2800" b="1" dirty="0" smtClean="0">
                <a:solidFill>
                  <a:srgbClr val="007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Подготовьте сообщение на тему «Привлечение Вооруженных Сил Российской Федерации внутри страны для обеспечения безопасности граждан и территориальной целостности России»</a:t>
            </a:r>
          </a:p>
          <a:p>
            <a:pPr marL="609600" indent="-609600">
              <a:lnSpc>
                <a:spcPct val="80000"/>
              </a:lnSpc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onetto.ru/wp-content/uploads/2015/11/Priemushhestv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0180" y="3357562"/>
            <a:ext cx="277783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randsorganismes.gouv.qc.ca/fileadmin/_processed_/csm_Bonhomme_pancarte_1b1b5e7d6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75" t="7414" r="8124"/>
          <a:stretch>
            <a:fillRect/>
          </a:stretch>
        </p:blipFill>
        <p:spPr bwMode="auto">
          <a:xfrm>
            <a:off x="3214678" y="1357298"/>
            <a:ext cx="4429156" cy="51857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2586216"/>
            <a:ext cx="5429288" cy="20572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14000"/>
              </a:lnSpc>
            </a:pPr>
            <a:r>
              <a:rPr lang="ru-RU" sz="5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В связи с этим особое значение имеет организация обороны государства – Российской Федерации 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3" name="Содержимое 3"/>
          <p:cNvPicPr>
            <a:picLocks noChangeAspect="1"/>
          </p:cNvPicPr>
          <p:nvPr/>
        </p:nvPicPr>
        <p:blipFill rotWithShape="1">
          <a:blip r:embed="rId2" cstate="print"/>
          <a:srcRect l="1868" t="3211" r="2450" b="4128"/>
          <a:stretch/>
        </p:blipFill>
        <p:spPr>
          <a:xfrm>
            <a:off x="1441440" y="1772816"/>
            <a:ext cx="6261119" cy="401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900115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Оборона государства </a:t>
            </a:r>
            <a:r>
              <a:rPr lang="ru-RU" sz="2400" b="1" spc="50" dirty="0" smtClean="0">
                <a:ln w="11430"/>
              </a:rPr>
              <a:t>— это система политических, экономических, социальных и правовых мер по подготовке к вооруженной защите и вооруженная защита Российской Федерации, целостности и неприкосновенности ее территории.</a:t>
            </a:r>
            <a:endParaRPr lang="ru-RU" sz="2400" b="1" spc="50" dirty="0">
              <a:ln w="11430"/>
            </a:endParaRPr>
          </a:p>
        </p:txBody>
      </p:sp>
      <p:pic>
        <p:nvPicPr>
          <p:cNvPr id="3" name="Содержимо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462443"/>
            <a:ext cx="4320000" cy="2681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1156" y="3643314"/>
            <a:ext cx="4320000" cy="262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85720" y="240725"/>
            <a:ext cx="8858280" cy="15660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4000"/>
              </a:lnSpc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целях обороны в стране устанавливается воинская обязанность граждан и создаются Вооруженные Силы РФ</a:t>
            </a:r>
            <a:endParaRPr lang="ru-RU" sz="2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563888" y="2038079"/>
          <a:ext cx="528641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214282" y="1894063"/>
            <a:ext cx="3214710" cy="39604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endParaRPr lang="ru-RU" sz="3500" b="1" dirty="0" smtClean="0">
              <a:solidFill>
                <a:srgbClr val="7E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3500" b="1" dirty="0" smtClean="0">
              <a:solidFill>
                <a:srgbClr val="7E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3500" b="1" dirty="0" smtClean="0">
                <a:solidFill>
                  <a:srgbClr val="7E0000"/>
                </a:solidFill>
                <a:latin typeface="Arial" pitchFamily="34" charset="0"/>
                <a:cs typeface="Arial" pitchFamily="34" charset="0"/>
              </a:rPr>
              <a:t>Оборона государства</a:t>
            </a:r>
            <a:endParaRPr lang="ru-RU" sz="3500" b="1" dirty="0">
              <a:solidFill>
                <a:srgbClr val="7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5854503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Ст. 59 Конституции: «Защита Отечества является долгом и обязанностью гражданина РФ»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54103"/>
            <a:ext cx="2678698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214282" y="2204864"/>
            <a:ext cx="6715172" cy="4296540"/>
          </a:xfrm>
          <a:prstGeom prst="rightArrow">
            <a:avLst>
              <a:gd name="adj1" fmla="val 86346"/>
              <a:gd name="adj2" fmla="val 25822"/>
            </a:avLst>
          </a:prstGeom>
          <a:gradFill flip="none" rotWithShape="1">
            <a:gsLst>
              <a:gs pos="0">
                <a:schemeClr val="accent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gradFill>
              <a:gsLst>
                <a:gs pos="100000">
                  <a:schemeClr val="bg1"/>
                </a:gs>
                <a:gs pos="27000">
                  <a:schemeClr val="bg1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8298" y="2708920"/>
            <a:ext cx="5101738" cy="1008112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Внешние военные опасности</a:t>
            </a:r>
            <a:endParaRPr lang="ru-RU" sz="2400" b="1" spc="50" dirty="0">
              <a:ln w="3175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8298" y="3861048"/>
            <a:ext cx="5173176" cy="1008112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Внутренние военные опасности</a:t>
            </a:r>
            <a:endParaRPr lang="ru-RU" sz="2400" b="1" spc="50" dirty="0">
              <a:ln w="3175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8298" y="5013176"/>
            <a:ext cx="5215544" cy="936104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военные опасности</a:t>
            </a:r>
            <a:endParaRPr lang="ru-RU" sz="2400" b="1" spc="50" dirty="0">
              <a:ln w="3175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52"/>
            <a:ext cx="87868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     Меры, которые государство принимает по организации обороны, вытекают из существующих угроз военной безопасности России.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 современной международной обстановке существуют три типа угроз, нейтрализация которых является в определенной степени функцией Вооруженных Сил Российской Федерации: </a:t>
            </a:r>
          </a:p>
        </p:txBody>
      </p:sp>
      <p:sp>
        <p:nvSpPr>
          <p:cNvPr id="8" name="Овал 7"/>
          <p:cNvSpPr/>
          <p:nvPr/>
        </p:nvSpPr>
        <p:spPr>
          <a:xfrm>
            <a:off x="6500826" y="2000240"/>
            <a:ext cx="2000264" cy="1656000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6487900" y="5059148"/>
            <a:ext cx="1656000" cy="1656000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/>
          <p:cNvSpPr/>
          <p:nvPr/>
        </p:nvSpPr>
        <p:spPr>
          <a:xfrm>
            <a:off x="7380312" y="3630388"/>
            <a:ext cx="1656000" cy="1656000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285720" y="1071546"/>
            <a:ext cx="7072362" cy="5357850"/>
          </a:xfrm>
          <a:prstGeom prst="rightArrow">
            <a:avLst>
              <a:gd name="adj1" fmla="val 86346"/>
              <a:gd name="adj2" fmla="val 25822"/>
            </a:avLst>
          </a:prstGeom>
          <a:gradFill flip="none" rotWithShape="1">
            <a:gsLst>
              <a:gs pos="0">
                <a:schemeClr val="accent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gradFill>
              <a:gsLst>
                <a:gs pos="100000">
                  <a:schemeClr val="bg1"/>
                </a:gs>
                <a:gs pos="27000">
                  <a:schemeClr val="bg1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1571612"/>
            <a:ext cx="5429288" cy="1214446"/>
          </a:xfrm>
          <a:prstGeom prst="roundRect">
            <a:avLst/>
          </a:prstGeom>
          <a:gradFill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1313" indent="-341313" algn="ctr">
              <a:buClr>
                <a:srgbClr val="0066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Стремление наделить силовой потенциал НАТО глобальными функциями, расширение блока к границам Российской Федерации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3071810"/>
            <a:ext cx="5429288" cy="1357322"/>
          </a:xfrm>
          <a:prstGeom prst="roundRect">
            <a:avLst/>
          </a:prstGeom>
          <a:gradFill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Попытки дестабилизировать обстановку на территориях сопредельных с РФ государств в нарушение Устава ООН и других норм международного права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4643446"/>
            <a:ext cx="5429288" cy="1285884"/>
          </a:xfrm>
          <a:prstGeom prst="roundRect">
            <a:avLst/>
          </a:prstGeom>
          <a:gradFill flip="none" rotWithShape="1"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Развертывание группировок сил и средств, имеющих целью военное нападение на РФ или ее союзников, вмешательство во внутренние дела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96500" y="357166"/>
            <a:ext cx="590465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solidFill>
                  <a:srgbClr val="7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внешние военные опасности</a:t>
            </a:r>
            <a:endParaRPr lang="ru-RU" sz="2800" b="1" spc="50" dirty="0">
              <a:ln w="11430"/>
              <a:solidFill>
                <a:srgbClr val="7E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s://www.dw.com/image/18396078_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9438" y="2638622"/>
            <a:ext cx="2520280" cy="2076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Овал 9"/>
          <p:cNvSpPr/>
          <p:nvPr/>
        </p:nvSpPr>
        <p:spPr>
          <a:xfrm>
            <a:off x="1000100" y="214290"/>
            <a:ext cx="1214446" cy="1071570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42844" y="1071546"/>
            <a:ext cx="7215238" cy="5357850"/>
          </a:xfrm>
          <a:prstGeom prst="rightArrow">
            <a:avLst>
              <a:gd name="adj1" fmla="val 86346"/>
              <a:gd name="adj2" fmla="val 25822"/>
            </a:avLst>
          </a:prstGeom>
          <a:gradFill flip="none" rotWithShape="1">
            <a:gsLst>
              <a:gs pos="0">
                <a:schemeClr val="accent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gradFill>
              <a:gsLst>
                <a:gs pos="100000">
                  <a:schemeClr val="bg1"/>
                </a:gs>
                <a:gs pos="27000">
                  <a:schemeClr val="bg1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6909" y="1556792"/>
            <a:ext cx="5975333" cy="1214446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Территориальные претензии к РФ, угроза политического или силового отторжения от РФ отдельных территорий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3000372"/>
            <a:ext cx="6072230" cy="1357322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1313" indent="-341313" algn="ctr">
              <a:lnSpc>
                <a:spcPct val="90000"/>
              </a:lnSpc>
              <a:spcBef>
                <a:spcPts val="700"/>
              </a:spcBef>
              <a:buClr>
                <a:srgbClr val="0066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Распространение оружия массового поражения, ракет и ракетных технологий, международного терроризма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4541" y="4572008"/>
            <a:ext cx="5975333" cy="1285884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1313" indent="-341313" algn="ctr">
              <a:lnSpc>
                <a:spcPct val="90000"/>
              </a:lnSpc>
              <a:spcBef>
                <a:spcPts val="700"/>
              </a:spcBef>
              <a:buClr>
                <a:srgbClr val="0066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Дискриминация, подавление прав, свобод и законных интересов граждан РФ в зарубежных государствах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28655" y="341635"/>
            <a:ext cx="5901063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внешние военные опасности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8" descr="aterror_peoplebombs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613" y="2492896"/>
            <a:ext cx="234086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42876" y="1071546"/>
            <a:ext cx="7358082" cy="5357850"/>
          </a:xfrm>
          <a:prstGeom prst="rightArrow">
            <a:avLst>
              <a:gd name="adj1" fmla="val 86346"/>
              <a:gd name="adj2" fmla="val 25822"/>
            </a:avLst>
          </a:prstGeom>
          <a:gradFill flip="none" rotWithShape="1">
            <a:gsLst>
              <a:gs pos="0">
                <a:schemeClr val="accent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gradFill>
              <a:gsLst>
                <a:gs pos="100000">
                  <a:schemeClr val="bg1"/>
                </a:gs>
                <a:gs pos="27000">
                  <a:schemeClr val="bg1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643050"/>
            <a:ext cx="6143668" cy="1224136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1313" indent="-341313" algn="ctr">
              <a:lnSpc>
                <a:spcPct val="90000"/>
              </a:lnSpc>
              <a:buClr>
                <a:srgbClr val="0066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Попытки насильственного изменения конституционного строя Российской Федерации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5089" y="3000372"/>
            <a:ext cx="6184299" cy="1214446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1313" indent="-341313" algn="ctr">
              <a:lnSpc>
                <a:spcPct val="90000"/>
              </a:lnSpc>
              <a:buClr>
                <a:srgbClr val="0066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Подрыв суверенитета, нарушение</a:t>
            </a:r>
          </a:p>
          <a:p>
            <a:pPr marL="341313" indent="-341313" algn="ctr">
              <a:lnSpc>
                <a:spcPct val="90000"/>
              </a:lnSpc>
              <a:buClr>
                <a:srgbClr val="0066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единства и территориальной целостности Российской Федерации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5089" y="4286256"/>
            <a:ext cx="6184299" cy="1500198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Дезорганизация функционирования органов государственной власти, военных объектов и информационной инфраструктуры РФ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4571" y="341635"/>
            <a:ext cx="5256585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внутренние военные опасности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8" descr="6410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312" y="2643182"/>
            <a:ext cx="2748844" cy="216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1056</Words>
  <Application>Microsoft Office PowerPoint</Application>
  <PresentationFormat>Экран (4:3)</PresentationFormat>
  <Paragraphs>110</Paragraphs>
  <Slides>22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Фотография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12345pc</dc:creator>
  <cp:lastModifiedBy>309</cp:lastModifiedBy>
  <cp:revision>92</cp:revision>
  <dcterms:created xsi:type="dcterms:W3CDTF">2018-10-13T13:26:59Z</dcterms:created>
  <dcterms:modified xsi:type="dcterms:W3CDTF">2018-10-17T06:11:33Z</dcterms:modified>
</cp:coreProperties>
</file>