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61" r:id="rId4"/>
    <p:sldId id="262" r:id="rId5"/>
    <p:sldId id="258" r:id="rId6"/>
    <p:sldId id="259" r:id="rId7"/>
    <p:sldId id="257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222FF-B606-B043-90D3-BBE1EC678AD9}" type="datetimeFigureOut">
              <a:rPr lang="ru-RU"/>
              <a:t>10.05.2020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10B4A-B8F1-AF45-A8E1-0E19F4E1DC6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6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10B4A-B8F1-AF45-A8E1-0E19F4E1DC61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7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%D0%A1%D0%B5%D0%BC%D1%8C_%D1%87%D1%83%D0%B4%D0%B5%D1%81_%D1%81%D0%B2%D0%B5%D1%82%D0%B0" TargetMode="External" /><Relationship Id="rId3" Type="http://schemas.openxmlformats.org/officeDocument/2006/relationships/image" Target="../media/image2.png" /><Relationship Id="rId7" Type="http://schemas.openxmlformats.org/officeDocument/2006/relationships/hyperlink" Target="https://ru.m.wikipedia.org/wiki/%D0%94%D1%80%D0%B5%D0%B2%D0%BD%D0%B8%D0%B9_%D0%95%D0%B3%D0%B8%D0%BF%D0%B5%D1%82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9.xml" /><Relationship Id="rId6" Type="http://schemas.openxmlformats.org/officeDocument/2006/relationships/hyperlink" Target="https://ru.m.wikipedia.org/wiki/%D0%95%D0%B3%D0%B8%D0%BF%D0%B5%D1%82%D1%81%D0%BA%D0%B8%D0%B5_%D0%BF%D0%B8%D1%80%D0%B0%D0%BC%D0%B8%D0%B4%D1%8B" TargetMode="External" /><Relationship Id="rId5" Type="http://schemas.openxmlformats.org/officeDocument/2006/relationships/hyperlink" Target="https://ru.m.wikipedia.org/wiki/%D0%A5%D0%B5%D0%BE%D0%BF%D1%81" TargetMode="External" /><Relationship Id="rId4" Type="http://schemas.openxmlformats.org/officeDocument/2006/relationships/image" Target="../media/image3.png" /><Relationship Id="rId9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%D0%94%D1%80%D0%B5%D0%B2%D0%BD%D0%B8%D0%B9_%D0%95%D0%B3%D0%B8%D0%BF%D0%B5%D1%82" TargetMode="External" /><Relationship Id="rId3" Type="http://schemas.openxmlformats.org/officeDocument/2006/relationships/image" Target="../media/image2.png" /><Relationship Id="rId7" Type="http://schemas.openxmlformats.org/officeDocument/2006/relationships/hyperlink" Target="https://ru.m.wikipedia.org/wiki/%D0%90%D0%BB%D0%B5%D0%BA%D1%81%D0%B0%D0%BD%D0%B4%D1%80_%D0%9C%D0%B0%D0%BA%D0%B5%D0%B4%D0%BE%D0%BD%D1%81%D0%BA%D0%B8%D0%B9" TargetMode="External" /><Relationship Id="rId12" Type="http://schemas.openxmlformats.org/officeDocument/2006/relationships/image" Target="../media/image5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9.xml" /><Relationship Id="rId6" Type="http://schemas.openxmlformats.org/officeDocument/2006/relationships/hyperlink" Target="https://ru.m.wikipedia.org/wiki/%D0%A1%D1%80%D0%B5%D0%B4%D0%B8%D0%B7%D0%B5%D0%BC%D0%BD%D0%BE%D0%B5_%D0%BC%D0%BE%D1%80%D0%B5" TargetMode="External" /><Relationship Id="rId11" Type="http://schemas.openxmlformats.org/officeDocument/2006/relationships/hyperlink" Target="https://ru.m.wikipedia.org/wiki/%D0%9F%D1%82%D0%BE%D0%BB%D0%B5%D0%BC%D0%B5%D0%B9_II_%D0%95%D0%B3%D0%B8%D0%BF%D0%B5%D1%82%D1%81%D0%BA%D0%B8%D0%B9" TargetMode="External" /><Relationship Id="rId5" Type="http://schemas.openxmlformats.org/officeDocument/2006/relationships/hyperlink" Target="https://ru.m.wikipedia.org/wiki/%D0%A4%D0%B0%D1%80%D0%BE%D1%81" TargetMode="External" /><Relationship Id="rId10" Type="http://schemas.openxmlformats.org/officeDocument/2006/relationships/hyperlink" Target="https://ru.m.wikipedia.org/wiki/283_%D0%B4%D0%BE_%D0%BD._%D1%8D." TargetMode="External" /><Relationship Id="rId4" Type="http://schemas.openxmlformats.org/officeDocument/2006/relationships/image" Target="../media/image3.png" /><Relationship Id="rId9" Type="http://schemas.openxmlformats.org/officeDocument/2006/relationships/hyperlink" Target="https://ru.m.wikipedia.org/wiki/332_%D0%B3._%D0%B4%D0%BE_%D0%BD._%D1%8D.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9.xml" /><Relationship Id="rId6" Type="http://schemas.openxmlformats.org/officeDocument/2006/relationships/hyperlink" Target="https://ru.m.wikipedia.org/wiki/%D0%9E%D0%BB%D0%B8%D0%BC%D0%BF%D0%B8%D1%8F" TargetMode="External" /><Relationship Id="rId5" Type="http://schemas.openxmlformats.org/officeDocument/2006/relationships/hyperlink" Target="https://ru.m.wikipedia.org/wiki/%D0%A1%D0%B5%D0%BC%D1%8C_%D1%87%D1%83%D0%B4%D0%B5%D1%81_%D1%81%D0%B2%D0%B5%D1%82%D0%B0" TargetMode="Externa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%D0%9D%D0%B0%D0%B2%D1%83%D1%85%D0%BE%D0%B4%D0%BE%D0%BD%D0%BE%D1%81%D0%BE%D1%80_II" TargetMode="External" /><Relationship Id="rId13" Type="http://schemas.openxmlformats.org/officeDocument/2006/relationships/hyperlink" Target="https://ru.m.wikipedia.org/wiki/%D0%9D%D0%B8%D0%BD%D0%B5%D0%B2%D0%B8%D1%8F" TargetMode="External" /><Relationship Id="rId3" Type="http://schemas.openxmlformats.org/officeDocument/2006/relationships/image" Target="../media/image2.png" /><Relationship Id="rId7" Type="http://schemas.openxmlformats.org/officeDocument/2006/relationships/hyperlink" Target="https://ru.m.wikipedia.org/w/index.php?title=%D0%90%D0%BC%D0%B8%D1%82%D0%B8%D1%81&amp;action=edit&amp;redlink=1" TargetMode="External" /><Relationship Id="rId12" Type="http://schemas.openxmlformats.org/officeDocument/2006/relationships/hyperlink" Target="https://ru.m.wikipedia.org/wiki/%D0%9A%D0%BB%D0%B8%D0%BD%D0%BE%D0%BF%D0%B8%D1%81%D1%8C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9.xml" /><Relationship Id="rId6" Type="http://schemas.openxmlformats.org/officeDocument/2006/relationships/hyperlink" Target="https://ru.m.wikipedia.org/wiki/%D0%A1%D0%B5%D0%BC%D1%8C_%D1%87%D1%83%D0%B4%D0%B5%D1%81_%D1%81%D0%B2%D0%B5%D1%82%D0%B0" TargetMode="External" /><Relationship Id="rId11" Type="http://schemas.openxmlformats.org/officeDocument/2006/relationships/hyperlink" Target="https://ru.m.wikipedia.org/wiki/%D0%AD%D0%BB%D1%8C-%D0%A5%D0%B8%D0%BB%D0%BB%D0%B0" TargetMode="External" /><Relationship Id="rId5" Type="http://schemas.openxmlformats.org/officeDocument/2006/relationships/image" Target="../media/image7.jpeg" /><Relationship Id="rId10" Type="http://schemas.openxmlformats.org/officeDocument/2006/relationships/hyperlink" Target="https://ru.m.wikipedia.org/wiki/%D0%92%D0%B0%D0%B2%D0%B8%D0%BB%D0%BE%D0%BD" TargetMode="External" /><Relationship Id="rId4" Type="http://schemas.openxmlformats.org/officeDocument/2006/relationships/image" Target="../media/image3.png" /><Relationship Id="rId9" Type="http://schemas.openxmlformats.org/officeDocument/2006/relationships/hyperlink" Target="https://ru.m.wikipedia.org/wiki/%D0%92%D0%B8%D1%81%D1%8F%D1%87%D0%B8%D0%B5_%D1%81%D0%B0%D0%B4%D1%8B_%D0%A1%D0%B5%D0%BC%D0%B8%D1%80%D0%B0%D0%BC%D0%B8%D0%B4%D1%8B#cite_note-1" TargetMode="External" /><Relationship Id="rId14" Type="http://schemas.openxmlformats.org/officeDocument/2006/relationships/hyperlink" Target="https://ru.m.wikipedia.org/wiki/%D0%90%D1%81%D1%81%D0%B8%D1%80%D0%B8%D1%8F" TargetMode="Externa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9.xml" /><Relationship Id="rId6" Type="http://schemas.openxmlformats.org/officeDocument/2006/relationships/image" Target="../media/image8.jpeg" /><Relationship Id="rId5" Type="http://schemas.openxmlformats.org/officeDocument/2006/relationships/hyperlink" Target="http://chydesa-mira.ru/mavzolei-v-galikarnase/" TargetMode="External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%D0%A1%D0%B5%D0%BB%D1%8C%D1%87%D1%83%D0%BA" TargetMode="External" /><Relationship Id="rId13" Type="http://schemas.openxmlformats.org/officeDocument/2006/relationships/image" Target="../media/image10.jpeg" /><Relationship Id="rId3" Type="http://schemas.openxmlformats.org/officeDocument/2006/relationships/image" Target="../media/image9.jpeg" /><Relationship Id="rId7" Type="http://schemas.openxmlformats.org/officeDocument/2006/relationships/hyperlink" Target="https://ru.m.wikipedia.org/wiki/%D0%9C%D0%B0%D0%BB%D0%B0%D1%8F_%D0%90%D0%B7%D0%B8%D1%8F" TargetMode="External" /><Relationship Id="rId12" Type="http://schemas.openxmlformats.org/officeDocument/2006/relationships/hyperlink" Target="https://ru.m.wikipedia.org/wiki/%D0%93%D0%BE%D1%82%D1%8B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Relationship Id="rId6" Type="http://schemas.openxmlformats.org/officeDocument/2006/relationships/hyperlink" Target="https://ru.m.wikipedia.org/wiki/%D0%A1%D0%B5%D0%BC%D1%8C_%D1%87%D1%83%D0%B4%D0%B5%D1%81_%D1%81%D0%B2%D0%B5%D1%82%D0%B0" TargetMode="External" /><Relationship Id="rId11" Type="http://schemas.openxmlformats.org/officeDocument/2006/relationships/hyperlink" Target="https://ru.m.wikipedia.org/wiki/%D0%93%D0%B5%D1%80%D0%BE%D1%81%D1%82%D1%80%D0%B0%D1%82" TargetMode="External" /><Relationship Id="rId5" Type="http://schemas.openxmlformats.org/officeDocument/2006/relationships/hyperlink" Target="https://ru.m.wikipedia.org/wiki/%D0%90%D1%80%D1%82%D0%B5%D0%BC%D0%B8%D0%B4%D0%B0" TargetMode="External" /><Relationship Id="rId10" Type="http://schemas.openxmlformats.org/officeDocument/2006/relationships/hyperlink" Target="https://ru.m.wikipedia.org/wiki/%D0%A2%D1%83%D1%80%D1%86%D0%B8%D1%8F" TargetMode="External" /><Relationship Id="rId4" Type="http://schemas.openxmlformats.org/officeDocument/2006/relationships/hyperlink" Target="https://ru.m.wikipedia.org/wiki/%D0%A5%D1%80%D0%B0%D0%BC" TargetMode="External" /><Relationship Id="rId9" Type="http://schemas.openxmlformats.org/officeDocument/2006/relationships/hyperlink" Target="https://ru.m.wikipedia.org/w/index.php?title=%D0%98%D0%B7%D0%BC%D0%B8%D1%80%D0%B8%D0%BB)&amp;action=edit&amp;redlink=1" TargetMode="Externa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%D0%9A%D0%B0%D1%80%D0%B8%D1%8F" TargetMode="External" /><Relationship Id="rId13" Type="http://schemas.openxmlformats.org/officeDocument/2006/relationships/hyperlink" Target="https://ru.m.wikipedia.org/wiki/%D0%A2%D1%83%D1%80%D1%86%D0%B8%D1%8F" TargetMode="External" /><Relationship Id="rId3" Type="http://schemas.openxmlformats.org/officeDocument/2006/relationships/image" Target="../media/image2.png" /><Relationship Id="rId7" Type="http://schemas.openxmlformats.org/officeDocument/2006/relationships/hyperlink" Target="https://ru.m.wikipedia.org/wiki/%D0%A2%D1%83%D1%80%D0%B5%D1%86%D0%BA%D0%B8%D0%B9_%D1%8F%D0%B7%D1%8B%D0%BA" TargetMode="External" /><Relationship Id="rId12" Type="http://schemas.openxmlformats.org/officeDocument/2006/relationships/hyperlink" Target="https://ru.m.wikipedia.org/wiki/%D0%91%D0%BE%D0%B4%D1%80%D1%83%D0%BC" TargetMode="External" /><Relationship Id="rId2" Type="http://schemas.openxmlformats.org/officeDocument/2006/relationships/image" Target="../media/image1.png" /><Relationship Id="rId16" Type="http://schemas.openxmlformats.org/officeDocument/2006/relationships/hyperlink" Target="https://ru.m.wikipedia.org/wiki/%D0%93%D0%B5%D1%80%D0%BE%D0%BE%D0%BD" TargetMode="External" /><Relationship Id="rId1" Type="http://schemas.openxmlformats.org/officeDocument/2006/relationships/slideLayout" Target="../slideLayouts/slideLayout4.xml" /><Relationship Id="rId6" Type="http://schemas.openxmlformats.org/officeDocument/2006/relationships/hyperlink" Target="https://ru.m.wikipedia.org/wiki/%D0%93%D1%80%D0%B5%D1%87%D0%B5%D1%81%D0%BA%D0%B8%D0%B9_%D1%8F%D0%B7%D1%8B%D0%BA" TargetMode="External" /><Relationship Id="rId11" Type="http://schemas.openxmlformats.org/officeDocument/2006/relationships/hyperlink" Target="https://ru.m.wikipedia.org/wiki/%D0%93%D0%B0%D0%BB%D0%B8%D0%BA%D0%B0%D1%80%D0%BD%D0%B0%D1%81" TargetMode="External" /><Relationship Id="rId5" Type="http://schemas.openxmlformats.org/officeDocument/2006/relationships/image" Target="../media/image11.jpeg" /><Relationship Id="rId15" Type="http://schemas.openxmlformats.org/officeDocument/2006/relationships/hyperlink" Target="https://ru.m.wikipedia.org/wiki/%D0%A1%D0%B5%D0%BC%D1%8C_%D1%87%D1%83%D0%B4%D0%B5%D1%81_%D1%81%D0%B2%D0%B5%D1%82%D0%B0" TargetMode="External" /><Relationship Id="rId10" Type="http://schemas.openxmlformats.org/officeDocument/2006/relationships/hyperlink" Target="https://ru.m.wikipedia.org/wiki/%D0%90%D1%80%D1%82%D0%B5%D0%BC%D0%B8%D1%81%D0%B8%D1%8F_III" TargetMode="External" /><Relationship Id="rId4" Type="http://schemas.openxmlformats.org/officeDocument/2006/relationships/image" Target="../media/image3.png" /><Relationship Id="rId9" Type="http://schemas.openxmlformats.org/officeDocument/2006/relationships/hyperlink" Target="https://ru.m.wikipedia.org/wiki/%D0%9C%D0%B0%D0%B2%D1%81%D0%BE%D0%BB" TargetMode="External" /><Relationship Id="rId14" Type="http://schemas.openxmlformats.org/officeDocument/2006/relationships/hyperlink" Target="https://ru.m.wikipedia.org/wiki/%D0%90%D0%BD%D1%82%D0%B8%D1%87%D0%BD%D0%BE%D1%81%D1%82%D1%8C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1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13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3" name="Picture 15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21">
            <a:extLst>
              <a:ext uri="{FF2B5EF4-FFF2-40B4-BE49-F238E27FC236}">
                <a16:creationId xmlns:a16="http://schemas.microsoft.com/office/drawing/2014/main" id="{87C031CB-DEB3-405F-9996-5322C24A6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3">
            <a:extLst>
              <a:ext uri="{FF2B5EF4-FFF2-40B4-BE49-F238E27FC236}">
                <a16:creationId xmlns:a16="http://schemas.microsoft.com/office/drawing/2014/main" id="{92031F0E-C3FA-4DAF-BD13-4AC665CFF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Picture 25">
            <a:extLst>
              <a:ext uri="{FF2B5EF4-FFF2-40B4-BE49-F238E27FC236}">
                <a16:creationId xmlns:a16="http://schemas.microsoft.com/office/drawing/2014/main" id="{BE685C68-BF28-4330-A4FE-33ABD8851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629"/>
            <a:ext cx="11525954" cy="27594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73350E1-40B5-47D9-8DDD-3C2A17B4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1525954" cy="537949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C224409-E0E0-2948-BDF2-8F221F0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113" y="1997765"/>
            <a:ext cx="5872891" cy="269663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6000">
                <a:solidFill>
                  <a:srgbClr val="FFFFFF"/>
                </a:solidFill>
              </a:rPr>
              <a:t>Семь чудес света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1500D0A-0DCA-4E06-8B25-618E6299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4686838"/>
            <a:ext cx="1602997" cy="14427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08AC4DC-69B5-4DD1-84BC-850C5A286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3034068"/>
            <a:ext cx="1602997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242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6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1" name="Picture 18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2" name="Picture 20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3" name="Rectangle 22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24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5" name="Rectangle 26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Picture 28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7" name="Rectangle 30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32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C33BD-727A-3C47-BD5F-EDE519FA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Пирамида  Хеопса</a:t>
            </a:r>
          </a:p>
        </p:txBody>
      </p:sp>
      <p:pic>
        <p:nvPicPr>
          <p:cNvPr id="149" name="Picture 34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53B1D77-427F-8D48-8E66-F740A4803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 b="1" i="0">
                <a:effectLst/>
              </a:rPr>
              <a:t>Пирами́да </a:t>
            </a:r>
            <a:r>
              <a:rPr lang="en-US" sz="1400" b="1" i="0" u="none" strike="noStrike">
                <a:effectLst/>
                <a:hlinkClick r:id="rId5" tooltip="Хеопс"/>
              </a:rPr>
              <a:t>Хеопса</a:t>
            </a:r>
            <a:r>
              <a:rPr lang="en-US" sz="1400" b="0" i="0">
                <a:effectLst/>
              </a:rPr>
              <a:t> (Хуфу), </a:t>
            </a:r>
            <a:r>
              <a:rPr lang="en-US" sz="1400" b="1" i="0">
                <a:effectLst/>
              </a:rPr>
              <a:t>Великая пирамида Гизы</a:t>
            </a:r>
            <a:r>
              <a:rPr lang="en-US" sz="1400" b="0" i="0">
                <a:effectLst/>
              </a:rPr>
              <a:t> — крупнейшая из </a:t>
            </a:r>
            <a:r>
              <a:rPr lang="en-US" sz="1400" b="0" i="0" u="none" strike="noStrike">
                <a:effectLst/>
                <a:hlinkClick r:id="rId6" tooltip="Египетские пирамиды"/>
              </a:rPr>
              <a:t>египетских пирамид</a:t>
            </a:r>
            <a:r>
              <a:rPr lang="en-US" sz="1400" b="0" i="0">
                <a:effectLst/>
              </a:rPr>
              <a:t>, памятник архитектурного искусства </a:t>
            </a:r>
            <a:r>
              <a:rPr lang="en-US" sz="1400" b="0" i="0" u="none" strike="noStrike">
                <a:effectLst/>
                <a:hlinkClick r:id="rId7" tooltip="Древний Египет"/>
              </a:rPr>
              <a:t>Древнего Египта</a:t>
            </a:r>
            <a:r>
              <a:rPr lang="en-US" sz="1400" b="0" i="0">
                <a:effectLst/>
              </a:rPr>
              <a:t>; единственное из </a:t>
            </a:r>
            <a:r>
              <a:rPr lang="en-US" sz="1400" b="0" i="0" u="none" strike="noStrike">
                <a:effectLst/>
                <a:hlinkClick r:id="rId8" tooltip="Семь чудес света"/>
              </a:rPr>
              <a:t>«Семи чудес света»</a:t>
            </a:r>
            <a:r>
              <a:rPr lang="en-US" sz="1400" b="0" i="0">
                <a:effectLst/>
              </a:rPr>
              <a:t>, сохранившееся до наших дней, и самое древнее из них: её возраст оценивается примерно в 4500 лет.</a:t>
            </a:r>
            <a:endParaRPr lang="en-US" sz="1400"/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26A48899-E1EE-6146-AE6C-2EEF4295A6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9"/>
          <a:srcRect t="6" b="6"/>
          <a:stretch/>
        </p:blipFill>
        <p:spPr>
          <a:xfrm>
            <a:off x="5276090" y="1352484"/>
            <a:ext cx="6269479" cy="415303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96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4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Picture 36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3" name="Picture 38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4" name="Rectangle 40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42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6" name="Group 44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6" name="Rectangle 45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2" name="Текст 11">
            <a:extLst>
              <a:ext uri="{FF2B5EF4-FFF2-40B4-BE49-F238E27FC236}">
                <a16:creationId xmlns:a16="http://schemas.microsoft.com/office/drawing/2014/main" id="{A6283707-5008-6747-B31D-CA08D90DE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Маяк был построен на маленьком острове </a:t>
            </a:r>
            <a:r>
              <a:rPr lang="en-US" sz="2000" b="0" i="0" u="none" strike="noStrike">
                <a:effectLst/>
                <a:hlinkClick r:id="rId5" tooltip="Фарос"/>
              </a:rPr>
              <a:t>Фарос</a:t>
            </a:r>
            <a:r>
              <a:rPr lang="en-US" sz="2000" b="0" i="0">
                <a:effectLst/>
              </a:rPr>
              <a:t> в </a:t>
            </a:r>
            <a:r>
              <a:rPr lang="en-US" sz="2000" b="0" i="0" u="none" strike="noStrike">
                <a:effectLst/>
                <a:hlinkClick r:id="rId6" tooltip="Средиземное море"/>
              </a:rPr>
              <a:t>Средиземном море</a:t>
            </a:r>
            <a:r>
              <a:rPr lang="en-US" sz="2000" b="0" i="0">
                <a:effectLst/>
              </a:rPr>
              <a:t> около берегов Александрии. Этот оживлённый порт основал </a:t>
            </a:r>
            <a:r>
              <a:rPr lang="en-US" sz="2000" b="0" i="0" u="none" strike="noStrike">
                <a:effectLst/>
                <a:hlinkClick r:id="rId7" tooltip="Александр Македонский"/>
              </a:rPr>
              <a:t>Александр Македонский</a:t>
            </a:r>
            <a:r>
              <a:rPr lang="en-US" sz="2000" b="0" i="0">
                <a:effectLst/>
              </a:rPr>
              <a:t> во время посещения </a:t>
            </a:r>
            <a:r>
              <a:rPr lang="en-US" sz="2000" b="0" i="0" u="none" strike="noStrike">
                <a:effectLst/>
                <a:hlinkClick r:id="rId8" tooltip="Древний Египет"/>
              </a:rPr>
              <a:t>Египта</a:t>
            </a:r>
            <a:r>
              <a:rPr lang="en-US" sz="2000" b="0" i="0">
                <a:effectLst/>
              </a:rPr>
              <a:t> в </a:t>
            </a:r>
            <a:r>
              <a:rPr lang="en-US" sz="2000" b="0" i="0" u="none" strike="noStrike">
                <a:effectLst/>
                <a:hlinkClick r:id="rId9" tooltip="332 г. до н. э."/>
              </a:rPr>
              <a:t>332 г. до н. э.</a:t>
            </a:r>
            <a:r>
              <a:rPr lang="en-US" sz="2000" b="0" i="0">
                <a:effectLst/>
              </a:rPr>
              <a:t> Сооружение назвали по имени острова. На его строительство должно было уйти 20 лет, а завершён он был около </a:t>
            </a:r>
            <a:r>
              <a:rPr lang="en-US" sz="2000" b="0" i="0" u="none" strike="noStrike">
                <a:effectLst/>
                <a:hlinkClick r:id="rId10" tooltip="283 до н. э."/>
              </a:rPr>
              <a:t>283 г. до н. э.</a:t>
            </a:r>
            <a:r>
              <a:rPr lang="en-US" sz="2000" b="0" i="0">
                <a:effectLst/>
              </a:rPr>
              <a:t>, во времена правления </a:t>
            </a:r>
            <a:r>
              <a:rPr lang="en-US" sz="2000" b="0" i="0" u="none" strike="noStrike">
                <a:effectLst/>
                <a:hlinkClick r:id="rId11" tooltip="Птолемей II Египетский"/>
              </a:rPr>
              <a:t>Птолемея II</a:t>
            </a:r>
            <a:r>
              <a:rPr lang="en-US" sz="2000" b="0" i="0">
                <a:effectLst/>
              </a:rPr>
              <a:t>, царя Египта. Строительство этого гигантского сооружения длилось всего 5 лет. Архитектор — Сострат Книдский</a:t>
            </a:r>
            <a:endParaRPr lang="en-US" sz="2000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D555BAFD-FF74-1C4C-B573-F7252AF83A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12"/>
          <a:srcRect l="21318" r="19365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7" name="Rectangle 48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67A80-0497-C34F-AA19-2B353525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Александрийский маяк</a:t>
            </a:r>
          </a:p>
        </p:txBody>
      </p:sp>
      <p:pic>
        <p:nvPicPr>
          <p:cNvPr id="58" name="Picture 50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2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8" name="Picture 3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9" name="Picture 3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0" name="Rectangle 3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3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2" name="Rectangle 4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4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Rectangle 4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F6CB2-6314-6141-A59F-E929870E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Статуя Зевса в Олимпии</a:t>
            </a:r>
          </a:p>
        </p:txBody>
      </p:sp>
      <p:pic>
        <p:nvPicPr>
          <p:cNvPr id="85" name="Picture 4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AA55517-78C5-B045-922D-62D1CA462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3"/>
            <a:ext cx="4136123" cy="3599316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 b="1" i="0">
                <a:effectLst/>
              </a:rPr>
              <a:t>Статуя Зевса в Олимпии</a:t>
            </a:r>
            <a:r>
              <a:rPr lang="en-US" sz="1800" b="0" i="0">
                <a:effectLst/>
              </a:rPr>
              <a:t> — единственное из </a:t>
            </a:r>
            <a:r>
              <a:rPr lang="en-US" sz="1800" b="0" i="0" u="none" strike="noStrike">
                <a:effectLst/>
                <a:hlinkClick r:id="rId5" tooltip="Семь чудес света"/>
              </a:rPr>
              <a:t>Семи чудес света</a:t>
            </a:r>
            <a:r>
              <a:rPr lang="en-US" sz="1800" b="0" i="0">
                <a:effectLst/>
              </a:rPr>
              <a:t>, которое располагалось в материковой части Европы (в городе Олимпия). Статуя Зевса в </a:t>
            </a:r>
            <a:r>
              <a:rPr lang="en-US" sz="1800" b="0" i="0" u="none" strike="noStrike">
                <a:effectLst/>
                <a:hlinkClick r:id="rId6" tooltip="Олимпия"/>
              </a:rPr>
              <a:t>Олимпии</a:t>
            </a:r>
            <a:r>
              <a:rPr lang="en-US" sz="1800" b="0" i="0">
                <a:effectLst/>
              </a:rPr>
              <a:t> — третье чудо света Древнего мира. Была воздвигнута в V веке до нашей эры. Она была изготовлена из золота, дерева и слоновой кости, в так называемой хрисоэлефантинной технике. Мраморный храм Зевса превосходил по размерам все существующие на тот момент храмы.</a:t>
            </a:r>
          </a:p>
          <a:p>
            <a:pPr indent="-228600">
              <a:buFont typeface="Arial" panose="020B0604020202020204" pitchFamily="34" charset="0"/>
              <a:buChar char="•"/>
            </a:pPr>
            <a:br>
              <a:rPr lang="en-US" sz="1800"/>
            </a:br>
            <a:endParaRPr lang="en-US" sz="180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17AB5A4-4007-ED43-A90F-434301297D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15723" r="15427" b="-1"/>
          <a:stretch/>
        </p:blipFill>
        <p:spPr>
          <a:xfrm>
            <a:off x="5338625" y="609600"/>
            <a:ext cx="6178064" cy="56083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92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6" name="Picture 11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7" name="Picture 13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8" name="Rectangle 15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Rectangle 17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0" name="Group 19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21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F7F6C93-7D1A-7D4D-843E-1B8B74E2F3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r="34456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2" name="Rectangle 23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29FE0-1FDD-6E4A-9B56-4E838557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Висячие сады Семирамиды</a:t>
            </a:r>
          </a:p>
        </p:txBody>
      </p:sp>
      <p:pic>
        <p:nvPicPr>
          <p:cNvPr id="103" name="Picture 25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23C2A43-E5D7-9C4A-839D-573C1D8C4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3581635" cy="3599316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1" i="0">
                <a:effectLst/>
              </a:rPr>
              <a:t>Вися́чие сады́ Семирами́ды</a:t>
            </a:r>
            <a:r>
              <a:rPr lang="en-US" b="0" i="0">
                <a:effectLst/>
              </a:rPr>
              <a:t> — одно из </a:t>
            </a:r>
            <a:r>
              <a:rPr lang="en-US" b="0" i="0" u="none" strike="noStrike">
                <a:effectLst/>
                <a:hlinkClick r:id="rId6" tooltip="Семь чудес света"/>
              </a:rPr>
              <a:t>Семи чудес света</a:t>
            </a:r>
            <a:r>
              <a:rPr lang="en-US" b="0" i="0">
                <a:effectLst/>
              </a:rPr>
              <a:t>. Точно неизвестно, существовали ли они. Более корректное имя для этого сооружения — Висячие сады </a:t>
            </a:r>
            <a:r>
              <a:rPr lang="en-US" b="0" i="0" u="none" strike="noStrike">
                <a:effectLst/>
                <a:hlinkClick r:id="rId7" tooltip="Амитис (страница отсутствует)"/>
              </a:rPr>
              <a:t>Амитис</a:t>
            </a:r>
            <a:r>
              <a:rPr lang="en-US" b="0" i="0">
                <a:effectLst/>
              </a:rPr>
              <a:t> (по другим источникам — Аманис): именно так звали жену вавилонского царя </a:t>
            </a:r>
            <a:r>
              <a:rPr lang="en-US" b="0" i="0" u="none" strike="noStrike">
                <a:effectLst/>
                <a:hlinkClick r:id="rId8" tooltip="Навуходоносор II"/>
              </a:rPr>
              <a:t>Навуходоносора II</a:t>
            </a:r>
            <a:r>
              <a:rPr lang="en-US" b="0" i="0">
                <a:effectLst/>
              </a:rPr>
              <a:t>, ради которой сады были созданы</a:t>
            </a:r>
            <a:r>
              <a:rPr lang="en-US" b="0" i="0" u="none" strike="noStrike" baseline="30000">
                <a:effectLst/>
                <a:hlinkClick r:id="rId9"/>
              </a:rPr>
              <a:t>[1]</a:t>
            </a:r>
            <a:r>
              <a:rPr lang="en-US" b="0" i="0">
                <a:effectLst/>
              </a:rPr>
              <a:t>. Предположительно располагались в древнем государстве </a:t>
            </a:r>
            <a:r>
              <a:rPr lang="en-US" b="0" i="0" u="none" strike="noStrike">
                <a:effectLst/>
                <a:hlinkClick r:id="rId10" tooltip="Вавилон"/>
              </a:rPr>
              <a:t>Вавилон</a:t>
            </a:r>
            <a:r>
              <a:rPr lang="en-US" b="0" i="0">
                <a:effectLst/>
              </a:rPr>
              <a:t>, возле современного города </a:t>
            </a:r>
            <a:r>
              <a:rPr lang="en-US" b="0" i="0" u="none" strike="noStrike">
                <a:effectLst/>
                <a:hlinkClick r:id="rId11" tooltip="Эль-Хилла"/>
              </a:rPr>
              <a:t>Эль-Хилла</a:t>
            </a:r>
            <a:r>
              <a:rPr lang="en-US" b="0" i="0">
                <a:effectLst/>
              </a:rPr>
              <a:t>. Согласно альтернативной версии, основанной на повторной расшифровке </a:t>
            </a:r>
            <a:r>
              <a:rPr lang="en-US" b="0" i="0" u="none" strike="noStrike">
                <a:effectLst/>
                <a:hlinkClick r:id="rId12" tooltip="Клинопись"/>
              </a:rPr>
              <a:t>клинописных табличек</a:t>
            </a:r>
            <a:r>
              <a:rPr lang="en-US" b="0" i="0">
                <a:effectLst/>
              </a:rPr>
              <a:t>, могли находиться в </a:t>
            </a:r>
            <a:r>
              <a:rPr lang="en-US" b="0" i="0" u="none" strike="noStrike">
                <a:effectLst/>
                <a:hlinkClick r:id="rId13" tooltip="Ниневия"/>
              </a:rPr>
              <a:t>Ниневии</a:t>
            </a:r>
            <a:r>
              <a:rPr lang="en-US" b="0" i="0">
                <a:effectLst/>
              </a:rPr>
              <a:t>, столице </a:t>
            </a:r>
            <a:r>
              <a:rPr lang="en-US" b="0" i="0" u="none" strike="noStrike">
                <a:effectLst/>
                <a:hlinkClick r:id="rId14" tooltip="Ассирия"/>
              </a:rPr>
              <a:t>Ассирийского царства</a:t>
            </a:r>
            <a:r>
              <a:rPr lang="en-US" b="0" i="0">
                <a:effectLst/>
              </a:rPr>
              <a:t>, и были построены в начале VII века до н. э.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3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A00DA333-12DC-CB4F-91C8-13A492F84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Колосс Родосский — знаменитое чудо света, которое было установлено на входе в гавань острова Родос в 304 году до н.э.</a:t>
            </a:r>
            <a:br>
              <a:rPr lang="en-US" sz="2000"/>
            </a:br>
            <a:r>
              <a:rPr lang="en-US" sz="2000" b="0" i="0">
                <a:effectLst/>
              </a:rPr>
              <a:t>Во времена античности, остров Родос занимал важную экономическую роль, располагаясь на юго-западе Малой Азии. Главной город — Родос, носил имя острова и был заложен в 407 году до нашей эры. В 358 году до н.э. остров был завоеван царем Мавсолом, да-да именно тем, в честь кого возведено одно из семи чудес света — </a:t>
            </a:r>
            <a:r>
              <a:rPr lang="en-US" sz="2000" b="0" i="0" u="none" strike="noStrike">
                <a:effectLst/>
                <a:hlinkClick r:id="rId5" tooltip="Мавзолей Галикарнаса - древнее чудо света"/>
              </a:rPr>
              <a:t>мавзолей в Галикарнасе</a:t>
            </a:r>
            <a:r>
              <a:rPr lang="en-US" sz="2000" b="0" i="0">
                <a:effectLst/>
              </a:rPr>
              <a:t>.</a:t>
            </a:r>
            <a:endParaRPr lang="en-US" sz="200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78671CF-2AF3-CC42-9FF4-D3C2303906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 l="22200" r="1848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421F5-A1DF-BA4F-9223-71465355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Колосс Родосский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EF02-4DAA-1943-BC87-454E413B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Храм Артемиды в Эфесе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CDFC1-D94B-354B-9A28-7C1FBE227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/>
              <a:t> 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0289B697-0354-EB45-ADD2-94B7B877D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821" y="2325754"/>
            <a:ext cx="6289160" cy="4194821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B592973C-63D5-4549-AD2E-4022E29940B2}"/>
              </a:ext>
            </a:extLst>
          </p:cNvPr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Храм Артемиды в Эфесе</a:t>
            </a:r>
          </a:p>
        </p:txBody>
      </p:sp>
      <p:sp>
        <p:nvSpPr>
          <p:cNvPr id="40" name="Объект 39">
            <a:extLst>
              <a:ext uri="{FF2B5EF4-FFF2-40B4-BE49-F238E27FC236}">
                <a16:creationId xmlns:a16="http://schemas.microsoft.com/office/drawing/2014/main" id="{276C24E3-C4DB-9C42-B0C7-B61E5B0F6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877" y="2137513"/>
            <a:ext cx="4700058" cy="4547708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b="0" i="0">
                <a:solidFill>
                  <a:srgbClr val="54595D"/>
                </a:solidFill>
                <a:effectLst/>
                <a:latin typeface="inherit"/>
              </a:rPr>
              <a:t>Вид на руины храма</a:t>
            </a:r>
          </a:p>
          <a:p>
            <a:pPr fontAlgn="base"/>
            <a:r>
              <a:rPr lang="ru-RU" b="1" i="0" u="none" strike="noStrike">
                <a:solidFill>
                  <a:srgbClr val="5A3696"/>
                </a:solidFill>
                <a:effectLst/>
                <a:latin typeface="inherit"/>
                <a:hlinkClick r:id="rId4" tooltip="Храм"/>
              </a:rPr>
              <a:t>Храм</a:t>
            </a:r>
            <a:r>
              <a:rPr lang="ru-RU" b="1" i="0">
                <a:solidFill>
                  <a:srgbClr val="222222"/>
                </a:solidFill>
                <a:effectLst/>
                <a:latin typeface="inherit"/>
              </a:rPr>
              <a:t> </a:t>
            </a:r>
            <a:r>
              <a:rPr lang="ru-RU" b="1" i="0" u="none" strike="noStrike">
                <a:solidFill>
                  <a:srgbClr val="5A3696"/>
                </a:solidFill>
                <a:effectLst/>
                <a:latin typeface="inherit"/>
                <a:hlinkClick r:id="rId5" tooltip="Артемида"/>
              </a:rPr>
              <a:t>Артемиды</a:t>
            </a:r>
            <a:r>
              <a:rPr lang="ru-RU" b="1" i="0">
                <a:solidFill>
                  <a:srgbClr val="222222"/>
                </a:solidFill>
                <a:effectLst/>
                <a:latin typeface="inherit"/>
              </a:rPr>
              <a:t> в Эфесе</a:t>
            </a:r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 — одно из </a:t>
            </a:r>
            <a:r>
              <a:rPr lang="ru-RU" b="0" i="0" u="none" strike="noStrike">
                <a:solidFill>
                  <a:srgbClr val="5A3696"/>
                </a:solidFill>
                <a:effectLst/>
                <a:latin typeface="inherit"/>
                <a:hlinkClick r:id="rId6" tooltip="Семь чудес света"/>
              </a:rPr>
              <a:t>Семи чудес античного мира</a:t>
            </a:r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, находился в греческом побережье </a:t>
            </a:r>
            <a:r>
              <a:rPr lang="ru-RU" b="0" i="0" u="none" strike="noStrike">
                <a:solidFill>
                  <a:srgbClr val="5A3696"/>
                </a:solidFill>
                <a:effectLst/>
                <a:latin typeface="inherit"/>
                <a:hlinkClick r:id="rId7" tooltip="Малая Азия"/>
              </a:rPr>
              <a:t>Малой Азии</a:t>
            </a:r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 (в настоящее время город </a:t>
            </a:r>
            <a:r>
              <a:rPr lang="ru-RU" b="0" i="0" u="none" strike="noStrike">
                <a:solidFill>
                  <a:srgbClr val="5A3696"/>
                </a:solidFill>
                <a:effectLst/>
                <a:latin typeface="inherit"/>
                <a:hlinkClick r:id="rId8" tooltip="Сельчук"/>
              </a:rPr>
              <a:t>Сельчук</a:t>
            </a:r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 на юге провинции </a:t>
            </a:r>
            <a:r>
              <a:rPr lang="ru-RU" b="0" i="0" u="none" strike="noStrike">
                <a:solidFill>
                  <a:srgbClr val="DD3333"/>
                </a:solidFill>
                <a:effectLst/>
                <a:latin typeface="inherit"/>
                <a:hlinkClick r:id="rId9" tooltip="Измирил) (страница отсутствует)"/>
              </a:rPr>
              <a:t>Измир</a:t>
            </a:r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ru-RU" b="0" i="0" u="none" strike="noStrike">
                <a:solidFill>
                  <a:srgbClr val="5A3696"/>
                </a:solidFill>
                <a:effectLst/>
                <a:latin typeface="inherit"/>
                <a:hlinkClick r:id="rId10" tooltip="Турция"/>
              </a:rPr>
              <a:t>Турция</a:t>
            </a:r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). Первый крупный храм был сооружён в середине 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VI </a:t>
            </a:r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века до н. э., сожжён </a:t>
            </a:r>
            <a:r>
              <a:rPr lang="ru-RU" b="0" i="0" u="none" strike="noStrike">
                <a:solidFill>
                  <a:srgbClr val="5A3696"/>
                </a:solidFill>
                <a:effectLst/>
                <a:latin typeface="inherit"/>
                <a:hlinkClick r:id="rId11" tooltip="Герострат"/>
              </a:rPr>
              <a:t>Геростратом</a:t>
            </a:r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 в 356 году до н. э., вскоре восстановлен в перестроенном виде, в 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III </a:t>
            </a:r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веке разграблен </a:t>
            </a:r>
            <a:r>
              <a:rPr lang="ru-RU" b="0" i="0" u="none" strike="noStrike">
                <a:solidFill>
                  <a:srgbClr val="5A3696"/>
                </a:solidFill>
                <a:effectLst/>
                <a:latin typeface="inherit"/>
                <a:hlinkClick r:id="rId12" tooltip="Готы"/>
              </a:rPr>
              <a:t>готами</a:t>
            </a:r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. В 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IV </a:t>
            </a:r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веке закрыт христианами в связи с запретом языческих культов и разрушен. Построенная на его месте церковь также была разрушена.</a:t>
            </a:r>
          </a:p>
          <a:p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71CD4CB-207F-8442-8EEF-04C9C9B9C4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2785" y="3142488"/>
            <a:ext cx="762000" cy="5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5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D944619-9F3E-D44E-B405-65DA68409E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1649" r="3014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6DC3A-586F-0C43-8390-3A8017FE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Мавзолей в Галикарнасе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16124D3-DAE2-C043-8E36-F05720791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336873"/>
            <a:ext cx="6190970" cy="404266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fontAlgn="base"/>
            <a:r>
              <a:rPr lang="ru-RU"/>
              <a:t>Галикарнасский мавзолей (</a:t>
            </a:r>
            <a:r>
              <a:rPr lang="ru-RU">
                <a:hlinkClick r:id="rId6" tooltip="Греческий язык"/>
              </a:rPr>
              <a:t>греч.</a:t>
            </a:r>
            <a:r>
              <a:rPr lang="ru-RU"/>
              <a:t> </a:t>
            </a:r>
            <a:r>
              <a:rPr lang="el-GR"/>
              <a:t>Μαυσωλείο της Αλικαρνασσού; </a:t>
            </a:r>
            <a:r>
              <a:rPr lang="ru-RU">
                <a:hlinkClick r:id="rId7" tooltip="Турецкий язык"/>
              </a:rPr>
              <a:t>тур.</a:t>
            </a:r>
            <a:r>
              <a:rPr lang="ru-RU"/>
              <a:t> </a:t>
            </a:r>
            <a:r>
              <a:rPr lang="af-ZA"/>
              <a:t>Halikarnas Mozolesi) — </a:t>
            </a:r>
            <a:r>
              <a:rPr lang="ru-RU"/>
              <a:t>надгробный памятник </a:t>
            </a:r>
            <a:r>
              <a:rPr lang="ru-RU">
                <a:hlinkClick r:id="rId8" tooltip="Кария"/>
              </a:rPr>
              <a:t>карийского</a:t>
            </a:r>
            <a:r>
              <a:rPr lang="ru-RU"/>
              <a:t>правителя </a:t>
            </a:r>
            <a:r>
              <a:rPr lang="ru-RU">
                <a:hlinkClick r:id="rId9" tooltip="Мавсол"/>
              </a:rPr>
              <a:t>Мавсола</a:t>
            </a:r>
            <a:r>
              <a:rPr lang="ru-RU"/>
              <a:t> (</a:t>
            </a:r>
            <a:r>
              <a:rPr lang="ru-RU">
                <a:hlinkClick r:id="rId6" tooltip="Греческий язык"/>
              </a:rPr>
              <a:t>греч.</a:t>
            </a:r>
            <a:r>
              <a:rPr lang="ru-RU"/>
              <a:t> </a:t>
            </a:r>
            <a:r>
              <a:rPr lang="el-GR"/>
              <a:t>Μαύσωλος), </a:t>
            </a:r>
            <a:r>
              <a:rPr lang="ru-RU"/>
              <a:t>сооружён в середине </a:t>
            </a:r>
            <a:r>
              <a:rPr lang="af-ZA"/>
              <a:t>IV </a:t>
            </a:r>
            <a:r>
              <a:rPr lang="ru-RU"/>
              <a:t>века до н. э. по приказу его супруги </a:t>
            </a:r>
            <a:r>
              <a:rPr lang="ru-RU">
                <a:hlinkClick r:id="rId10" tooltip="Артемисия III"/>
              </a:rPr>
              <a:t>Артемисии </a:t>
            </a:r>
            <a:r>
              <a:rPr lang="af-ZA">
                <a:hlinkClick r:id="rId10" tooltip="Артемисия III"/>
              </a:rPr>
              <a:t>III</a:t>
            </a:r>
            <a:r>
              <a:rPr lang="af-ZA"/>
              <a:t> </a:t>
            </a:r>
            <a:r>
              <a:rPr lang="ru-RU"/>
              <a:t>в </a:t>
            </a:r>
            <a:r>
              <a:rPr lang="ru-RU">
                <a:hlinkClick r:id="rId11" tooltip="Галикарнас"/>
              </a:rPr>
              <a:t>Галикарнасе</a:t>
            </a:r>
            <a:r>
              <a:rPr lang="ru-RU"/>
              <a:t>, современном </a:t>
            </a:r>
            <a:r>
              <a:rPr lang="ru-RU">
                <a:hlinkClick r:id="rId12" tooltip="Бодрум"/>
              </a:rPr>
              <a:t>Бодруме</a:t>
            </a:r>
            <a:r>
              <a:rPr lang="ru-RU"/>
              <a:t> (</a:t>
            </a:r>
            <a:r>
              <a:rPr lang="ru-RU">
                <a:hlinkClick r:id="rId13" tooltip="Турция"/>
              </a:rPr>
              <a:t>Турция</a:t>
            </a:r>
            <a:r>
              <a:rPr lang="ru-RU"/>
              <a:t>), одно из </a:t>
            </a:r>
            <a:r>
              <a:rPr lang="ru-RU">
                <a:hlinkClick r:id="rId14" tooltip="Античность"/>
              </a:rPr>
              <a:t>античных</a:t>
            </a:r>
            <a:r>
              <a:rPr lang="ru-RU"/>
              <a:t> </a:t>
            </a:r>
            <a:r>
              <a:rPr lang="ru-RU">
                <a:hlinkClick r:id="rId15" tooltip="Семь чудес света"/>
              </a:rPr>
              <a:t>чудес света</a:t>
            </a:r>
            <a:r>
              <a:rPr lang="ru-RU"/>
              <a:t>. Как сооружение он являлся сложным сочетанием династического памятника Гекатомнидов, </a:t>
            </a:r>
            <a:r>
              <a:rPr lang="ru-RU">
                <a:hlinkClick r:id="rId16" tooltip="Героон"/>
              </a:rPr>
              <a:t>героона</a:t>
            </a:r>
            <a:r>
              <a:rPr lang="ru-RU"/>
              <a:t> и усыпальницы Мавсола.</a:t>
            </a:r>
          </a:p>
          <a:p>
            <a:br>
              <a:rPr lang="ru-RU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22038"/>
      </p:ext>
    </p:extLst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8</Slides>
  <Notes>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TM04033917[[fn=Berlin]]_novariants</vt:lpstr>
      <vt:lpstr>Семь чудес света</vt:lpstr>
      <vt:lpstr>Пирамида  Хеопса</vt:lpstr>
      <vt:lpstr>Александрийский маяк</vt:lpstr>
      <vt:lpstr>Статуя Зевса в Олимпии</vt:lpstr>
      <vt:lpstr>Висячие сады Семирамиды</vt:lpstr>
      <vt:lpstr>Колосс Родосский</vt:lpstr>
      <vt:lpstr>Храм Артемиды в Эфесе</vt:lpstr>
      <vt:lpstr>Мавзолей в Галикарнасе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 чудес света</dc:title>
  <dc:creator>Неизвестный пользователь</dc:creator>
  <cp:lastModifiedBy>Неизвестный пользователь</cp:lastModifiedBy>
  <cp:revision>2</cp:revision>
  <dcterms:created xsi:type="dcterms:W3CDTF">2018-08-16T14:54:14Z</dcterms:created>
  <dcterms:modified xsi:type="dcterms:W3CDTF">2020-05-10T11:01:19Z</dcterms:modified>
</cp:coreProperties>
</file>