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6"/>
  </p:notesMasterIdLst>
  <p:handoutMasterIdLst>
    <p:handoutMasterId r:id="rId27"/>
  </p:handoutMasterIdLst>
  <p:sldIdLst>
    <p:sldId id="330" r:id="rId2"/>
    <p:sldId id="257" r:id="rId3"/>
    <p:sldId id="258" r:id="rId4"/>
    <p:sldId id="259" r:id="rId5"/>
    <p:sldId id="261" r:id="rId6"/>
    <p:sldId id="262" r:id="rId7"/>
    <p:sldId id="264" r:id="rId8"/>
    <p:sldId id="329" r:id="rId9"/>
    <p:sldId id="265" r:id="rId10"/>
    <p:sldId id="266" r:id="rId11"/>
    <p:sldId id="277" r:id="rId12"/>
    <p:sldId id="269" r:id="rId13"/>
    <p:sldId id="270" r:id="rId14"/>
    <p:sldId id="271" r:id="rId15"/>
    <p:sldId id="272" r:id="rId16"/>
    <p:sldId id="275" r:id="rId17"/>
    <p:sldId id="278" r:id="rId18"/>
    <p:sldId id="279" r:id="rId19"/>
    <p:sldId id="289" r:id="rId20"/>
    <p:sldId id="295" r:id="rId21"/>
    <p:sldId id="263" r:id="rId22"/>
    <p:sldId id="331" r:id="rId23"/>
    <p:sldId id="332" r:id="rId24"/>
    <p:sldId id="32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634" autoAdjust="0"/>
  </p:normalViewPr>
  <p:slideViewPr>
    <p:cSldViewPr>
      <p:cViewPr varScale="1">
        <p:scale>
          <a:sx n="80" d="100"/>
          <a:sy n="80" d="100"/>
        </p:scale>
        <p:origin x="10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79B1A0-7973-4874-A8DE-A260541F4623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6BF898-9280-403E-851B-3D594689EF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8A5FE4-78D0-448D-974D-D0A91D765759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2A2BA1-1EA3-4ACF-9A22-2B96A026FEC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4" name="Google Shape;3434;ga3b7e49681_0_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5" name="Google Shape;3435;ga3b7e49681_0_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81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8A378B14-45A3-4F18-BA06-1D98FB971DBC}" type="datetime1">
              <a:rPr lang="ru-RU" altLang="ru-RU"/>
              <a:pPr/>
              <a:t>03.11.2021</a:t>
            </a:fld>
            <a:endParaRPr lang="ru-RU" alt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A7E298D0-6F59-4F93-A94F-929126C2B1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652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EE831-6AAA-4A2A-9334-7D7F8C1DA4F0}" type="datetime1">
              <a:rPr lang="ru-RU" altLang="ru-RU"/>
              <a:pPr/>
              <a:t>03.11.2021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665D4-3E99-488D-B792-AF4DE1490B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96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A28AD-EE45-4FF1-B38C-713F3DD726D3}" type="datetime1">
              <a:rPr lang="ru-RU" altLang="ru-RU"/>
              <a:pPr/>
              <a:t>03.11.2021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51B33-8285-44AB-8109-2344A386DA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274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959E1-CC65-43BF-8551-58E2EC620412}" type="datetime1">
              <a:rPr lang="ru-RU" altLang="ru-RU"/>
              <a:pPr/>
              <a:t>03.11.2021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E86D2-B1C9-4113-A307-B49008B007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408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CE363-D87F-41AA-921A-2ECD4FF30F36}" type="datetime1">
              <a:rPr lang="ru-RU" altLang="ru-RU"/>
              <a:pPr/>
              <a:t>03.11.2021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790A7-FFA7-4BB3-9984-836827249B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03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3"/>
          <p:cNvSpPr txBox="1">
            <a:spLocks noGrp="1"/>
          </p:cNvSpPr>
          <p:nvPr>
            <p:ph type="title"/>
          </p:nvPr>
        </p:nvSpPr>
        <p:spPr>
          <a:xfrm>
            <a:off x="1126050" y="1652633"/>
            <a:ext cx="2986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4" name="Google Shape;1574;p13"/>
          <p:cNvSpPr txBox="1">
            <a:spLocks noGrp="1"/>
          </p:cNvSpPr>
          <p:nvPr>
            <p:ph type="title" idx="2" hasCustomPrompt="1"/>
          </p:nvPr>
        </p:nvSpPr>
        <p:spPr>
          <a:xfrm>
            <a:off x="1314300" y="546100"/>
            <a:ext cx="2610000" cy="13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75" name="Google Shape;1575;p13"/>
          <p:cNvSpPr txBox="1">
            <a:spLocks noGrp="1"/>
          </p:cNvSpPr>
          <p:nvPr>
            <p:ph type="subTitle" idx="1"/>
          </p:nvPr>
        </p:nvSpPr>
        <p:spPr>
          <a:xfrm>
            <a:off x="1370850" y="2235200"/>
            <a:ext cx="24969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13"/>
          <p:cNvSpPr txBox="1">
            <a:spLocks noGrp="1"/>
          </p:cNvSpPr>
          <p:nvPr>
            <p:ph type="title" idx="3"/>
          </p:nvPr>
        </p:nvSpPr>
        <p:spPr>
          <a:xfrm>
            <a:off x="5012250" y="1652633"/>
            <a:ext cx="2986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7" name="Google Shape;1577;p13"/>
          <p:cNvSpPr txBox="1">
            <a:spLocks noGrp="1"/>
          </p:cNvSpPr>
          <p:nvPr>
            <p:ph type="title" idx="4" hasCustomPrompt="1"/>
          </p:nvPr>
        </p:nvSpPr>
        <p:spPr>
          <a:xfrm>
            <a:off x="5200500" y="546100"/>
            <a:ext cx="2610000" cy="13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78" name="Google Shape;1578;p13"/>
          <p:cNvSpPr txBox="1">
            <a:spLocks noGrp="1"/>
          </p:cNvSpPr>
          <p:nvPr>
            <p:ph type="subTitle" idx="5"/>
          </p:nvPr>
        </p:nvSpPr>
        <p:spPr>
          <a:xfrm>
            <a:off x="5257050" y="2235200"/>
            <a:ext cx="24969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13"/>
          <p:cNvSpPr txBox="1">
            <a:spLocks noGrp="1"/>
          </p:cNvSpPr>
          <p:nvPr>
            <p:ph type="title" idx="6"/>
          </p:nvPr>
        </p:nvSpPr>
        <p:spPr>
          <a:xfrm>
            <a:off x="1126050" y="4366233"/>
            <a:ext cx="2986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80" name="Google Shape;1580;p13"/>
          <p:cNvSpPr txBox="1">
            <a:spLocks noGrp="1"/>
          </p:cNvSpPr>
          <p:nvPr>
            <p:ph type="title" idx="7" hasCustomPrompt="1"/>
          </p:nvPr>
        </p:nvSpPr>
        <p:spPr>
          <a:xfrm>
            <a:off x="1314300" y="3259700"/>
            <a:ext cx="2610000" cy="13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81" name="Google Shape;1581;p13"/>
          <p:cNvSpPr txBox="1">
            <a:spLocks noGrp="1"/>
          </p:cNvSpPr>
          <p:nvPr>
            <p:ph type="subTitle" idx="8"/>
          </p:nvPr>
        </p:nvSpPr>
        <p:spPr>
          <a:xfrm>
            <a:off x="1370850" y="4948800"/>
            <a:ext cx="24969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13"/>
          <p:cNvSpPr txBox="1">
            <a:spLocks noGrp="1"/>
          </p:cNvSpPr>
          <p:nvPr>
            <p:ph type="title" idx="9"/>
          </p:nvPr>
        </p:nvSpPr>
        <p:spPr>
          <a:xfrm>
            <a:off x="5012250" y="4366233"/>
            <a:ext cx="2986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83" name="Google Shape;1583;p13"/>
          <p:cNvSpPr txBox="1">
            <a:spLocks noGrp="1"/>
          </p:cNvSpPr>
          <p:nvPr>
            <p:ph type="title" idx="13" hasCustomPrompt="1"/>
          </p:nvPr>
        </p:nvSpPr>
        <p:spPr>
          <a:xfrm>
            <a:off x="5200500" y="3259700"/>
            <a:ext cx="2610000" cy="13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84" name="Google Shape;1584;p13"/>
          <p:cNvSpPr txBox="1">
            <a:spLocks noGrp="1"/>
          </p:cNvSpPr>
          <p:nvPr>
            <p:ph type="subTitle" idx="14"/>
          </p:nvPr>
        </p:nvSpPr>
        <p:spPr>
          <a:xfrm>
            <a:off x="5257050" y="4948800"/>
            <a:ext cx="24969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462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5EFF0-6B26-4683-A473-F0372C06263A}" type="datetime1">
              <a:rPr lang="ru-RU" altLang="ru-RU"/>
              <a:pPr/>
              <a:t>03.11.2021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66B33-853C-467D-9D50-3AC64FE0F6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315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05454-CA31-4AED-BA54-BEC74EA17722}" type="datetime1">
              <a:rPr lang="ru-RU" altLang="ru-RU"/>
              <a:pPr/>
              <a:t>03.11.2021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275CB-75BE-4715-87AF-D055B4C76B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32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DEA71-0892-4041-B0E0-A120A6A66A9B}" type="datetime1">
              <a:rPr lang="ru-RU" altLang="ru-RU"/>
              <a:pPr/>
              <a:t>03.11.2021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30635-A1F3-4BCC-AF6D-5B3F34264E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473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5638C-3665-4EB1-883B-910BB18BC64F}" type="datetime1">
              <a:rPr lang="ru-RU" altLang="ru-RU"/>
              <a:pPr/>
              <a:t>03.11.2021</a:t>
            </a:fld>
            <a:endParaRPr lang="ru-RU" alt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B346E-EB18-4470-9B15-066BC0D0A9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73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CB1C6-BA80-42DA-9434-1F49B9919978}" type="datetime1">
              <a:rPr lang="ru-RU" altLang="ru-RU"/>
              <a:pPr/>
              <a:t>03.11.2021</a:t>
            </a:fld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A5F0B-696F-4F0A-948A-D535EB4D8C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75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05F5D-5170-48E3-9C24-DCC1210C492A}" type="datetime1">
              <a:rPr lang="ru-RU" altLang="ru-RU"/>
              <a:pPr/>
              <a:t>03.11.2021</a:t>
            </a:fld>
            <a:endParaRPr lang="ru-RU" alt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1B761-95F3-4AAE-8D8D-04F9B44B42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803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14F55-7B31-403F-A95F-7E75FFA10BEE}" type="datetime1">
              <a:rPr lang="ru-RU" altLang="ru-RU"/>
              <a:pPr/>
              <a:t>03.11.2021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02293-C15D-4090-9A11-EC1CDF646B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832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BA242-86C6-4658-8D65-9A0A9E644C8F}" type="datetime1">
              <a:rPr lang="ru-RU" altLang="ru-RU"/>
              <a:pPr/>
              <a:t>03.11.2021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0A643-47B4-4E2A-90CD-83C2EB73A1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188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5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5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5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58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5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60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6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Щелчок правит образец заголовка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Щелчок правит 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fld id="{DC472716-B709-451B-AA15-AF99C83D1CB8}" type="datetime1">
              <a:rPr lang="ru-RU" altLang="ru-RU"/>
              <a:pPr/>
              <a:t>03.11.2021</a:t>
            </a:fld>
            <a:endParaRPr lang="ru-RU" altLang="ru-RU"/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ru-RU" altLang="ru-RU"/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41AB7938-0618-4D2C-91CE-638F738AD87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14" y="260648"/>
            <a:ext cx="8928992" cy="2499742"/>
          </a:xfrm>
        </p:spPr>
        <p:txBody>
          <a:bodyPr/>
          <a:lstStyle/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</a:t>
            </a:r>
            <a:b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образовательное учреждение</a:t>
            </a:r>
            <a:b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«владивостокский базовый медицинский колледж»</a:t>
            </a:r>
            <a:b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(КГБПОУ «ВБМК»)</a:t>
            </a:r>
            <a:b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ПЦК фармацевтических дисциплин</a:t>
            </a:r>
            <a:b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Количественное определение лекарственных веществ титриметрическими методами.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id="{E287407B-6C09-41EB-B037-AA3151430FE1}"/>
              </a:ext>
            </a:extLst>
          </p:cNvPr>
          <p:cNvSpPr txBox="1">
            <a:spLocks/>
          </p:cNvSpPr>
          <p:nvPr/>
        </p:nvSpPr>
        <p:spPr>
          <a:xfrm>
            <a:off x="79042" y="3221832"/>
            <a:ext cx="8885447" cy="268465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8">
              <a:defRPr/>
            </a:pPr>
            <a:r>
              <a:rPr lang="en-US" sz="6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Выполнил</a:t>
            </a:r>
            <a:r>
              <a:rPr lang="ru-RU" sz="6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</a:t>
            </a:r>
            <a:r>
              <a:rPr lang="en-US" sz="6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lang="ru-RU" sz="6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r" defTabSz="914378">
              <a:defRPr/>
            </a:pPr>
            <a:r>
              <a:rPr lang="ru-RU" sz="6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Терещенко София Евгеньевна,</a:t>
            </a:r>
            <a:endParaRPr lang="en-US" sz="6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r" defTabSz="914378">
              <a:defRPr/>
            </a:pPr>
            <a:r>
              <a:rPr lang="ru-RU" sz="6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Балакирский</a:t>
            </a:r>
            <a:r>
              <a:rPr lang="ru-RU" sz="6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Валентин Борисович</a:t>
            </a:r>
            <a:r>
              <a:rPr lang="en-US" sz="6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</a:p>
          <a:p>
            <a:pPr algn="r" defTabSz="914378">
              <a:defRPr/>
            </a:pPr>
            <a:r>
              <a:rPr lang="ru-RU" sz="6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</a:t>
            </a:r>
            <a:r>
              <a:rPr lang="en-US" sz="6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тудент</a:t>
            </a:r>
            <a:r>
              <a:rPr lang="ru-RU" sz="6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ы</a:t>
            </a:r>
            <a:r>
              <a:rPr lang="en-US" sz="6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 </a:t>
            </a:r>
            <a:r>
              <a:rPr lang="en-US" sz="6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курса</a:t>
            </a:r>
            <a:endParaRPr lang="en-US" sz="6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r" defTabSz="914378">
              <a:defRPr/>
            </a:pPr>
            <a:r>
              <a:rPr lang="en-US" sz="6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33.02.01</a:t>
            </a:r>
            <a:r>
              <a:rPr lang="ru-RU" sz="6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6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Фармация</a:t>
            </a:r>
            <a:endParaRPr lang="en-US" sz="6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r" defTabSz="914378">
              <a:defRPr/>
            </a:pPr>
            <a:r>
              <a:rPr lang="en-US" sz="6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 </a:t>
            </a:r>
            <a:r>
              <a:rPr lang="ru-RU" sz="6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Руководитель</a:t>
            </a:r>
            <a:r>
              <a:rPr lang="en-US" sz="6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algn="r" defTabSz="914378">
              <a:defRPr/>
            </a:pPr>
            <a:r>
              <a:rPr lang="ru-RU" sz="6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Захватова</a:t>
            </a:r>
            <a:r>
              <a:rPr lang="ru-RU" sz="6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Оксана Сергеевна</a:t>
            </a:r>
            <a:r>
              <a:rPr lang="en-US" sz="6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</a:p>
          <a:p>
            <a:pPr algn="r" defTabSz="914378">
              <a:defRPr/>
            </a:pPr>
            <a:r>
              <a:rPr lang="en-US" sz="6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преподаватель</a:t>
            </a:r>
            <a:endParaRPr lang="en-US" sz="6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r" defTabSz="914378">
              <a:defRPr/>
            </a:pPr>
            <a:r>
              <a:rPr lang="en-US" sz="6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               </a:t>
            </a:r>
            <a:r>
              <a:rPr lang="ru-RU" sz="6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МДК 01.01 ПМ .01.</a:t>
            </a:r>
            <a:endParaRPr lang="en-US" sz="6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914378">
              <a:defRPr/>
            </a:pPr>
            <a:r>
              <a:rPr lang="en-US" sz="7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Владивосток</a:t>
            </a:r>
            <a:endParaRPr lang="en-US" sz="7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914378">
              <a:defRPr/>
            </a:pPr>
            <a:r>
              <a:rPr lang="en-US" sz="7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202</a:t>
            </a:r>
            <a:r>
              <a:rPr lang="ru-RU" sz="7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lang="en-US" sz="7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indent="-228594" algn="l" defTabSz="914378">
              <a:buFont typeface="Arial" panose="020B0604020202020204" pitchFamily="34" charset="0"/>
              <a:buChar char="•"/>
              <a:defRPr/>
            </a:pPr>
            <a:endParaRPr lang="en-US" sz="1100" dirty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04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50A5B74-38E6-4EB0-870A-DCF1689728F0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783"/>
            <a:ext cx="8642350" cy="503984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/>
              <a:t>Способ: прямое титрование.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/>
              <a:t>Среда: уксусно-кислая для полной диссоциации индикатора, чтобы он лучше адсорбировался в виде аниона на положительно заряженном осадке в точке эквивалентности).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/>
              <a:t>Индикаторы адсорбционные: </a:t>
            </a:r>
            <a:r>
              <a:rPr lang="ru-RU" altLang="ru-RU" sz="2000" dirty="0" err="1"/>
              <a:t>эозинат</a:t>
            </a:r>
            <a:r>
              <a:rPr lang="ru-RU" altLang="ru-RU" sz="2000" dirty="0"/>
              <a:t> натрия или </a:t>
            </a:r>
            <a:r>
              <a:rPr lang="ru-RU" altLang="ru-RU" sz="2000" dirty="0" err="1"/>
              <a:t>бромфеноловый</a:t>
            </a:r>
            <a:r>
              <a:rPr lang="ru-RU" altLang="ru-RU" sz="2000" dirty="0"/>
              <a:t> синий.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B9A3-613B-44E4-93DB-9B0A41F6C167}"/>
              </a:ext>
            </a:extLst>
          </p:cNvPr>
          <p:cNvSpPr txBox="1"/>
          <p:nvPr/>
        </p:nvSpPr>
        <p:spPr>
          <a:xfrm>
            <a:off x="683568" y="47667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Метод: </a:t>
            </a:r>
            <a:r>
              <a:rPr lang="ru-RU" b="1" dirty="0" err="1"/>
              <a:t>Аргентометрия</a:t>
            </a:r>
            <a:r>
              <a:rPr lang="ru-RU" b="1" dirty="0"/>
              <a:t> по Фаянсу. (чаще определяют йодиды).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FE95BF-DEDF-4666-8C68-B2E01DB03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60"/>
          <a:stretch/>
        </p:blipFill>
        <p:spPr>
          <a:xfrm>
            <a:off x="467544" y="3612954"/>
            <a:ext cx="7711162" cy="24544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C460ECB-BD63-4730-8A09-569335D36631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000" dirty="0"/>
              <a:t>Сущность: </a:t>
            </a:r>
            <a:r>
              <a:rPr lang="ru-RU" altLang="ru-RU" sz="2000" dirty="0" err="1"/>
              <a:t>т.н.п</a:t>
            </a:r>
            <a:r>
              <a:rPr lang="ru-RU" altLang="ru-RU" sz="2000" dirty="0"/>
              <a:t>. растворяют в воде, подкисляют уксусной кислотой, добавляют индикатор и титруют титрованным раствором азотнокислого серебра, образуется осадок </a:t>
            </a:r>
            <a:r>
              <a:rPr lang="ru-RU" altLang="ru-RU" sz="2000" dirty="0" err="1"/>
              <a:t>AgJ</a:t>
            </a:r>
            <a:r>
              <a:rPr lang="ru-RU" altLang="ru-RU" sz="2000" dirty="0"/>
              <a:t>, который обладает адсорбирующими свойствами, адсорбируя на себе отрицательные ионы йода при этом заряжаясь отрицательно. В точке эквивалентности избыточная капля AgNO3 перезаряжает осадок на положительный, на котором адсорбируется анион индикатора, цвет осадка меняется и мы фиксируем точку эквивалентности.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03FB0169-1B17-476E-815B-3DBC17A55DD6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4954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dirty="0"/>
              <a:t>Метод: </a:t>
            </a:r>
            <a:r>
              <a:rPr lang="ru-RU" altLang="ru-RU" dirty="0" err="1"/>
              <a:t>Меркуриметрия</a:t>
            </a:r>
            <a:r>
              <a:rPr lang="ru-RU" altLang="ru-RU" dirty="0"/>
              <a:t>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83568"/>
            <a:ext cx="8856984" cy="234543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dirty="0"/>
              <a:t>Способ: прямое </a:t>
            </a:r>
            <a:r>
              <a:rPr lang="ru-RU" altLang="ru-RU" sz="2000" dirty="0" err="1"/>
              <a:t>тирование</a:t>
            </a:r>
            <a:r>
              <a:rPr lang="ru-RU" altLang="ru-RU" sz="2000" dirty="0"/>
              <a:t>.</a:t>
            </a:r>
          </a:p>
          <a:p>
            <a:pPr eaLnBrk="1" hangingPunct="1">
              <a:buFontTx/>
              <a:buNone/>
            </a:pPr>
            <a:r>
              <a:rPr lang="ru-RU" altLang="ru-RU" sz="2000" dirty="0"/>
              <a:t>Среда: азотнокислая.</a:t>
            </a:r>
          </a:p>
          <a:p>
            <a:pPr eaLnBrk="1" hangingPunct="1">
              <a:buFontTx/>
              <a:buNone/>
            </a:pPr>
            <a:r>
              <a:rPr lang="ru-RU" altLang="ru-RU" sz="2000" dirty="0" err="1"/>
              <a:t>Титрант</a:t>
            </a:r>
            <a:r>
              <a:rPr lang="ru-RU" altLang="ru-RU" sz="2000" dirty="0"/>
              <a:t>: раствор нитрата ртути (II).</a:t>
            </a:r>
          </a:p>
          <a:p>
            <a:pPr eaLnBrk="1" hangingPunct="1">
              <a:buFontTx/>
              <a:buNone/>
            </a:pPr>
            <a:r>
              <a:rPr lang="ru-RU" altLang="ru-RU" sz="2000" dirty="0"/>
              <a:t>Индикатор: </a:t>
            </a:r>
            <a:r>
              <a:rPr lang="ru-RU" altLang="ru-RU" sz="2000" dirty="0" err="1"/>
              <a:t>дифенилкарбазон</a:t>
            </a:r>
            <a:r>
              <a:rPr lang="ru-RU" altLang="ru-RU" sz="2000" dirty="0"/>
              <a:t> или </a:t>
            </a:r>
            <a:r>
              <a:rPr lang="ru-RU" altLang="ru-RU" sz="2000" dirty="0" err="1"/>
              <a:t>нитропруссид</a:t>
            </a:r>
            <a:r>
              <a:rPr lang="ru-RU" altLang="ru-RU" sz="2000" dirty="0"/>
              <a:t> натрия.</a:t>
            </a:r>
          </a:p>
          <a:p>
            <a:pPr eaLnBrk="1" hangingPunct="1">
              <a:buFontTx/>
              <a:buNone/>
            </a:pPr>
            <a:r>
              <a:rPr lang="ru-RU" altLang="ru-RU" sz="2000" dirty="0"/>
              <a:t>Особенность: для хлоридов метод основан на реакции образования трудно диссоциируемого соединения сулемы; для бромидов и йодидов метод основан на реакции осаждения.</a:t>
            </a:r>
          </a:p>
          <a:p>
            <a:pPr eaLnBrk="1" hangingPunct="1">
              <a:buFontTx/>
              <a:buNone/>
            </a:pP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4AAB49-83C2-437A-9458-9A93A5C59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6" b="1366"/>
          <a:stretch/>
        </p:blipFill>
        <p:spPr>
          <a:xfrm>
            <a:off x="4137720" y="3420979"/>
            <a:ext cx="432048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B165DA2-0C6E-4120-B005-E20219C2384B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4954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Метод: </a:t>
            </a:r>
            <a:r>
              <a:rPr lang="ru-RU" altLang="ru-RU" sz="3200" dirty="0" err="1"/>
              <a:t>Тиоцианатный</a:t>
            </a:r>
            <a:r>
              <a:rPr lang="ru-RU" altLang="ru-RU" sz="3200" dirty="0"/>
              <a:t> (применяют для определения нитрата серебра).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63516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dirty="0"/>
              <a:t>Способ: прямое титрование.</a:t>
            </a:r>
          </a:p>
          <a:p>
            <a:pPr eaLnBrk="1" hangingPunct="1">
              <a:buFontTx/>
              <a:buNone/>
            </a:pPr>
            <a:r>
              <a:rPr lang="ru-RU" altLang="ru-RU" sz="2000" dirty="0"/>
              <a:t>Индикатор: </a:t>
            </a:r>
            <a:r>
              <a:rPr lang="en-US" altLang="ru-RU" sz="2000" dirty="0"/>
              <a:t>NH4Fe(SO4)2 (</a:t>
            </a:r>
            <a:r>
              <a:rPr lang="ru-RU" altLang="ru-RU" sz="2000" dirty="0"/>
              <a:t>ЖАК).</a:t>
            </a:r>
          </a:p>
          <a:p>
            <a:pPr eaLnBrk="1" hangingPunct="1">
              <a:buFontTx/>
              <a:buNone/>
            </a:pPr>
            <a:r>
              <a:rPr lang="ru-RU" altLang="ru-RU" sz="2000" dirty="0"/>
              <a:t>Метод основан на реакции осаждения.</a:t>
            </a:r>
          </a:p>
          <a:p>
            <a:pPr eaLnBrk="1" hangingPunct="1">
              <a:buFontTx/>
              <a:buNone/>
            </a:pPr>
            <a:endParaRPr lang="ru-RU" altLang="ru-RU" sz="2000" dirty="0"/>
          </a:p>
          <a:p>
            <a:pPr eaLnBrk="1" hangingPunct="1">
              <a:buFontTx/>
              <a:buNone/>
            </a:pPr>
            <a:r>
              <a:rPr lang="en-US" altLang="ru-RU" sz="2000" dirty="0"/>
              <a:t>AgNO3 + NH4SCN </a:t>
            </a:r>
            <a:r>
              <a:rPr lang="en-US" altLang="ru-RU" sz="2000" dirty="0" err="1"/>
              <a:t>AgSCN</a:t>
            </a:r>
            <a:r>
              <a:rPr lang="en-US" altLang="ru-RU" sz="2000" dirty="0"/>
              <a:t> + NH4NO3</a:t>
            </a:r>
          </a:p>
          <a:p>
            <a:pPr eaLnBrk="1" hangingPunct="1">
              <a:buFontTx/>
              <a:buNone/>
            </a:pPr>
            <a:r>
              <a:rPr lang="en-US" altLang="ru-RU" sz="2000" dirty="0"/>
              <a:t>FeNH4(SO4)2 + 3NH4SCN</a:t>
            </a:r>
          </a:p>
          <a:p>
            <a:pPr eaLnBrk="1" hangingPunct="1">
              <a:buFontTx/>
              <a:buNone/>
            </a:pPr>
            <a:r>
              <a:rPr lang="en-US" altLang="ru-RU" sz="2000" dirty="0"/>
              <a:t>Fe(SCN)3 + 2(NH4)2SO4</a:t>
            </a:r>
          </a:p>
          <a:p>
            <a:pPr eaLnBrk="1" hangingPunct="1">
              <a:buFontTx/>
              <a:buNone/>
            </a:pPr>
            <a:endParaRPr lang="en-US" altLang="ru-RU" sz="2000" dirty="0"/>
          </a:p>
          <a:p>
            <a:pPr eaLnBrk="1" hangingPunct="1">
              <a:buFontTx/>
              <a:buNone/>
            </a:pPr>
            <a:r>
              <a:rPr lang="en-US" altLang="ru-RU" sz="2000" dirty="0"/>
              <a:t>f</a:t>
            </a:r>
            <a:r>
              <a:rPr lang="ru-RU" altLang="ru-RU" sz="2000" dirty="0" err="1"/>
              <a:t>экв</a:t>
            </a:r>
            <a:r>
              <a:rPr lang="ru-RU" altLang="ru-RU" sz="2000" dirty="0"/>
              <a:t>=1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F18510-BB7C-4B04-90AD-CDB080D0DB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67" y="2339191"/>
            <a:ext cx="4560788" cy="34376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8A6F12F-631F-40E9-9C99-1F050B96DF7E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832"/>
            <a:ext cx="8713787" cy="446491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000" dirty="0"/>
              <a:t>Препараты, образованные катионами металлов со степенями окисления +2 и +3, определяют количественно Методом </a:t>
            </a:r>
            <a:r>
              <a:rPr lang="ru-RU" altLang="ru-RU" sz="2000" dirty="0" err="1"/>
              <a:t>комплексонометрическим</a:t>
            </a:r>
            <a:r>
              <a:rPr lang="ru-RU" altLang="ru-RU" sz="2000" dirty="0"/>
              <a:t>, способом прямого и обратного титрования. Метод основан на реакции </a:t>
            </a:r>
            <a:r>
              <a:rPr lang="ru-RU" altLang="ru-RU" sz="2000" dirty="0" err="1"/>
              <a:t>комплексообразования</a:t>
            </a:r>
            <a:r>
              <a:rPr lang="ru-RU" altLang="ru-RU" sz="2000" dirty="0"/>
              <a:t>. Среда для 2-х зарядных катионов металлов – аммиачный буферный раствор, для 3-х зарядных – азотнокислая. Индикатор для 2-х зарядных катионов металлов – </a:t>
            </a:r>
            <a:r>
              <a:rPr lang="ru-RU" altLang="ru-RU" sz="2000" dirty="0" err="1"/>
              <a:t>эриохром</a:t>
            </a:r>
            <a:r>
              <a:rPr lang="ru-RU" altLang="ru-RU" sz="2000" dirty="0"/>
              <a:t> черный Т, для 3-х зарядных – </a:t>
            </a:r>
            <a:r>
              <a:rPr lang="ru-RU" altLang="ru-RU" sz="2000" dirty="0" err="1"/>
              <a:t>мурексид</a:t>
            </a:r>
            <a:r>
              <a:rPr lang="ru-RU" altLang="ru-RU" sz="2000" dirty="0"/>
              <a:t>, пирокатехиновый фиолетовый.</a:t>
            </a:r>
          </a:p>
          <a:p>
            <a:pPr algn="just" eaLnBrk="1" hangingPunct="1">
              <a:buFontTx/>
              <a:buNone/>
            </a:pPr>
            <a:endParaRPr lang="ru-RU" alt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3689AC5-0C55-4114-A8D5-8B79C3AD25EC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713788" cy="63373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/>
              <a:t>В комплексонометрии применяются металл-индикаторы.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/>
              <a:t>Требования к индикаторам: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/>
              <a:t>Обратимое взаимодействие металла с индикатором.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/>
              <a:t>Связь Ме-</a:t>
            </a:r>
            <a:r>
              <a:rPr lang="ru-RU" altLang="ru-RU" sz="2000" dirty="0" err="1"/>
              <a:t>Jnd</a:t>
            </a:r>
            <a:r>
              <a:rPr lang="ru-RU" altLang="ru-RU" sz="2000" dirty="0"/>
              <a:t> должна быть менее прочной, чем связь Ме-</a:t>
            </a:r>
            <a:r>
              <a:rPr lang="ru-RU" altLang="ru-RU" sz="2000" dirty="0" err="1"/>
              <a:t>Трилон</a:t>
            </a:r>
            <a:r>
              <a:rPr lang="ru-RU" altLang="ru-RU" sz="2000" dirty="0"/>
              <a:t> Б.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9C460B-A3B8-4928-AE9D-99F0F5815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44480"/>
            <a:ext cx="6937576" cy="51964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4D545AF-D91A-4457-A71E-0B24D7E5E188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6491" y="15240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Метод: </a:t>
            </a:r>
            <a:r>
              <a:rPr lang="ru-RU" altLang="ru-RU" sz="2800" dirty="0" err="1"/>
              <a:t>комплексонометрический</a:t>
            </a:r>
            <a:r>
              <a:rPr lang="ru-RU" altLang="ru-RU" sz="2800" dirty="0"/>
              <a:t> для 2-х зарядных катионов металлов (</a:t>
            </a:r>
            <a:r>
              <a:rPr lang="ru-RU" altLang="ru-RU" sz="2800" dirty="0" err="1"/>
              <a:t>Zn,Ca,Mg</a:t>
            </a:r>
            <a:r>
              <a:rPr lang="ru-RU" altLang="ru-RU" sz="2800" dirty="0"/>
              <a:t>).</a:t>
            </a:r>
            <a:br>
              <a:rPr lang="ru-RU" altLang="ru-RU" sz="2800" dirty="0"/>
            </a:br>
            <a:endParaRPr lang="ru-RU" altLang="ru-RU" sz="2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" y="1303412"/>
            <a:ext cx="3456856" cy="4251176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2000" dirty="0"/>
              <a:t>Метод: </a:t>
            </a:r>
            <a:r>
              <a:rPr lang="ru-RU" altLang="ru-RU" sz="2000" dirty="0" err="1"/>
              <a:t>комплексонометрический</a:t>
            </a:r>
            <a:r>
              <a:rPr lang="ru-RU" altLang="ru-RU" sz="2000" dirty="0"/>
              <a:t> для 2-х зарядных катионов металлов (</a:t>
            </a:r>
            <a:r>
              <a:rPr lang="ru-RU" altLang="ru-RU" sz="2000" dirty="0" err="1"/>
              <a:t>Zn,Ca,Mg</a:t>
            </a:r>
            <a:r>
              <a:rPr lang="ru-RU" altLang="ru-RU" sz="2000" dirty="0"/>
              <a:t>).</a:t>
            </a:r>
          </a:p>
          <a:p>
            <a:pPr algn="just" eaLnBrk="1" hangingPunct="1">
              <a:buFontTx/>
              <a:buNone/>
            </a:pPr>
            <a:r>
              <a:rPr lang="ru-RU" altLang="ru-RU" sz="2000" dirty="0"/>
              <a:t>Способ: прямое титрование.</a:t>
            </a:r>
          </a:p>
          <a:p>
            <a:pPr algn="just" eaLnBrk="1" hangingPunct="1">
              <a:buFontTx/>
              <a:buNone/>
            </a:pPr>
            <a:r>
              <a:rPr lang="ru-RU" altLang="ru-RU" sz="2000" dirty="0"/>
              <a:t>Среда: аммиачный буферный раствор.</a:t>
            </a:r>
          </a:p>
          <a:p>
            <a:pPr algn="just" eaLnBrk="1" hangingPunct="1">
              <a:buFontTx/>
              <a:buNone/>
            </a:pPr>
            <a:r>
              <a:rPr lang="ru-RU" altLang="ru-RU" sz="2000" dirty="0" err="1"/>
              <a:t>Титрант</a:t>
            </a:r>
            <a:r>
              <a:rPr lang="ru-RU" altLang="ru-RU" sz="2000" dirty="0"/>
              <a:t>: раствор </a:t>
            </a:r>
            <a:r>
              <a:rPr lang="ru-RU" altLang="ru-RU" sz="2000" dirty="0" err="1"/>
              <a:t>трилона</a:t>
            </a:r>
            <a:r>
              <a:rPr lang="ru-RU" altLang="ru-RU" sz="2000" dirty="0"/>
              <a:t> Б (</a:t>
            </a:r>
            <a:r>
              <a:rPr lang="ru-RU" altLang="ru-RU" sz="2000" dirty="0" err="1"/>
              <a:t>динатриевая</a:t>
            </a:r>
            <a:r>
              <a:rPr lang="ru-RU" altLang="ru-RU" sz="2000" dirty="0"/>
              <a:t> соль </a:t>
            </a:r>
            <a:r>
              <a:rPr lang="ru-RU" altLang="ru-RU" sz="2000" dirty="0" err="1"/>
              <a:t>этилендиаминотетрауксусной</a:t>
            </a:r>
            <a:r>
              <a:rPr lang="ru-RU" altLang="ru-RU" sz="2000" dirty="0"/>
              <a:t> кислоты).</a:t>
            </a:r>
          </a:p>
          <a:p>
            <a:pPr algn="just" eaLnBrk="1" hangingPunct="1">
              <a:buFontTx/>
              <a:buNone/>
            </a:pPr>
            <a:r>
              <a:rPr lang="ru-RU" altLang="ru-RU" sz="2000" dirty="0"/>
              <a:t>Индикатор: </a:t>
            </a:r>
            <a:r>
              <a:rPr lang="ru-RU" altLang="ru-RU" sz="2000" dirty="0" err="1"/>
              <a:t>эриохром</a:t>
            </a:r>
            <a:r>
              <a:rPr lang="ru-RU" altLang="ru-RU" sz="2000" dirty="0"/>
              <a:t> черный Т.</a:t>
            </a:r>
          </a:p>
          <a:p>
            <a:pPr algn="just" eaLnBrk="1" hangingPunct="1">
              <a:buFontTx/>
              <a:buNone/>
            </a:pPr>
            <a:r>
              <a:rPr lang="ru-RU" altLang="ru-RU" sz="2000" dirty="0"/>
              <a:t>Метод основан на реакции </a:t>
            </a:r>
            <a:r>
              <a:rPr lang="ru-RU" altLang="ru-RU" sz="2000" dirty="0" err="1"/>
              <a:t>комплексообразования</a:t>
            </a:r>
            <a:r>
              <a:rPr lang="ru-RU" altLang="ru-RU" sz="2000" dirty="0"/>
              <a:t>.</a:t>
            </a:r>
          </a:p>
          <a:p>
            <a:pPr algn="just" eaLnBrk="1" hangingPunct="1">
              <a:buFontTx/>
              <a:buNone/>
            </a:pPr>
            <a:endParaRPr lang="ru-RU" altLang="ru-RU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A5BE20-C701-4382-955D-F949BD820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939" y="1124744"/>
            <a:ext cx="4043469" cy="30326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336A49-CA88-48E6-A35B-07D77D938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465" y="4157346"/>
            <a:ext cx="3744416" cy="25482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5971D8BA-08A3-4DF3-B77B-DE4A6170FC15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52400"/>
            <a:ext cx="216024" cy="324272"/>
          </a:xfrm>
        </p:spPr>
        <p:txBody>
          <a:bodyPr/>
          <a:lstStyle/>
          <a:p>
            <a:pPr eaLnBrk="1" hangingPunct="1"/>
            <a:endParaRPr lang="ru-RU" altLang="ru-RU" sz="32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7772400" cy="4114800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Метод: </a:t>
            </a:r>
            <a:r>
              <a:rPr lang="ru-RU" altLang="ru-RU" sz="2000" dirty="0" err="1"/>
              <a:t>комплексонометрический</a:t>
            </a:r>
            <a:r>
              <a:rPr lang="ru-RU" altLang="ru-RU" sz="2000" dirty="0"/>
              <a:t>.</a:t>
            </a:r>
          </a:p>
          <a:p>
            <a:pPr eaLnBrk="1" hangingPunct="1"/>
            <a:r>
              <a:rPr lang="ru-RU" altLang="ru-RU" sz="2000" dirty="0"/>
              <a:t>Способ: обратное титрование (для определения FeSO4 и CuSO4).</a:t>
            </a:r>
          </a:p>
          <a:p>
            <a:pPr eaLnBrk="1" hangingPunct="1"/>
            <a:r>
              <a:rPr lang="ru-RU" altLang="ru-RU" sz="2000" dirty="0"/>
              <a:t>Индикатор: </a:t>
            </a:r>
            <a:r>
              <a:rPr lang="ru-RU" altLang="ru-RU" sz="2000" dirty="0" err="1"/>
              <a:t>эриохром</a:t>
            </a:r>
            <a:r>
              <a:rPr lang="ru-RU" altLang="ru-RU" sz="2000" dirty="0"/>
              <a:t> черный Т</a:t>
            </a:r>
          </a:p>
          <a:p>
            <a:pPr eaLnBrk="1" hangingPunct="1"/>
            <a:r>
              <a:rPr lang="ru-RU" altLang="ru-RU" sz="2000" dirty="0"/>
              <a:t>Обратное титрование применяется в следующих случаях:</a:t>
            </a:r>
          </a:p>
          <a:p>
            <a:pPr eaLnBrk="1" hangingPunct="1"/>
            <a:r>
              <a:rPr lang="ru-RU" altLang="ru-RU" sz="2000" dirty="0"/>
              <a:t>Когда катион металла в буферном растворе образует нерастворимое соединение гидроксида металла (Fe(OH)2 и </a:t>
            </a:r>
            <a:r>
              <a:rPr lang="ru-RU" altLang="ru-RU" sz="2000" dirty="0" err="1"/>
              <a:t>Cu</a:t>
            </a:r>
            <a:r>
              <a:rPr lang="ru-RU" altLang="ru-RU" sz="2000" dirty="0"/>
              <a:t>(OH)2).</a:t>
            </a:r>
          </a:p>
          <a:p>
            <a:pPr eaLnBrk="1" hangingPunct="1"/>
            <a:r>
              <a:rPr lang="ru-RU" altLang="ru-RU" sz="2000" dirty="0"/>
              <a:t>Когда отсутствует подходящий индикатор.</a:t>
            </a:r>
          </a:p>
          <a:p>
            <a:pPr eaLnBrk="1" hangingPunct="1"/>
            <a:r>
              <a:rPr lang="ru-RU" altLang="ru-RU" sz="2000" dirty="0"/>
              <a:t>Когда реакция </a:t>
            </a:r>
            <a:r>
              <a:rPr lang="ru-RU" altLang="ru-RU" sz="2000" dirty="0" err="1"/>
              <a:t>комплексообразования</a:t>
            </a:r>
            <a:r>
              <a:rPr lang="ru-RU" altLang="ru-RU" sz="2000" dirty="0"/>
              <a:t> идет медленно.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0E3C6B-ABCE-4075-B076-337D1E90D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53"/>
          <a:stretch/>
        </p:blipFill>
        <p:spPr>
          <a:xfrm>
            <a:off x="0" y="3461647"/>
            <a:ext cx="4002021" cy="26427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1253A2-10B4-4E3A-B9CF-D5CF33479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01" y="3631096"/>
            <a:ext cx="2967221" cy="22254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7E5B57-39AF-46A9-8997-A5CD3EFBA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856981"/>
            <a:ext cx="2857709" cy="19990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0C18C4F0-A42D-4510-B729-D68DA97C9DBD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99" y="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2400" dirty="0"/>
              <a:t>ОПРЕДЕЛЕНИЕ ГЛЮКОЗЫ И ФОРМАЛЬДЕГИДА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79748"/>
            <a:ext cx="8784976" cy="281595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dirty="0"/>
              <a:t>Метод: йодометрический.</a:t>
            </a:r>
          </a:p>
          <a:p>
            <a:pPr eaLnBrk="1" hangingPunct="1">
              <a:buFontTx/>
              <a:buNone/>
            </a:pPr>
            <a:r>
              <a:rPr lang="ru-RU" altLang="ru-RU" sz="2000" dirty="0"/>
              <a:t>Способ: обратное титрование.</a:t>
            </a:r>
          </a:p>
          <a:p>
            <a:pPr eaLnBrk="1" hangingPunct="1">
              <a:buFontTx/>
              <a:buNone/>
            </a:pPr>
            <a:r>
              <a:rPr lang="ru-RU" altLang="ru-RU" sz="2000" dirty="0"/>
              <a:t>Среда: щелочная (т.к. альдегидная группа окисляется йодом только в щелочной среде).</a:t>
            </a:r>
          </a:p>
          <a:p>
            <a:pPr eaLnBrk="1" hangingPunct="1">
              <a:buFontTx/>
              <a:buNone/>
            </a:pPr>
            <a:r>
              <a:rPr lang="ru-RU" altLang="ru-RU" sz="2000" dirty="0"/>
              <a:t>Метод основан на реакции окисления-восстановления. Сущность: </a:t>
            </a:r>
            <a:r>
              <a:rPr lang="ru-RU" altLang="ru-RU" sz="2000" dirty="0" err="1"/>
              <a:t>т.н.п</a:t>
            </a:r>
            <a:r>
              <a:rPr lang="ru-RU" altLang="ru-RU" sz="2000" dirty="0"/>
              <a:t>. помещают в колбу с притертой пробкой, прибавляют точно отмеренный избыток титрованного раствора йода и раствор гидроксида натрия, смесь оставляют на 5 минут. Затем добавляют серную кислоту и выделившийся йод </a:t>
            </a:r>
            <a:r>
              <a:rPr lang="ru-RU" altLang="ru-RU" sz="2000" dirty="0" err="1"/>
              <a:t>оттитровывают</a:t>
            </a:r>
            <a:r>
              <a:rPr lang="ru-RU" altLang="ru-RU" sz="2000" dirty="0"/>
              <a:t> тиосульфатом натрия.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67773-65BA-4304-BAED-A2A1002C6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40"/>
          <a:stretch/>
        </p:blipFill>
        <p:spPr>
          <a:xfrm>
            <a:off x="1187624" y="3978309"/>
            <a:ext cx="6280874" cy="27114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E46A6F3-2DCA-4E39-B44D-A16CDCAD1076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0081" y="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ОПРЕДЕЛЕНИЕ АМИНОКИСЛОТ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268" y="1340768"/>
            <a:ext cx="8135937" cy="187984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2000" dirty="0"/>
              <a:t>Метод: </a:t>
            </a:r>
            <a:r>
              <a:rPr lang="ru-RU" altLang="ru-RU" sz="2000" dirty="0" err="1"/>
              <a:t>алкалиметрический</a:t>
            </a:r>
            <a:r>
              <a:rPr lang="ru-RU" altLang="ru-RU" sz="2000" dirty="0"/>
              <a:t> по </a:t>
            </a:r>
            <a:r>
              <a:rPr lang="ru-RU" altLang="ru-RU" sz="2000" dirty="0" err="1"/>
              <a:t>Сиренсу</a:t>
            </a:r>
            <a:r>
              <a:rPr lang="ru-RU" altLang="ru-RU" sz="2000" dirty="0"/>
              <a:t> с блокировкой первичной алифатической аминогруппы формальдегидом с целью усиления кислотных свойств.</a:t>
            </a:r>
          </a:p>
          <a:p>
            <a:pPr algn="just" eaLnBrk="1" hangingPunct="1">
              <a:buFontTx/>
              <a:buNone/>
            </a:pPr>
            <a:r>
              <a:rPr lang="ru-RU" altLang="ru-RU" sz="2000" dirty="0"/>
              <a:t>Способ: прямое титрование.</a:t>
            </a:r>
          </a:p>
          <a:p>
            <a:pPr algn="just" eaLnBrk="1" hangingPunct="1">
              <a:buFontTx/>
              <a:buNone/>
            </a:pPr>
            <a:endParaRPr lang="ru-RU" altLang="ru-RU" sz="2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538D13-A14A-42AA-9997-F2B9B4D77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20" b="9930"/>
          <a:stretch/>
        </p:blipFill>
        <p:spPr>
          <a:xfrm>
            <a:off x="1331640" y="2934308"/>
            <a:ext cx="6042248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189E99C-F59D-47CC-923F-0063A03CB7EB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Оглавление</a:t>
            </a: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r>
              <a:rPr lang="ru-RU" altLang="ru-RU" dirty="0" err="1"/>
              <a:t>Оглавление</a:t>
            </a:r>
            <a:r>
              <a:rPr lang="ru-RU" altLang="ru-RU" dirty="0"/>
              <a:t>:</a:t>
            </a: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r>
              <a:rPr lang="ru-RU" altLang="ru-RU" dirty="0"/>
              <a:t>6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772400" cy="482724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800" dirty="0"/>
              <a:t>Введение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/>
              <a:t>Преимущества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/>
              <a:t>Метод: </a:t>
            </a:r>
            <a:r>
              <a:rPr lang="ru-RU" altLang="ru-RU" sz="2800" dirty="0" err="1"/>
              <a:t>Аргентометрия</a:t>
            </a:r>
            <a:r>
              <a:rPr lang="ru-RU" altLang="ru-RU" sz="2800" dirty="0"/>
              <a:t> по Мору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/>
              <a:t>Метод: </a:t>
            </a:r>
            <a:r>
              <a:rPr lang="ru-RU" altLang="ru-RU" sz="2800" dirty="0" err="1"/>
              <a:t>Аргентометрия</a:t>
            </a:r>
            <a:r>
              <a:rPr lang="ru-RU" altLang="ru-RU" sz="2800" dirty="0"/>
              <a:t> по </a:t>
            </a:r>
            <a:r>
              <a:rPr lang="ru-RU" altLang="ru-RU" sz="2800" dirty="0" err="1"/>
              <a:t>Фольгарду</a:t>
            </a:r>
            <a:endParaRPr lang="ru-RU" altLang="ru-RU" sz="2800" dirty="0"/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/>
              <a:t> Метод: </a:t>
            </a:r>
            <a:r>
              <a:rPr lang="ru-RU" altLang="ru-RU" sz="2800" dirty="0" err="1"/>
              <a:t>Аргентометрия</a:t>
            </a:r>
            <a:r>
              <a:rPr lang="ru-RU" altLang="ru-RU" sz="2800" dirty="0"/>
              <a:t> по Фаянсу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/>
              <a:t>Метод: </a:t>
            </a:r>
            <a:r>
              <a:rPr lang="ru-RU" altLang="ru-RU" sz="2800" dirty="0" err="1"/>
              <a:t>Меркуриметрия</a:t>
            </a:r>
            <a:r>
              <a:rPr lang="ru-RU" altLang="ru-RU" sz="2800" dirty="0"/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/>
              <a:t>Метод: </a:t>
            </a:r>
            <a:r>
              <a:rPr lang="ru-RU" altLang="ru-RU" sz="2800" dirty="0" err="1"/>
              <a:t>Тиоцианатный</a:t>
            </a:r>
            <a:endParaRPr lang="ru-RU" altLang="ru-RU" sz="2800" dirty="0"/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/>
              <a:t>Метод: </a:t>
            </a:r>
            <a:r>
              <a:rPr lang="ru-RU" altLang="ru-RU" sz="2800" dirty="0" err="1"/>
              <a:t>комплексонометрический</a:t>
            </a:r>
            <a:r>
              <a:rPr lang="ru-RU" altLang="ru-RU" sz="2800" dirty="0"/>
              <a:t> для 2-х зарядных катионов металлов (</a:t>
            </a:r>
            <a:r>
              <a:rPr lang="ru-RU" altLang="ru-RU" sz="2800" dirty="0" err="1"/>
              <a:t>Zn,Ca,Mg</a:t>
            </a:r>
            <a:r>
              <a:rPr lang="ru-RU" altLang="ru-RU" sz="2800" dirty="0"/>
              <a:t>).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/>
              <a:t>ОПРЕДЕЛЕНИЕ ГЛЮКОЗЫ И ФОРМАЛЬДЕГИДА</a:t>
            </a:r>
            <a:br>
              <a:rPr lang="ru-RU" altLang="ru-RU" sz="2800" dirty="0"/>
            </a:br>
            <a:endParaRPr lang="ru-RU" altLang="ru-RU" sz="2800" dirty="0"/>
          </a:p>
          <a:p>
            <a:pPr algn="just" eaLnBrk="1" hangingPunct="1">
              <a:lnSpc>
                <a:spcPct val="90000"/>
              </a:lnSpc>
            </a:pPr>
            <a:endParaRPr lang="ru-RU" altLang="ru-RU" sz="2800" dirty="0"/>
          </a:p>
          <a:p>
            <a:pPr algn="just" eaLnBrk="1" hangingPunct="1">
              <a:lnSpc>
                <a:spcPct val="90000"/>
              </a:lnSpc>
            </a:pPr>
            <a:endParaRPr lang="ru-RU" altLang="ru-RU" sz="2800" dirty="0"/>
          </a:p>
          <a:p>
            <a:pPr algn="just" eaLnBrk="1" hangingPunct="1">
              <a:lnSpc>
                <a:spcPct val="90000"/>
              </a:lnSpc>
            </a:pPr>
            <a:endParaRPr lang="ru-RU" altLang="ru-RU" sz="28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F9A6262-F5DF-4FBF-98CE-E77887E0BC1E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0976" y="123564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ОПРЕДЕЛЕНИЕ ФЕНОЛОВ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370" y="1124744"/>
            <a:ext cx="8207375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/>
              <a:t>Метод: </a:t>
            </a:r>
            <a:r>
              <a:rPr lang="ru-RU" altLang="ru-RU" sz="2000" dirty="0" err="1"/>
              <a:t>броматометрический</a:t>
            </a:r>
            <a:r>
              <a:rPr lang="ru-RU" altLang="ru-RU" sz="2000" dirty="0"/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/>
              <a:t>Способ: обратное титрование.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altLang="ru-RU" sz="2000" dirty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/>
              <a:t>Метод основан на реакции </a:t>
            </a:r>
            <a:r>
              <a:rPr lang="ru-RU" altLang="ru-RU" sz="2000" dirty="0" err="1"/>
              <a:t>электрофильного</a:t>
            </a:r>
            <a:r>
              <a:rPr lang="ru-RU" altLang="ru-RU" sz="2000" dirty="0"/>
              <a:t> замещения.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altLang="ru-RU" sz="2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B5A626-77C4-41E2-8D80-01165AFD3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60" b="9680"/>
          <a:stretch/>
        </p:blipFill>
        <p:spPr>
          <a:xfrm>
            <a:off x="899592" y="2419778"/>
            <a:ext cx="6927830" cy="43208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FACA2E7-2E75-4F99-843D-7FEE758F9085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99392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ОПРЕДЕЛЕНИЕ БЕНЗОЙНОЙ И САЛИЦИЛОВОЙ КИСЛОТ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88595"/>
            <a:ext cx="8785466" cy="4114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2000" dirty="0"/>
              <a:t>Метод: </a:t>
            </a:r>
            <a:r>
              <a:rPr lang="ru-RU" altLang="ru-RU" sz="2000" dirty="0" err="1"/>
              <a:t>алкалиметрический</a:t>
            </a:r>
            <a:r>
              <a:rPr lang="ru-RU" altLang="ru-RU" sz="2000" dirty="0"/>
              <a:t>.</a:t>
            </a:r>
          </a:p>
          <a:p>
            <a:pPr algn="just" eaLnBrk="1" hangingPunct="1">
              <a:buFontTx/>
              <a:buNone/>
            </a:pPr>
            <a:r>
              <a:rPr lang="ru-RU" altLang="ru-RU" sz="2000" dirty="0"/>
              <a:t>Способ: прямое титрование.</a:t>
            </a:r>
          </a:p>
          <a:p>
            <a:pPr algn="just" eaLnBrk="1" hangingPunct="1">
              <a:buFontTx/>
              <a:buNone/>
            </a:pPr>
            <a:r>
              <a:rPr lang="ru-RU" altLang="ru-RU" sz="2000" dirty="0"/>
              <a:t>Среда: этанол (для лучшего растворения навески препарата и подавления гидролиза соли, образованной сильным основанием и слабой кислотой).</a:t>
            </a:r>
          </a:p>
          <a:p>
            <a:pPr algn="just" eaLnBrk="1" hangingPunct="1">
              <a:buFontTx/>
              <a:buNone/>
            </a:pPr>
            <a:r>
              <a:rPr lang="ru-RU" altLang="ru-RU" sz="2000" dirty="0"/>
              <a:t>Метод основан на реакции нейтрализации.</a:t>
            </a:r>
          </a:p>
          <a:p>
            <a:pPr algn="just" eaLnBrk="1" hangingPunct="1">
              <a:buFontTx/>
              <a:buNone/>
            </a:pPr>
            <a:r>
              <a:rPr lang="ru-RU" altLang="ru-RU" sz="2000" dirty="0"/>
              <a:t>Примечание: если не добавить этанол, результаты будут занижены.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F99E25-9838-4FA7-84E6-6B9837CC8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61" b="18952"/>
          <a:stretch/>
        </p:blipFill>
        <p:spPr>
          <a:xfrm>
            <a:off x="1440405" y="3253626"/>
            <a:ext cx="5904656" cy="32233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D7993-F9F9-4C8F-AA8C-F4592FFF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5596"/>
            <a:ext cx="7772400" cy="1143000"/>
          </a:xfrm>
        </p:spPr>
        <p:txBody>
          <a:bodyPr/>
          <a:lstStyle/>
          <a:p>
            <a:r>
              <a:rPr lang="ru-RU" sz="2800" dirty="0"/>
              <a:t>Метод: </a:t>
            </a:r>
            <a:r>
              <a:rPr lang="ru-RU" sz="2800" dirty="0" err="1"/>
              <a:t>нитритометрия</a:t>
            </a:r>
            <a:r>
              <a:rPr lang="ru-RU" sz="2800" dirty="0"/>
              <a:t> (по первичной ароматической аминогруппе- для </a:t>
            </a:r>
            <a:r>
              <a:rPr lang="ru-RU" sz="2800" dirty="0" err="1"/>
              <a:t>бензокаина</a:t>
            </a:r>
            <a:r>
              <a:rPr lang="ru-RU" sz="2800" dirty="0"/>
              <a:t>, </a:t>
            </a:r>
            <a:r>
              <a:rPr lang="ru-RU" sz="2800" dirty="0" err="1"/>
              <a:t>прокаина</a:t>
            </a:r>
            <a:r>
              <a:rPr lang="ru-RU" sz="2800" dirty="0"/>
              <a:t>, </a:t>
            </a:r>
            <a:r>
              <a:rPr lang="ru-RU" sz="2800" dirty="0" err="1"/>
              <a:t>прокаинамида</a:t>
            </a:r>
            <a:r>
              <a:rPr lang="ru-RU" sz="2800" dirty="0"/>
              <a:t>, метоклопрамида, сульфаниламидных препаратов).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CBDF01-3C8A-4209-9D20-2B2760C5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8141"/>
            <a:ext cx="8748464" cy="4114800"/>
          </a:xfrm>
        </p:spPr>
        <p:txBody>
          <a:bodyPr/>
          <a:lstStyle/>
          <a:p>
            <a:r>
              <a:rPr lang="ru-RU" sz="2000" dirty="0"/>
              <a:t>Способ: прямое титрование.</a:t>
            </a:r>
          </a:p>
          <a:p>
            <a:r>
              <a:rPr lang="ru-RU" sz="2000" dirty="0"/>
              <a:t>Индикаторы: внутренние – нейтральный красный, </a:t>
            </a:r>
            <a:r>
              <a:rPr lang="ru-RU" sz="2000" dirty="0" err="1"/>
              <a:t>тропеолин</a:t>
            </a:r>
            <a:r>
              <a:rPr lang="ru-RU" sz="2000" dirty="0"/>
              <a:t> ОО с метиленовым синим; внешний – йодкрахмальная бумага, пропитанная иодидом калия и крахмалом.</a:t>
            </a:r>
          </a:p>
          <a:p>
            <a:r>
              <a:rPr lang="ru-RU" sz="2000" dirty="0"/>
              <a:t>Метод основан на реакции </a:t>
            </a:r>
            <a:r>
              <a:rPr lang="ru-RU" sz="2000" dirty="0" err="1"/>
              <a:t>диазотирования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Диазотирующим</a:t>
            </a:r>
            <a:r>
              <a:rPr lang="ru-RU" sz="2000" dirty="0"/>
              <a:t> агентом является азотистая кислота.</a:t>
            </a:r>
          </a:p>
          <a:p>
            <a:r>
              <a:rPr lang="ru-RU" sz="2000" dirty="0"/>
              <a:t>Титрованным раствором служит нитрит натрия.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92D4EB-A321-4C9D-BFE5-48DB01DB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6B33-853C-467D-9D50-3AC64FE0F675}" type="slidenum">
              <a:rPr lang="ru-RU" altLang="ru-RU" smtClean="0"/>
              <a:pPr/>
              <a:t>22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1F74DE-DD0F-4E81-8A03-3CDF16B11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802" y="4051362"/>
            <a:ext cx="3742184" cy="280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55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A0880-69D4-43A6-A845-2BFA7A131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52400"/>
            <a:ext cx="7772400" cy="1143000"/>
          </a:xfrm>
        </p:spPr>
        <p:txBody>
          <a:bodyPr/>
          <a:lstStyle/>
          <a:p>
            <a:r>
              <a:rPr lang="ru-RU" sz="2800" dirty="0"/>
              <a:t>ОПРЕДЕЛЕНИЕ ЛЕКАРСТВЕННЫХ ВЕЩЕСТВ СО СЛАБО-ОСНОВНЫМИ СВОЙСТВАМИ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9CF447-3BB6-4C76-9606-9F3E8A34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71600"/>
            <a:ext cx="8784976" cy="4114800"/>
          </a:xfrm>
        </p:spPr>
        <p:txBody>
          <a:bodyPr/>
          <a:lstStyle/>
          <a:p>
            <a:r>
              <a:rPr lang="ru-RU" sz="2000" dirty="0"/>
              <a:t>Метод: неводное титрование.</a:t>
            </a:r>
          </a:p>
          <a:p>
            <a:r>
              <a:rPr lang="ru-RU" sz="2000" dirty="0"/>
              <a:t>Способ: прямое титрование.</a:t>
            </a:r>
          </a:p>
          <a:p>
            <a:r>
              <a:rPr lang="ru-RU" sz="2000" dirty="0" err="1"/>
              <a:t>Титрант</a:t>
            </a:r>
            <a:r>
              <a:rPr lang="ru-RU" sz="2000" dirty="0"/>
              <a:t>: хлорная кислота.</a:t>
            </a:r>
          </a:p>
          <a:p>
            <a:r>
              <a:rPr lang="ru-RU" sz="2000" dirty="0"/>
              <a:t>Среда: протогенный растворитель, усиливающий слабые основные свойства (ледяная уксусная кислота, уксусный ангидрид).</a:t>
            </a:r>
          </a:p>
          <a:p>
            <a:r>
              <a:rPr lang="ru-RU" sz="2000" dirty="0"/>
              <a:t>Метод основан на реакции кислотно-основного взаимодействия.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8C6A6F-8BF7-49CD-8AEF-44ADDED0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6B33-853C-467D-9D50-3AC64FE0F675}" type="slidenum">
              <a:rPr lang="ru-RU" altLang="ru-RU" smtClean="0"/>
              <a:pPr/>
              <a:t>23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AB5A8D-B7E8-4EB2-ADA6-826697D5B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00"/>
          <a:stretch/>
        </p:blipFill>
        <p:spPr>
          <a:xfrm>
            <a:off x="1945314" y="3474166"/>
            <a:ext cx="5253372" cy="338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76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0571A37-6B70-4259-A078-A480C0F9CA97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ru-RU" altLang="ru-RU" dirty="0"/>
          </a:p>
          <a:p>
            <a:pPr algn="ctr" eaLnBrk="1" hangingPunct="1">
              <a:buFontTx/>
              <a:buNone/>
            </a:pPr>
            <a:endParaRPr lang="ru-RU" altLang="ru-RU" dirty="0"/>
          </a:p>
          <a:p>
            <a:pPr algn="ctr" eaLnBrk="1" hangingPunct="1">
              <a:buFontTx/>
              <a:buNone/>
            </a:pPr>
            <a:r>
              <a:rPr lang="ru-RU" altLang="ru-RU" b="1"/>
              <a:t>СПАСИБО!</a:t>
            </a:r>
            <a:endParaRPr lang="ru-RU" alt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2358CE2-0909-411A-8A04-F95D1CBD96FB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71872"/>
          </a:xfrm>
        </p:spPr>
        <p:txBody>
          <a:bodyPr/>
          <a:lstStyle/>
          <a:p>
            <a:pPr eaLnBrk="1" hangingPunct="1"/>
            <a:r>
              <a:rPr lang="ru-RU" altLang="ru-RU" dirty="0"/>
              <a:t>Введение.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771872"/>
            <a:ext cx="8928992" cy="471452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/>
              <a:t>Для установления чистоты лекарственных веществ используют различные физические, физико-химические, химические методы анализа или их сочетание. ГФ предлагает следующие физические и физико-химические методы: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/>
              <a:t>определение температур плавления и затвердевания, а также температурных пределов перегонки;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/>
              <a:t>определение плотности,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/>
              <a:t>определение показателей преломления (рефрактометрия),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/>
              <a:t>определение оптического вращения (</a:t>
            </a:r>
            <a:r>
              <a:rPr lang="ru-RU" altLang="ru-RU" sz="1800" dirty="0" err="1"/>
              <a:t>поляриметрия</a:t>
            </a:r>
            <a:r>
              <a:rPr lang="ru-RU" altLang="ru-RU" sz="1800" dirty="0"/>
              <a:t>);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err="1"/>
              <a:t>спектрофотометрия</a:t>
            </a:r>
            <a:r>
              <a:rPr lang="ru-RU" altLang="ru-RU" sz="1800" dirty="0"/>
              <a:t> (ультрафиолетовая, инфракрасная);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err="1"/>
              <a:t>фотоколориметрия</a:t>
            </a:r>
            <a:r>
              <a:rPr lang="ru-RU" altLang="ru-RU" sz="1800" dirty="0"/>
              <a:t>,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/>
              <a:t>эмиссионная и атомно-абсорбционная спектрометрия,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err="1"/>
              <a:t>флуориметрия</a:t>
            </a:r>
            <a:r>
              <a:rPr lang="ru-RU" altLang="ru-RU" sz="1800" dirty="0"/>
              <a:t>,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/>
              <a:t>спектроскопия ядерного магнитного резонанса,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/>
              <a:t>масс-спектрометрия;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/>
              <a:t>хроматография (адсорбционная, распределительная, ионообменная, газовая, высокоэффективная жидкостная);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/>
              <a:t>электрофорез (фронтальный, зональный, капиллярный);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/>
              <a:t>электрометрические методы (потенциометрическое определение рН, потенциометрическое титрование, амперометрическое титрование, </a:t>
            </a:r>
            <a:r>
              <a:rPr lang="ru-RU" altLang="ru-RU" sz="1800" dirty="0" err="1"/>
              <a:t>вольтамперометрия</a:t>
            </a:r>
            <a:r>
              <a:rPr lang="ru-RU" altLang="ru-RU" sz="1800" dirty="0"/>
              <a:t>).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/>
              <a:t> В данной презентации мы  рассмотрим титриметрические методы.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35317CB-6804-4C34-A8AD-D9CFEA0974E8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2"/>
            <a:ext cx="7772400" cy="782688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Преимущества: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24936" cy="21457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dirty="0"/>
              <a:t>Титриметрический экспресс-анализ отличается от макрометодов расходом меньших количеств анализируемых лекарственных форм (0,05-0,1 г порошка или 1-3 мл раствора). Это позволяет анализировать лекарственную форму без изъятия, т.е. контролировать качество того лекарства, которое отпускается больному. На выполнение количественного экспресс-анализа затрачивается минимальное время, так как используются методики, как правило, не требующие процессов извлечения, выпаривания, фильтрования. Навеску порошка или объем жидкой лекарственной формы (растворы, глазные капли и др.) берут с таким расчетом, чтобы на определение расходовалось не более 2 мл титрованного раствора концентрацией 0,1 моль/л. Из твердых лекарственных форм вначале получают раствор. При необходимости жидкие лекарственные формы предварительно разбавляют.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1411C3-5DCB-4B0A-B1D7-94E1C0503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08" y="4444571"/>
            <a:ext cx="5470376" cy="22610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A37E145-DEB7-4D62-81D3-4E8BBCEB1905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611560" y="404664"/>
            <a:ext cx="74240" cy="204936"/>
          </a:xfrm>
        </p:spPr>
        <p:txBody>
          <a:bodyPr/>
          <a:lstStyle/>
          <a:p>
            <a:pPr eaLnBrk="1" hangingPunct="1"/>
            <a:endParaRPr lang="ru-RU" alt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6672"/>
            <a:ext cx="8134672" cy="5619328"/>
          </a:xfrm>
        </p:spPr>
        <p:txBody>
          <a:bodyPr/>
          <a:lstStyle/>
          <a:p>
            <a:pPr algn="ctr"/>
            <a:r>
              <a:rPr lang="ru-RU" sz="1600" b="0" i="0" dirty="0">
                <a:solidFill>
                  <a:srgbClr val="000000"/>
                </a:solidFill>
                <a:effectLst/>
              </a:rPr>
              <a:t>Расчеты в количественном экспресс-анализе можно упростить, пользуясь факторами титрования (Ф), значения которых вычисляются: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</a:rPr>
              <a:t>в процентах: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algn="ctr"/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algn="ctr"/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algn="ctr"/>
            <a:endParaRPr lang="ru-RU" sz="1600" dirty="0">
              <a:solidFill>
                <a:srgbClr val="000000"/>
              </a:solidFill>
            </a:endParaRPr>
          </a:p>
          <a:p>
            <a:pPr algn="ctr"/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algn="ctr"/>
            <a:endParaRPr lang="ru-RU" sz="1600" dirty="0">
              <a:solidFill>
                <a:srgbClr val="000000"/>
              </a:solidFill>
            </a:endParaRPr>
          </a:p>
          <a:p>
            <a:pPr algn="ctr"/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endParaRPr lang="ru-RU" sz="1600" b="0" i="0" dirty="0">
              <a:solidFill>
                <a:srgbClr val="000000"/>
              </a:solidFill>
              <a:effectLst/>
            </a:endParaRPr>
          </a:p>
          <a:p>
            <a:r>
              <a:rPr lang="ru-RU" sz="1600" b="0" i="0" dirty="0">
                <a:solidFill>
                  <a:srgbClr val="000000"/>
                </a:solidFill>
                <a:effectLst/>
              </a:rPr>
              <a:t>в граммах: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ru-RU" sz="1600" b="0" i="0" dirty="0">
                <a:solidFill>
                  <a:srgbClr val="000000"/>
                </a:solidFill>
                <a:effectLst/>
              </a:rPr>
              <a:t>Из физико-химических методов для количественного экспресс-анализа лекарственных форм применяют рефрактометрию. Этот метод пригоден для определения лекарственных веществ в концентратах, жидких и растворимых в воде сухих лекарственных формах, содержащих один или два ингредиента, а также для определения концентрации этилового спирта в водно-спиртовых растворах. Обязательным условием выполнения рефрактометрических определений является соблюдение температурного режима. Обычно определения выполняют при 20 °С. При небольших отклонениях температуры (на 5-7 °С) можно вводить поправку с помощью несложных расчетов.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endParaRPr lang="ru-RU" sz="1600" b="0" i="0" dirty="0">
              <a:solidFill>
                <a:srgbClr val="000000"/>
              </a:solidFill>
              <a:effectLst/>
            </a:endParaRPr>
          </a:p>
          <a:p>
            <a:br>
              <a:rPr lang="ru-RU" sz="1200" dirty="0"/>
            </a:br>
            <a:endParaRPr lang="ru-RU" alt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98ABF9-860F-4A88-8DE1-0F57F19466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14720" r="33935" b="57560"/>
          <a:stretch/>
        </p:blipFill>
        <p:spPr>
          <a:xfrm>
            <a:off x="2987824" y="1556792"/>
            <a:ext cx="4317050" cy="2158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048E2501-CA80-4CFC-AF77-0E14858BC03D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109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Метод: </a:t>
            </a:r>
            <a:r>
              <a:rPr lang="ru-RU" altLang="ru-RU" sz="2800" dirty="0" err="1"/>
              <a:t>Аргентометрия</a:t>
            </a:r>
            <a:r>
              <a:rPr lang="ru-RU" altLang="ru-RU" sz="2800" dirty="0"/>
              <a:t> по Мору (определяют хлориды, </a:t>
            </a:r>
            <a:r>
              <a:rPr lang="ru-RU" altLang="ru-RU" sz="2800" dirty="0" err="1"/>
              <a:t>бромды</a:t>
            </a:r>
            <a:r>
              <a:rPr lang="ru-RU" altLang="ru-RU" sz="2800" dirty="0"/>
              <a:t>, редко йодиды).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dirty="0"/>
              <a:t>Способ: прямое титрование.</a:t>
            </a:r>
          </a:p>
          <a:p>
            <a:pPr eaLnBrk="1" hangingPunct="1">
              <a:buFontTx/>
              <a:buNone/>
            </a:pPr>
            <a:r>
              <a:rPr lang="ru-RU" altLang="ru-RU" sz="2000" dirty="0"/>
              <a:t>Среда: слабощелочная или нейтральная.</a:t>
            </a:r>
          </a:p>
          <a:p>
            <a:pPr eaLnBrk="1" hangingPunct="1">
              <a:buFontTx/>
              <a:buNone/>
            </a:pPr>
            <a:r>
              <a:rPr lang="ru-RU" altLang="ru-RU" sz="2000" dirty="0"/>
              <a:t>Метод основан на реакции осаждения.</a:t>
            </a:r>
          </a:p>
          <a:p>
            <a:pPr eaLnBrk="1" hangingPunct="1">
              <a:buFontTx/>
              <a:buNone/>
            </a:pPr>
            <a:endParaRPr lang="ru-RU" altLang="ru-RU" sz="2000" dirty="0"/>
          </a:p>
          <a:p>
            <a:pPr eaLnBrk="1" hangingPunct="1">
              <a:buFontTx/>
              <a:buNone/>
            </a:pPr>
            <a:r>
              <a:rPr lang="ru-RU" altLang="ru-RU" sz="2000" dirty="0" err="1"/>
              <a:t>KCl</a:t>
            </a:r>
            <a:r>
              <a:rPr lang="ru-RU" altLang="ru-RU" sz="2000" dirty="0"/>
              <a:t> + AgNO3 </a:t>
            </a:r>
            <a:r>
              <a:rPr lang="ru-RU" altLang="ru-RU" sz="2000" dirty="0" err="1"/>
              <a:t>AgCl</a:t>
            </a:r>
            <a:r>
              <a:rPr lang="ru-RU" altLang="ru-RU" sz="2000" dirty="0"/>
              <a:t> + HNO3</a:t>
            </a:r>
          </a:p>
          <a:p>
            <a:pPr eaLnBrk="1" hangingPunct="1">
              <a:buFontTx/>
              <a:buNone/>
            </a:pPr>
            <a:endParaRPr lang="ru-RU" altLang="ru-RU" sz="2000" dirty="0"/>
          </a:p>
          <a:p>
            <a:pPr eaLnBrk="1" hangingPunct="1">
              <a:buFontTx/>
              <a:buNone/>
            </a:pPr>
            <a:r>
              <a:rPr lang="ru-RU" altLang="ru-RU" sz="2000" dirty="0"/>
              <a:t>K2CrO4 + 2AgNO3 Ag2CrO4 + 2KNO3</a:t>
            </a:r>
          </a:p>
          <a:p>
            <a:pPr eaLnBrk="1" hangingPunct="1">
              <a:buFontTx/>
              <a:buNone/>
            </a:pPr>
            <a:endParaRPr lang="ru-RU" altLang="ru-RU" sz="2000" dirty="0"/>
          </a:p>
          <a:p>
            <a:pPr eaLnBrk="1" hangingPunct="1">
              <a:buFontTx/>
              <a:buNone/>
            </a:pPr>
            <a:r>
              <a:rPr lang="ru-RU" altLang="ru-RU" sz="2000" dirty="0" err="1"/>
              <a:t>fэкв</a:t>
            </a:r>
            <a:r>
              <a:rPr lang="ru-RU" altLang="ru-RU" sz="2000" dirty="0"/>
              <a:t>=1</a:t>
            </a:r>
          </a:p>
          <a:p>
            <a:pPr eaLnBrk="1" hangingPunct="1">
              <a:buFontTx/>
              <a:buNone/>
            </a:pPr>
            <a:endParaRPr lang="ru-RU" altLang="ru-RU" sz="2000" dirty="0"/>
          </a:p>
          <a:p>
            <a:pPr eaLnBrk="1" hangingPunct="1">
              <a:buFontTx/>
              <a:buNone/>
            </a:pPr>
            <a:r>
              <a:rPr lang="ru-RU" altLang="ru-RU" sz="2000" dirty="0"/>
              <a:t>кирпично-красный осадок</a:t>
            </a:r>
          </a:p>
          <a:p>
            <a:pPr eaLnBrk="1" hangingPunct="1">
              <a:buFontTx/>
              <a:buNone/>
            </a:pPr>
            <a:endParaRPr lang="ru-RU" altLang="ru-RU" sz="2800" dirty="0"/>
          </a:p>
          <a:p>
            <a:pPr eaLnBrk="1" hangingPunct="1">
              <a:buFontTx/>
              <a:buNone/>
            </a:pPr>
            <a:r>
              <a:rPr lang="ru-RU" altLang="ru-RU" sz="2000" dirty="0"/>
              <a:t>белый осадок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834D27-1E38-4732-848A-D7F1E0D95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58" y="4028728"/>
            <a:ext cx="4352484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2280" y="6340646"/>
            <a:ext cx="1905000" cy="457200"/>
          </a:xfrm>
          <a:ln/>
        </p:spPr>
        <p:txBody>
          <a:bodyPr/>
          <a:lstStyle/>
          <a:p>
            <a:fld id="{E5754C32-FC37-4000-8EED-8343FA138416}" type="slidenum">
              <a:rPr lang="ru-RU" altLang="ru-RU"/>
              <a:pPr/>
              <a:t>7</a:t>
            </a:fld>
            <a:endParaRPr lang="ru-RU" altLang="ru-RU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496300" cy="874713"/>
          </a:xfrm>
        </p:spPr>
        <p:txBody>
          <a:bodyPr/>
          <a:lstStyle/>
          <a:p>
            <a:pPr eaLnBrk="1" hangingPunct="1"/>
            <a:endParaRPr lang="ru-RU" altLang="ru-RU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318500" cy="568801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altLang="ru-RU" sz="2000" dirty="0"/>
              <a:t>Сущность: точную навеску препарата растворяют в воде и титруют титрованным раствором азотнокислого серебра в точке эквивалентности избыточная капля </a:t>
            </a:r>
            <a:r>
              <a:rPr lang="ru-RU" altLang="ru-RU" sz="2000" dirty="0" err="1"/>
              <a:t>титранта</a:t>
            </a:r>
            <a:r>
              <a:rPr lang="ru-RU" altLang="ru-RU" sz="2000" dirty="0"/>
              <a:t> взаимодействует с индикатором-хроматом калия и образуется красный осадок хромата калия.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ru-RU" altLang="ru-RU" sz="20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altLang="ru-RU" sz="2000" dirty="0"/>
              <a:t>Особенность: В сильно-щелочной среде образуется гидроксид серебра, который разлагается до оксида серебра (I), имеющего черный цвет. В кислой среде хромат калия переходит в бихромат калия, который не образует красного осадка с избытком азотнокислого серебра и мы не можем зафиксировать точку эквивалентности.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C0086F1-3DB6-4B87-A368-E0AAD9DFF7CB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Метод: </a:t>
            </a:r>
            <a:r>
              <a:rPr lang="ru-RU" altLang="ru-RU" sz="3200" dirty="0" err="1"/>
              <a:t>Аргентометрия</a:t>
            </a:r>
            <a:r>
              <a:rPr lang="ru-RU" altLang="ru-RU" sz="3200" dirty="0"/>
              <a:t> по </a:t>
            </a:r>
            <a:r>
              <a:rPr lang="ru-RU" altLang="ru-RU" sz="3200" dirty="0" err="1"/>
              <a:t>Фольгарду</a:t>
            </a:r>
            <a:r>
              <a:rPr lang="ru-RU" altLang="ru-RU" sz="3200" dirty="0"/>
              <a:t> (определяют </a:t>
            </a:r>
            <a:r>
              <a:rPr lang="ru-RU" altLang="ru-RU" sz="3200" dirty="0" err="1"/>
              <a:t>хлориды,бромиды,реже</a:t>
            </a:r>
            <a:r>
              <a:rPr lang="ru-RU" altLang="ru-RU" sz="3200" dirty="0"/>
              <a:t> йодиды).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4680520" cy="2808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Способ: обратное титрование.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Среда: азотнокислая.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Индикатор: </a:t>
            </a:r>
            <a:r>
              <a:rPr lang="en-US" altLang="ru-RU" sz="2000" dirty="0"/>
              <a:t>NH4Fe(SO4)2 (</a:t>
            </a:r>
            <a:r>
              <a:rPr lang="ru-RU" altLang="ru-RU" sz="2000" dirty="0"/>
              <a:t>ЖАК).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Метод основан на реакции осаждения.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/>
          </a:p>
          <a:p>
            <a:pPr eaLnBrk="1" hangingPunct="1">
              <a:lnSpc>
                <a:spcPct val="80000"/>
              </a:lnSpc>
            </a:pPr>
            <a:r>
              <a:rPr lang="en-US" altLang="ru-RU" sz="2000" dirty="0" err="1"/>
              <a:t>KCl</a:t>
            </a:r>
            <a:r>
              <a:rPr lang="en-US" altLang="ru-RU" sz="2000" dirty="0"/>
              <a:t> + AgNO3 AgCl + KNO3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000" dirty="0"/>
              <a:t>AgNO3 + NH4SCN </a:t>
            </a:r>
            <a:r>
              <a:rPr lang="en-US" altLang="ru-RU" sz="2000" dirty="0" err="1"/>
              <a:t>AgSCN</a:t>
            </a:r>
            <a:r>
              <a:rPr lang="en-US" altLang="ru-RU" sz="2000" dirty="0"/>
              <a:t> + NH4NO3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000" dirty="0"/>
              <a:t>FeNH4(SO4)2 + 3NH4SCN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000" dirty="0"/>
              <a:t>Fe(CNS)3 +2(NH4)2SO4</a:t>
            </a:r>
          </a:p>
          <a:p>
            <a:pPr eaLnBrk="1" hangingPunct="1">
              <a:lnSpc>
                <a:spcPct val="80000"/>
              </a:lnSpc>
            </a:pPr>
            <a:endParaRPr lang="en-US" altLang="ru-RU" sz="2000" dirty="0"/>
          </a:p>
          <a:p>
            <a:pPr eaLnBrk="1" hangingPunct="1">
              <a:lnSpc>
                <a:spcPct val="80000"/>
              </a:lnSpc>
            </a:pPr>
            <a:r>
              <a:rPr lang="en-US" altLang="ru-RU" sz="2000" dirty="0"/>
              <a:t>HNO3</a:t>
            </a:r>
          </a:p>
          <a:p>
            <a:pPr eaLnBrk="1" hangingPunct="1">
              <a:lnSpc>
                <a:spcPct val="80000"/>
              </a:lnSpc>
            </a:pPr>
            <a:endParaRPr lang="en-US" altLang="ru-RU" sz="2000" dirty="0"/>
          </a:p>
          <a:p>
            <a:pPr eaLnBrk="1" hangingPunct="1">
              <a:lnSpc>
                <a:spcPct val="80000"/>
              </a:lnSpc>
            </a:pPr>
            <a:r>
              <a:rPr lang="en-US" altLang="ru-RU" sz="2000" dirty="0"/>
              <a:t>f</a:t>
            </a:r>
            <a:r>
              <a:rPr lang="ru-RU" altLang="ru-RU" sz="2000" dirty="0" err="1"/>
              <a:t>экв</a:t>
            </a:r>
            <a:r>
              <a:rPr lang="ru-RU" altLang="ru-RU" sz="2000" dirty="0"/>
              <a:t>=1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311B12-9599-4AE0-83F5-CD887FA51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76" y="3039720"/>
            <a:ext cx="5112568" cy="35148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08DEE8B-B31C-4D77-AE67-FDC3969F22FC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420888"/>
            <a:ext cx="8207375" cy="32433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/>
              <a:t>Особенность: В сильно-щелочной среде образуется гидроксид серебра, который разлагается до оксида серебра (I), имеющего черный цвет. А так же подвергаются гидролизу индикатор с образованием гидроксида железа (III) - рыжий осадок.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нты">
  <a:themeElements>
    <a:clrScheme name="Ленты 5">
      <a:dk1>
        <a:srgbClr val="663300"/>
      </a:dk1>
      <a:lt1>
        <a:srgbClr val="FFFFFF"/>
      </a:lt1>
      <a:dk2>
        <a:srgbClr val="000000"/>
      </a:dk2>
      <a:lt2>
        <a:srgbClr val="FFFF99"/>
      </a:lt2>
      <a:accent1>
        <a:srgbClr val="FFCC66"/>
      </a:accent1>
      <a:accent2>
        <a:srgbClr val="FFFFCC"/>
      </a:accent2>
      <a:accent3>
        <a:srgbClr val="FFFFFF"/>
      </a:accent3>
      <a:accent4>
        <a:srgbClr val="562A00"/>
      </a:accent4>
      <a:accent5>
        <a:srgbClr val="FFE2B8"/>
      </a:accent5>
      <a:accent6>
        <a:srgbClr val="E7E7B9"/>
      </a:accent6>
      <a:hlink>
        <a:srgbClr val="FFCC00"/>
      </a:hlink>
      <a:folHlink>
        <a:srgbClr val="FF7C8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Ленты</Template>
  <TotalTime>1076</TotalTime>
  <Words>1510</Words>
  <Application>Microsoft Office PowerPoint</Application>
  <PresentationFormat>Экран (4:3)</PresentationFormat>
  <Paragraphs>181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Poppins</vt:lpstr>
      <vt:lpstr>Times New Roman</vt:lpstr>
      <vt:lpstr>Ленты</vt:lpstr>
      <vt:lpstr>краевое государственное бюджетное профессиональное образовательное учреждение «владивостокский базовый медицинский колледж» (КГБПОУ «ВБМК»)   ПЦК фармацевтических дисциплин  Количественное определение лекарственных веществ титриметрическими методами. </vt:lpstr>
      <vt:lpstr>Оглавление                    Оглавление:                     6</vt:lpstr>
      <vt:lpstr>Введение.</vt:lpstr>
      <vt:lpstr>Преимущества:</vt:lpstr>
      <vt:lpstr>Презентация PowerPoint</vt:lpstr>
      <vt:lpstr>Метод: Аргентометрия по Мору (определяют хлориды, бромды, редко йодиды).</vt:lpstr>
      <vt:lpstr>Презентация PowerPoint</vt:lpstr>
      <vt:lpstr>Метод: Аргентометрия по Фольгарду (определяют хлориды,бромиды,реже йодиды).</vt:lpstr>
      <vt:lpstr>Презентация PowerPoint</vt:lpstr>
      <vt:lpstr>Презентация PowerPoint</vt:lpstr>
      <vt:lpstr>Презентация PowerPoint</vt:lpstr>
      <vt:lpstr>Метод: Меркуриметрия.</vt:lpstr>
      <vt:lpstr>Метод: Тиоцианатный (применяют для определения нитрата серебра).</vt:lpstr>
      <vt:lpstr>Презентация PowerPoint</vt:lpstr>
      <vt:lpstr>Презентация PowerPoint</vt:lpstr>
      <vt:lpstr>Метод: комплексонометрический для 2-х зарядных катионов металлов (Zn,Ca,Mg). </vt:lpstr>
      <vt:lpstr>Презентация PowerPoint</vt:lpstr>
      <vt:lpstr>ОПРЕДЕЛЕНИЕ ГЛЮКОЗЫ И ФОРМАЛЬДЕГИДА</vt:lpstr>
      <vt:lpstr>ОПРЕДЕЛЕНИЕ АМИНОКИСЛОТ</vt:lpstr>
      <vt:lpstr>ОПРЕДЕЛЕНИЕ ФЕНОЛОВ</vt:lpstr>
      <vt:lpstr>ОПРЕДЕЛЕНИЕ БЕНЗОЙНОЙ И САЛИЦИЛОВОЙ КИСЛОТ</vt:lpstr>
      <vt:lpstr>Метод: нитритометрия (по первичной ароматической аминогруппе- для бензокаина, прокаина, прокаинамида, метоклопрамида, сульфаниламидных препаратов).</vt:lpstr>
      <vt:lpstr>ОПРЕДЕЛЕНИЕ ЛЕКАРСТВЕННЫХ ВЕЩЕСТВ СО СЛАБО-ОСНОВНЫМИ СВОЙСТВАМИ</vt:lpstr>
      <vt:lpstr>Презентация PowerPoint</vt:lpstr>
    </vt:vector>
  </TitlesOfParts>
  <Company>ММА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София Терещенко</cp:lastModifiedBy>
  <cp:revision>45</cp:revision>
  <dcterms:created xsi:type="dcterms:W3CDTF">2008-06-05T09:00:03Z</dcterms:created>
  <dcterms:modified xsi:type="dcterms:W3CDTF">2021-11-03T13:25:25Z</dcterms:modified>
</cp:coreProperties>
</file>