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3214688" y="0"/>
            <a:ext cx="2571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Математика</a:t>
            </a:r>
            <a:endParaRPr lang="en-US" sz="36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857232"/>
            <a:ext cx="3852890" cy="52689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3852890" cy="52689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788974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10" y="1500174"/>
            <a:ext cx="3854478" cy="46656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88974"/>
            <a:ext cx="37846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3784627" cy="4625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2751165" cy="649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5794"/>
            <a:ext cx="4854602" cy="5340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1435100"/>
            <a:ext cx="275116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0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4375" y="831850"/>
            <a:ext cx="771525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333999"/>
          </a:xfrm>
        </p:spPr>
        <p:txBody>
          <a:bodyPr/>
          <a:lstStyle/>
          <a:p>
            <a:r>
              <a:rPr lang="ru-RU" sz="4800" dirty="0" smtClean="0">
                <a:solidFill>
                  <a:srgbClr val="002060"/>
                </a:solidFill>
              </a:rPr>
              <a:t>ПРЕЕМСТВЕННОСТЬ 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В</a:t>
            </a:r>
            <a:r>
              <a:rPr lang="ru-RU" sz="4800" dirty="0">
                <a:solidFill>
                  <a:srgbClr val="002060"/>
                </a:solidFill>
              </a:rPr>
              <a:t> </a:t>
            </a:r>
            <a:r>
              <a:rPr lang="ru-RU" sz="4800" dirty="0" smtClean="0">
                <a:solidFill>
                  <a:srgbClr val="002060"/>
                </a:solidFill>
              </a:rPr>
              <a:t>ОБУЧЕНИИ МАТЕМАТИКЕ 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МЕЖДУ НАЧАЛЬНЫМ И ОСНОВНЫМ УРОВНЕМ ОБРАЗОВАНИЯ 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61349"/>
              </p:ext>
            </p:extLst>
          </p:nvPr>
        </p:nvGraphicFramePr>
        <p:xfrm>
          <a:off x="762000" y="457201"/>
          <a:ext cx="7715250" cy="620047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857625"/>
                <a:gridCol w="3857625"/>
              </a:tblGrid>
              <a:tr h="17679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Обратить внимание на работу с величинами (именованными числами): сравнивать по числовым значениям, выражать данные величины в различных единицах.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Вести работу с величинами (именованными числами) в соответствии с программой начальной школы.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4455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Отработать алгоритмы математических вычислений при решении примеров в несколько </a:t>
                      </a:r>
                      <a:r>
                        <a:rPr lang="ru-RU" sz="1600" dirty="0" smtClean="0"/>
                        <a:t>действий.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После записи примера в несколько действий начинать с выделения отдельных блоков, из которых он </a:t>
                      </a:r>
                      <a:r>
                        <a:rPr lang="ru-RU" sz="1600" dirty="0" smtClean="0"/>
                        <a:t>состоит.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731642">
                <a:tc>
                  <a:txBody>
                    <a:bodyPr/>
                    <a:lstStyle/>
                    <a:p>
                      <a:pPr marR="520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Отработать умение решать текстовые задачи арифметическим </a:t>
                      </a:r>
                      <a:r>
                        <a:rPr lang="ru-RU" sz="1600" dirty="0" smtClean="0"/>
                        <a:t>способом.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76200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Использовать отработанные умения в решении задач более 2 действий,  предлагать учащимся решить задачу любым способом (алгебраическим или арифметическим).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74607">
                <a:tc>
                  <a:txBody>
                    <a:bodyPr/>
                    <a:lstStyle/>
                    <a:p>
                      <a:pPr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Научить учащихся распознавать плоские геометрические фигуры и изображать на листе с разлиновкой в клетку.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indent="-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Использовать </a:t>
                      </a:r>
                      <a:r>
                        <a:rPr lang="ru-RU" sz="1600" dirty="0"/>
                        <a:t>знания полученные в начальной школе при  изучении объёмных геометрических фигур.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023140"/>
              </p:ext>
            </p:extLst>
          </p:nvPr>
        </p:nvGraphicFramePr>
        <p:xfrm>
          <a:off x="762000" y="831850"/>
          <a:ext cx="7667625" cy="578548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810000"/>
                <a:gridCol w="3857625"/>
              </a:tblGrid>
              <a:tr h="370840">
                <a:tc>
                  <a:txBody>
                    <a:bodyPr/>
                    <a:lstStyle/>
                    <a:p>
                      <a:pPr marR="27305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Ознакомления с </a:t>
                      </a:r>
                      <a:r>
                        <a:rPr lang="ru-RU" sz="1800" dirty="0" smtClean="0"/>
                        <a:t>долями.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 Углублять и расширять знания по теме "Дроби".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28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Обратить внимание на правильное использование математической терминологии в речи учащихся </a:t>
                      </a:r>
                      <a:endParaRPr lang="ru-RU" sz="1800" dirty="0" smtClean="0"/>
                    </a:p>
                    <a:p>
                      <a:pPr marR="1282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и </a:t>
                      </a:r>
                      <a:r>
                        <a:rPr lang="ru-RU" sz="1800" dirty="0"/>
                        <a:t>учителей начальной школы.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Продолжить развитие математической речи обучающихся.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3591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Нахождение </a:t>
                      </a:r>
                      <a:r>
                        <a:rPr lang="ru-RU" sz="1800" dirty="0"/>
                        <a:t>неизвестного компонента арифметического действия.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914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Нахождение неизвестного компонента арифметического действия в начальной школе изучается только в простейших уравнениях.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ПАМЯТКА ДЛЯ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dirty="0" smtClean="0"/>
              <a:t> 1. Помните - каждый ребенок индивидуален. </a:t>
            </a:r>
            <a:br>
              <a:rPr lang="ru-RU" sz="2400" dirty="0" smtClean="0"/>
            </a:br>
            <a:r>
              <a:rPr lang="ru-RU" sz="2400" dirty="0" smtClean="0"/>
              <a:t>2. Организуя учебную деятельность по предмету, учитывайте возможности и способности учеников. </a:t>
            </a:r>
            <a:br>
              <a:rPr lang="ru-RU" sz="2400" dirty="0" smtClean="0"/>
            </a:br>
            <a:r>
              <a:rPr lang="ru-RU" sz="2400" dirty="0" smtClean="0"/>
              <a:t>3. Помните, что главным является не предмет, которому ВЫ учите, а личность, которую ВЫ формируете. </a:t>
            </a:r>
            <a:br>
              <a:rPr lang="ru-RU" sz="2400" dirty="0" smtClean="0"/>
            </a:br>
            <a:r>
              <a:rPr lang="ru-RU" sz="2400" dirty="0" smtClean="0"/>
              <a:t>4. Помогите ребенку адекватно оценивать ту работу, которую он сделал. </a:t>
            </a:r>
            <a:br>
              <a:rPr lang="ru-RU" sz="2400" dirty="0" smtClean="0"/>
            </a:br>
            <a:r>
              <a:rPr lang="ru-RU" sz="2400" dirty="0" smtClean="0"/>
              <a:t>5. Помните, что знает материал не тот, кто пересказывает материал, а кто его применяет на практике. </a:t>
            </a:r>
            <a:br>
              <a:rPr lang="ru-RU" sz="2400" dirty="0" smtClean="0"/>
            </a:br>
            <a:r>
              <a:rPr lang="ru-RU" sz="2400" dirty="0" smtClean="0"/>
              <a:t>6. Научите ребенка высказывать свои мысли. </a:t>
            </a:r>
            <a:br>
              <a:rPr lang="ru-RU" sz="2400" dirty="0" smtClean="0"/>
            </a:br>
            <a:r>
              <a:rPr lang="ru-RU" sz="2400" dirty="0" smtClean="0"/>
              <a:t>7. Не бойтесь "нестандартных уроков", попробуйте различные типы уроков.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28623" y="914400"/>
            <a:ext cx="7953375" cy="3962400"/>
          </a:xfrm>
        </p:spPr>
        <p:txBody>
          <a:bodyPr/>
          <a:lstStyle/>
          <a:p>
            <a:r>
              <a:rPr lang="ru-RU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6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4375" y="2057399"/>
            <a:ext cx="7715250" cy="198120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61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424146"/>
              </p:ext>
            </p:extLst>
          </p:nvPr>
        </p:nvGraphicFramePr>
        <p:xfrm>
          <a:off x="457200" y="152401"/>
          <a:ext cx="8153400" cy="677462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076700"/>
                <a:gridCol w="4076700"/>
              </a:tblGrid>
              <a:tr h="6149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/>
                        <a:t>Цель НОО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/>
                        <a:t>Цель  ООО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8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Учить </a:t>
                      </a:r>
                      <a:r>
                        <a:rPr lang="ru-RU" sz="1800" kern="1200" dirty="0"/>
                        <a:t>ученика учиться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Учить </a:t>
                      </a:r>
                      <a:r>
                        <a:rPr lang="ru-RU" sz="1800" kern="1200" dirty="0"/>
                        <a:t>ученика учиться в общении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97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ФГОС предусматривает формирование основ учебной деятельности ребёнка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8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НОО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ООО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9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</a:rPr>
                        <a:t>Обеспечить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</a:rPr>
                        <a:t>познавательную мотивацию и интересы учащихся,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</a:rPr>
                        <a:t>их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</a:rPr>
                        <a:t>готовность и способность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</a:rPr>
                        <a:t>сотрудничеству и совместной деятельности учения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</a:rPr>
                        <a:t>с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</a:rPr>
                        <a:t>учителем и одноклассниками, сформировать основы нравственного поведения, определяющего отношения личности с обществом и окружающими людьми.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/>
                        <a:t>Обеспечивать </a:t>
                      </a:r>
                      <a:r>
                        <a:rPr lang="ru-RU" sz="1800" kern="1200" dirty="0"/>
                        <a:t>личностное самоопределение учащихся:  формирование нравственной, мировоззренческой и гражданской позиции, профессиональный выбор, выявление творческих способностей учащихся, развитие способностей самостоятельного решения проблем в различных видах и сферах деятельности.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908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914400"/>
            <a:ext cx="8229600" cy="45720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Изучение математики в начальной школе в настоящее время ставит перед собой достижение следующих целей: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600200"/>
            <a:ext cx="7715250" cy="4543425"/>
          </a:xfrm>
        </p:spPr>
        <p:txBody>
          <a:bodyPr/>
          <a:lstStyle/>
          <a:p>
            <a:pPr marL="342900" lvl="2" indent="-342900"/>
            <a:r>
              <a:rPr lang="ru-RU" dirty="0" smtClean="0"/>
              <a:t>обеспечить математическое развитие младшего школьника – развивать способности к умственной деятельности (логического и знаково-символического мышления), пространственного воображения, математической речи; умение строить рассуждения, выбирать необходимые аргументы;</a:t>
            </a:r>
          </a:p>
          <a:p>
            <a:r>
              <a:rPr lang="ru-RU" sz="2400" dirty="0" smtClean="0"/>
              <a:t>освоить начальные знания по математике – понимать значения величин и способы их измерения; </a:t>
            </a:r>
          </a:p>
          <a:p>
            <a:r>
              <a:rPr lang="ru-RU" sz="2400" dirty="0" smtClean="0"/>
              <a:t>способствовать развитию интереса к математике, стараться использовать математические знания в повседневной жизни.</a:t>
            </a:r>
            <a:endParaRPr lang="ru-RU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0500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Можно выделить несколько критериев, позволяющих обеспечить преемственность в обучении математике в 1–6 классах: 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219200"/>
            <a:ext cx="7715250" cy="4924425"/>
          </a:xfrm>
        </p:spPr>
        <p:txBody>
          <a:bodyPr/>
          <a:lstStyle/>
          <a:p>
            <a:pPr lvl="0"/>
            <a:r>
              <a:rPr lang="ru-RU" sz="2400" dirty="0" smtClean="0"/>
              <a:t>опора на уровень освоения математики, достигнутый на начальной ступени обучения;</a:t>
            </a:r>
          </a:p>
          <a:p>
            <a:pPr lvl="0"/>
            <a:r>
              <a:rPr lang="ru-RU" sz="2400" dirty="0" smtClean="0"/>
              <a:t>перспективность, нацеленность учебных заданий в начальной школе на подготовку к обучению в 5 классе; </a:t>
            </a:r>
          </a:p>
          <a:p>
            <a:pPr lvl="0"/>
            <a:r>
              <a:rPr lang="ru-RU" sz="2400" dirty="0" smtClean="0"/>
              <a:t>генетическая связь между этапами формирования учебной деятельности;</a:t>
            </a:r>
          </a:p>
          <a:p>
            <a:pPr lvl="0"/>
            <a:r>
              <a:rPr lang="ru-RU" sz="2400" dirty="0" err="1" smtClean="0"/>
              <a:t>коммуникативность</a:t>
            </a:r>
            <a:r>
              <a:rPr lang="ru-RU" sz="2400" dirty="0" smtClean="0"/>
              <a:t>, воздействие школьников друг на друга в учебном процессе;</a:t>
            </a:r>
          </a:p>
          <a:p>
            <a:pPr lvl="0"/>
            <a:r>
              <a:rPr lang="ru-RU" sz="2400" dirty="0" smtClean="0"/>
              <a:t>мотивация изучения математики;</a:t>
            </a:r>
          </a:p>
          <a:p>
            <a:pPr lvl="0"/>
            <a:r>
              <a:rPr lang="ru-RU" sz="2400" dirty="0" smtClean="0"/>
              <a:t>качество математической подготовки; </a:t>
            </a:r>
          </a:p>
          <a:p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учебных действий.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Результаты формирования УУД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533400"/>
            <a:ext cx="7715250" cy="6019800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/>
              <a:t>Результатом формирования познавательных УУД будет                являться умение ученика: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300" dirty="0" smtClean="0"/>
              <a:t>• выделять тип задач и способы их решения ;</a:t>
            </a:r>
            <a:br>
              <a:rPr lang="ru-RU" sz="2300" dirty="0" smtClean="0"/>
            </a:br>
            <a:r>
              <a:rPr lang="ru-RU" sz="2300" dirty="0" smtClean="0"/>
              <a:t>• осуществлять поиск необходимой информации, которая нужна для решения задач;</a:t>
            </a:r>
            <a:br>
              <a:rPr lang="ru-RU" sz="2300" dirty="0" smtClean="0"/>
            </a:br>
            <a:r>
              <a:rPr lang="ru-RU" sz="2300" dirty="0" smtClean="0"/>
              <a:t>• различать обоснованные и необоснованные суждения;</a:t>
            </a:r>
            <a:br>
              <a:rPr lang="ru-RU" sz="2300" dirty="0" smtClean="0"/>
            </a:br>
            <a:r>
              <a:rPr lang="ru-RU" sz="2300" dirty="0" smtClean="0"/>
              <a:t>• обосновывать этапы решения учебной задачи;</a:t>
            </a:r>
            <a:br>
              <a:rPr lang="ru-RU" sz="2300" dirty="0" smtClean="0"/>
            </a:br>
            <a:r>
              <a:rPr lang="ru-RU" sz="2300" dirty="0" smtClean="0"/>
              <a:t>• производить анализ и преобразование информации;</a:t>
            </a:r>
            <a:br>
              <a:rPr lang="ru-RU" sz="2300" dirty="0" smtClean="0"/>
            </a:br>
            <a:r>
              <a:rPr lang="ru-RU" sz="2300" dirty="0" smtClean="0"/>
              <a:t>• проводить основные мыслительные операции (анализ, синтез, классификации, сравнение, аналогия и т.д.);</a:t>
            </a:r>
            <a:br>
              <a:rPr lang="ru-RU" sz="2300" dirty="0" smtClean="0"/>
            </a:br>
            <a:r>
              <a:rPr lang="ru-RU" sz="2300" dirty="0" smtClean="0"/>
              <a:t>• устанавливать причинно-следственные связи;</a:t>
            </a:r>
            <a:br>
              <a:rPr lang="ru-RU" sz="2300" dirty="0" smtClean="0"/>
            </a:br>
            <a:r>
              <a:rPr lang="ru-RU" sz="2300" dirty="0" smtClean="0"/>
              <a:t>• владеть общим приемом решения задач;</a:t>
            </a:r>
            <a:br>
              <a:rPr lang="ru-RU" sz="2300" dirty="0" smtClean="0"/>
            </a:br>
            <a:r>
              <a:rPr lang="ru-RU" sz="2300" dirty="0" smtClean="0"/>
              <a:t>• создавать и преобразовывать схемы необходимые для решения задач;</a:t>
            </a:r>
            <a:br>
              <a:rPr lang="ru-RU" sz="2300" dirty="0" smtClean="0"/>
            </a:br>
            <a:r>
              <a:rPr lang="ru-RU" sz="2300" dirty="0" smtClean="0"/>
              <a:t>• осуществлять выбор наиболее эффективного способа решения задачи исходя из конкретных условий.</a:t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-228600"/>
            <a:ext cx="8229600" cy="23622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Основным критерием </a:t>
            </a:r>
            <a:r>
              <a:rPr lang="ru-RU" sz="2400" b="1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sz="2400" b="1" dirty="0" smtClean="0">
                <a:solidFill>
                  <a:srgbClr val="FF0000"/>
                </a:solidFill>
              </a:rPr>
              <a:t> коммуникативных действий можно считать коммуникативные способности ребенка, включающие в себя: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24000"/>
            <a:ext cx="7715250" cy="4549775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   • желание вступать в контакт с окружающими (мотивация общения «Я хочу!»);</a:t>
            </a:r>
            <a:br>
              <a:rPr lang="ru-RU" sz="3000" dirty="0" smtClean="0"/>
            </a:br>
            <a:r>
              <a:rPr lang="ru-RU" sz="3000" dirty="0" smtClean="0"/>
              <a:t>• знание норм и правил, которым необходимо следовать при общении с окружающими;</a:t>
            </a:r>
            <a:br>
              <a:rPr lang="ru-RU" sz="3000" dirty="0" smtClean="0"/>
            </a:br>
            <a:r>
              <a:rPr lang="ru-RU" sz="3000" dirty="0" smtClean="0"/>
              <a:t>• умение организовывать общение, включающее умение слушать собеседника, умение решать конфликтные ситуации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9906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Критерием </a:t>
            </a:r>
            <a:r>
              <a:rPr lang="ru-RU" sz="2800" b="1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sz="2800" b="1" dirty="0" smtClean="0">
                <a:solidFill>
                  <a:srgbClr val="FF0000"/>
                </a:solidFill>
              </a:rPr>
              <a:t> регулятивных действий может стать способность: 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• выбирать средства для своего поведения;</a:t>
            </a:r>
            <a:br>
              <a:rPr lang="ru-RU" dirty="0" smtClean="0"/>
            </a:br>
            <a:r>
              <a:rPr lang="ru-RU" dirty="0" smtClean="0"/>
              <a:t>• планировать, контролировать и выполнять действие по заданному образцу, правилу, с использованием норм;</a:t>
            </a:r>
            <a:br>
              <a:rPr lang="ru-RU" dirty="0" smtClean="0"/>
            </a:br>
            <a:r>
              <a:rPr lang="ru-RU" dirty="0" smtClean="0"/>
              <a:t>• планировать результаты своей деятельности и предвосхищать свои ошибки;</a:t>
            </a:r>
            <a:br>
              <a:rPr lang="ru-RU" dirty="0" smtClean="0"/>
            </a:br>
            <a:r>
              <a:rPr lang="ru-RU" dirty="0" smtClean="0"/>
              <a:t>• начинать и заканчивать свои действия в нужный момент. </a:t>
            </a:r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2954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Для успешного решения проблемы преемственности на современном этапе необходимо: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полностью согласовать требования к математической подготовке учащихся, сформулированные в программах начальной и основной школы; </a:t>
            </a:r>
          </a:p>
          <a:p>
            <a:pPr lvl="0"/>
            <a:r>
              <a:rPr lang="ru-RU" sz="2400" dirty="0" smtClean="0"/>
              <a:t>согласовать методы обучения, обеспечивающие достаточную подготовку учащихся младших классов к восприятию обобщенных фактов, правил, законов, адаптацию школьников к дедуктивному методу изложения; </a:t>
            </a:r>
          </a:p>
          <a:p>
            <a:pPr lvl="0"/>
            <a:r>
              <a:rPr lang="ru-RU" sz="2400" dirty="0" smtClean="0"/>
              <a:t>строить обучение математике так, чтобы достижение учащимися обязательных результатов обучения было безусловным требованием и непременно контролировалось; </a:t>
            </a:r>
          </a:p>
          <a:p>
            <a:pPr lvl="0"/>
            <a:r>
              <a:rPr lang="ru-RU" sz="2400" dirty="0" smtClean="0"/>
              <a:t>установить тесную связь в методах работы с учащимися между учителями 4-х и 5-х классов.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33400"/>
            <a:ext cx="8229600" cy="4572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Рекомендации учителям 4 - 5 классов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91686"/>
              </p:ext>
            </p:extLst>
          </p:nvPr>
        </p:nvGraphicFramePr>
        <p:xfrm>
          <a:off x="304800" y="831850"/>
          <a:ext cx="8458199" cy="582916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267200"/>
                <a:gridCol w="4190999"/>
              </a:tblGrid>
              <a:tr h="504435">
                <a:tc gridSpan="2">
                  <a:txBody>
                    <a:bodyPr/>
                    <a:lstStyle/>
                    <a:p>
                      <a:r>
                        <a:rPr lang="ru-RU" sz="1800" kern="1200" dirty="0" smtClean="0"/>
                        <a:t>                                                          </a:t>
                      </a:r>
                      <a:r>
                        <a:rPr lang="ru-RU" sz="2800" kern="1200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435">
                <a:tc>
                  <a:txBody>
                    <a:bodyPr/>
                    <a:lstStyle/>
                    <a:p>
                      <a:pPr marL="10452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Начальные  классы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42621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5 класс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3060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Довести до автоматизма табличные навыки сложения и вычитания,  умножения и деления чисел.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Систематически включать в устную работу задания на табличное умножение и деление, сложение и вычитание.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1766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Отработать письменные вычислительные навыки с многозначными числами основных четырех действий </a:t>
                      </a:r>
                      <a:r>
                        <a:rPr lang="ru-RU" sz="1600" dirty="0" smtClean="0"/>
                        <a:t>(особенно умножение </a:t>
                      </a:r>
                      <a:r>
                        <a:rPr lang="ru-RU" sz="1600" dirty="0"/>
                        <a:t>и деление на однозначное  и двузначное число).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27305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Регулярно повторять алгоритм выполнения письменного деления и умножения. В начальной школе письменное умножение и деление на трехзначное число дается в пределах умений, навык по программе не отрабатывается.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306004">
                <a:tc>
                  <a:txBody>
                    <a:bodyPr/>
                    <a:lstStyle/>
                    <a:p>
                      <a:pPr marR="60960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Учить учащихся рациональным приемам устного счета на основе законов сложения и умножения.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60960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Учесть, что некоторые устные приемы умножения в программу начальной школы не входят.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>
          <a:solidFill>
            <a:srgbClr val="FF0000"/>
          </a:solidFill>
          <a:round/>
          <a:headEnd/>
          <a:tailEnd/>
        </a:ln>
        <a:effectLst/>
      </a:spPr>
      <a:bodyPr wrap="none" anchor="ctr"/>
      <a:lstStyle>
        <a:defPPr>
          <a:defRPr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Ust_schet</Template>
  <TotalTime>264</TotalTime>
  <Words>640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TS101908703</vt:lpstr>
      <vt:lpstr>ПРЕЕМСТВЕННОСТЬ  В ОБУЧЕНИИ МАТЕМАТИКЕ  МЕЖДУ НАЧАЛЬНЫМ И ОСНОВНЫМ УРОВНЕМ ОБРАЗОВАНИЯ </vt:lpstr>
      <vt:lpstr>Презентация PowerPoint</vt:lpstr>
      <vt:lpstr>Изучение математики в начальной школе в настоящее время ставит перед собой достижение следующих целей: </vt:lpstr>
      <vt:lpstr>Можно выделить несколько критериев, позволяющих обеспечить преемственность в обучении математике в 1–6 классах:  </vt:lpstr>
      <vt:lpstr> Результаты формирования УУД </vt:lpstr>
      <vt:lpstr> Основным критерием сформированности коммуникативных действий можно считать коммуникативные способности ребенка, включающие в себя:  </vt:lpstr>
      <vt:lpstr>Критерием сформированности регулятивных действий может стать способность: </vt:lpstr>
      <vt:lpstr>Для успешного решения проблемы преемственности на современном этапе необходимо: </vt:lpstr>
      <vt:lpstr>Рекомендации учителям 4 - 5 классов </vt:lpstr>
      <vt:lpstr>Презентация PowerPoint</vt:lpstr>
      <vt:lpstr>Презентация PowerPoint</vt:lpstr>
      <vt:lpstr>ПАМЯТКА ДЛЯ УЧИТЕЛЯ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admin</cp:lastModifiedBy>
  <cp:revision>28</cp:revision>
  <dcterms:created xsi:type="dcterms:W3CDTF">2017-04-15T21:17:34Z</dcterms:created>
  <dcterms:modified xsi:type="dcterms:W3CDTF">2021-11-27T00:55:36Z</dcterms:modified>
</cp:coreProperties>
</file>