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836712"/>
            <a:ext cx="7815072" cy="920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ts val="4320"/>
              </a:lnSpc>
            </a:pPr>
            <a:r>
              <a:rPr lang="ru" sz="3100" b="1" dirty="0">
                <a:solidFill>
                  <a:srgbClr val="FF0000"/>
                </a:solidFill>
                <a:latin typeface="Segoe UI"/>
              </a:rPr>
              <a:t>«Развитие мотивации на уроках информатики </a:t>
            </a:r>
            <a:r>
              <a:rPr lang="ru" sz="3100" b="1" dirty="0" smtClean="0">
                <a:solidFill>
                  <a:srgbClr val="FF0000"/>
                </a:solidFill>
                <a:latin typeface="Segoe UI"/>
              </a:rPr>
              <a:t>и математики как </a:t>
            </a:r>
            <a:r>
              <a:rPr lang="ru" sz="3100" b="1" dirty="0">
                <a:solidFill>
                  <a:srgbClr val="FF0000"/>
                </a:solidFill>
                <a:latin typeface="Segoe UI"/>
              </a:rPr>
              <a:t>средство повышения </a:t>
            </a:r>
            <a:r>
              <a:rPr lang="ru" sz="3100" b="1" dirty="0">
                <a:solidFill>
                  <a:srgbClr val="FF0000"/>
                </a:solidFill>
                <a:latin typeface="Segoe UI"/>
              </a:rPr>
              <a:t>уровня обученности учащихся»</a:t>
            </a:r>
          </a:p>
          <a:p>
            <a:pPr indent="0" algn="ctr">
              <a:lnSpc>
                <a:spcPts val="4320"/>
              </a:lnSpc>
            </a:pPr>
            <a:endParaRPr lang="ru" sz="3100" b="1" dirty="0">
              <a:solidFill>
                <a:srgbClr val="FF0000"/>
              </a:solidFill>
              <a:latin typeface="Segoe U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2920" y="896112"/>
            <a:ext cx="7260336" cy="3569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320"/>
              </a:lnSpc>
              <a:spcAft>
                <a:spcPts val="1750"/>
              </a:spcAft>
            </a:pPr>
            <a:r>
              <a:rPr lang="ru" sz="3000" b="1" dirty="0">
                <a:solidFill>
                  <a:srgbClr val="464653"/>
                </a:solidFill>
                <a:latin typeface="Times New Roman"/>
              </a:rPr>
              <a:t>Цели и задачи</a:t>
            </a:r>
          </a:p>
          <a:p>
            <a:pPr marL="279400" indent="-279400">
              <a:lnSpc>
                <a:spcPts val="4800"/>
              </a:lnSpc>
            </a:pPr>
            <a:r>
              <a:rPr lang="ru" sz="3600" b="1" dirty="0">
                <a:solidFill>
                  <a:srgbClr val="727CA3"/>
                </a:solidFill>
                <a:latin typeface="Arial"/>
              </a:rPr>
              <a:t>►</a:t>
            </a:r>
            <a:r>
              <a:rPr lang="ru" sz="3900" b="1" dirty="0">
                <a:solidFill>
                  <a:srgbClr val="727CA3"/>
                </a:solidFill>
                <a:latin typeface="Calibri"/>
              </a:rPr>
              <a:t> </a:t>
            </a:r>
            <a:r>
              <a:rPr lang="ru" sz="3900" b="1" dirty="0">
                <a:solidFill>
                  <a:srgbClr val="FF0000"/>
                </a:solidFill>
                <a:latin typeface="Calibri"/>
              </a:rPr>
              <a:t>Цель : </a:t>
            </a:r>
            <a:r>
              <a:rPr lang="ru" sz="3600" dirty="0">
                <a:latin typeface="Segoe UI"/>
              </a:rPr>
              <a:t>совершенствование методики преподавания </a:t>
            </a:r>
            <a:r>
              <a:rPr lang="ru" sz="3600" dirty="0" smtClean="0">
                <a:latin typeface="Segoe UI"/>
              </a:rPr>
              <a:t>дисциплин </a:t>
            </a:r>
            <a:r>
              <a:rPr lang="ru" sz="3600" dirty="0">
                <a:latin typeface="Segoe UI"/>
              </a:rPr>
              <a:t>«</a:t>
            </a:r>
            <a:r>
              <a:rPr lang="ru" sz="3600" dirty="0" smtClean="0">
                <a:latin typeface="Segoe UI"/>
              </a:rPr>
              <a:t>Информатика» и «Математика», </a:t>
            </a:r>
            <a:r>
              <a:rPr lang="ru" sz="3600" dirty="0">
                <a:latin typeface="Segoe UI"/>
              </a:rPr>
              <a:t>повышение уровня обученности </a:t>
            </a:r>
            <a:r>
              <a:rPr lang="ru" sz="3600" dirty="0" smtClean="0">
                <a:latin typeface="Segoe UI"/>
              </a:rPr>
              <a:t>студентов лицея.</a:t>
            </a:r>
            <a:endParaRPr lang="ru" sz="3600" dirty="0">
              <a:latin typeface="Segoe U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9976" y="734568"/>
            <a:ext cx="2761488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3320"/>
              </a:lnSpc>
              <a:spcAft>
                <a:spcPts val="1190"/>
              </a:spcAft>
            </a:pPr>
            <a:r>
              <a:rPr lang="ru" sz="3000" b="1">
                <a:solidFill>
                  <a:srgbClr val="464653"/>
                </a:solidFill>
                <a:latin typeface="Times New Roman"/>
              </a:rPr>
              <a:t>Цели и задачи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6072" y="1423416"/>
            <a:ext cx="1432560" cy="28651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3060"/>
              </a:lnSpc>
              <a:spcAft>
                <a:spcPts val="350"/>
              </a:spcAft>
            </a:pPr>
            <a:r>
              <a:rPr lang="ru" sz="2300" b="1">
                <a:solidFill>
                  <a:srgbClr val="727CA3"/>
                </a:solidFill>
                <a:latin typeface="Segoe UI"/>
              </a:rPr>
              <a:t>► </a:t>
            </a:r>
            <a:r>
              <a:rPr lang="ru" sz="2300" b="1">
                <a:solidFill>
                  <a:srgbClr val="FF0000"/>
                </a:solidFill>
                <a:latin typeface="Segoe UI"/>
              </a:rPr>
              <a:t>Задачи: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4296" y="1880616"/>
            <a:ext cx="7626096" cy="6339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66700">
              <a:lnSpc>
                <a:spcPts val="2880"/>
              </a:lnSpc>
              <a:spcAft>
                <a:spcPts val="350"/>
              </a:spcAft>
            </a:pPr>
            <a:r>
              <a:rPr lang="ru" sz="2200">
                <a:solidFill>
                  <a:srgbClr val="9FB8CD"/>
                </a:solidFill>
                <a:latin typeface="Segoe UI"/>
              </a:rPr>
              <a:t>►    </a:t>
            </a:r>
            <a:r>
              <a:rPr lang="ru" sz="2200">
                <a:solidFill>
                  <a:srgbClr val="464653"/>
                </a:solidFill>
                <a:latin typeface="Segoe UI"/>
              </a:rPr>
              <a:t>формировать способность к творческому саморазвитию, к творческой деятельности;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44296" y="2727960"/>
            <a:ext cx="7650480" cy="579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66700">
              <a:lnSpc>
                <a:spcPts val="2856"/>
              </a:lnSpc>
              <a:spcAft>
                <a:spcPts val="350"/>
              </a:spcAft>
            </a:pPr>
            <a:r>
              <a:rPr lang="ru" sz="2200">
                <a:solidFill>
                  <a:srgbClr val="9FB8CD"/>
                </a:solidFill>
                <a:latin typeface="Segoe UI"/>
              </a:rPr>
              <a:t>►    </a:t>
            </a:r>
            <a:r>
              <a:rPr lang="ru" sz="2200">
                <a:solidFill>
                  <a:srgbClr val="464653"/>
                </a:solidFill>
                <a:latin typeface="Segoe UI"/>
              </a:rPr>
              <a:t>изучить и применять новые интерактивные технологии в процессе обучения;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44296" y="3471672"/>
            <a:ext cx="7083552" cy="999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66700">
              <a:lnSpc>
                <a:spcPts val="2880"/>
              </a:lnSpc>
              <a:spcAft>
                <a:spcPts val="350"/>
              </a:spcAft>
            </a:pPr>
            <a:r>
              <a:rPr lang="ru" sz="2200" dirty="0">
                <a:solidFill>
                  <a:srgbClr val="9FB8CD"/>
                </a:solidFill>
                <a:latin typeface="Segoe UI"/>
              </a:rPr>
              <a:t>►    </a:t>
            </a:r>
            <a:r>
              <a:rPr lang="ru" sz="2200" dirty="0">
                <a:solidFill>
                  <a:srgbClr val="464653"/>
                </a:solidFill>
                <a:latin typeface="Segoe UI"/>
              </a:rPr>
              <a:t>продолжать работу над повышением научнотеоретического уровня в области теории и методики преподавания информатики и </a:t>
            </a:r>
            <a:r>
              <a:rPr lang="ru" sz="2200" dirty="0" smtClean="0">
                <a:solidFill>
                  <a:srgbClr val="464653"/>
                </a:solidFill>
                <a:latin typeface="Segoe UI"/>
              </a:rPr>
              <a:t>математики;</a:t>
            </a:r>
            <a:endParaRPr lang="ru" sz="2200" dirty="0">
              <a:solidFill>
                <a:srgbClr val="464653"/>
              </a:solidFill>
              <a:latin typeface="Segoe UI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44296" y="4629912"/>
            <a:ext cx="7053072" cy="993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66700">
              <a:lnSpc>
                <a:spcPts val="2880"/>
              </a:lnSpc>
            </a:pPr>
            <a:r>
              <a:rPr lang="ru" sz="2200" dirty="0">
                <a:solidFill>
                  <a:srgbClr val="9FB8CD"/>
                </a:solidFill>
                <a:latin typeface="Segoe UI"/>
              </a:rPr>
              <a:t>►    </a:t>
            </a:r>
            <a:r>
              <a:rPr lang="ru" sz="2200" dirty="0">
                <a:solidFill>
                  <a:srgbClr val="464653"/>
                </a:solidFill>
                <a:latin typeface="Segoe UI"/>
              </a:rPr>
              <a:t>разработать методические рекомендации, дидактические материалы в рамках </a:t>
            </a:r>
            <a:r>
              <a:rPr lang="ru" sz="2200" dirty="0" smtClean="0">
                <a:solidFill>
                  <a:srgbClr val="464653"/>
                </a:solidFill>
                <a:latin typeface="Segoe UI"/>
              </a:rPr>
              <a:t>преподаваемых дисциплин.</a:t>
            </a:r>
            <a:endParaRPr lang="ru" sz="2200" dirty="0">
              <a:solidFill>
                <a:srgbClr val="464653"/>
              </a:solidFill>
              <a:latin typeface="Segoe U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82040" y="423672"/>
            <a:ext cx="7278624" cy="34137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3320"/>
              </a:lnSpc>
              <a:spcAft>
                <a:spcPts val="2380"/>
              </a:spcAft>
            </a:pPr>
            <a:r>
              <a:rPr lang="ru" sz="3000" b="1" dirty="0">
                <a:latin typeface="Times New Roman"/>
              </a:rPr>
              <a:t>Ожидаемый результат самообразования: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0059" y="1816608"/>
            <a:ext cx="7321296" cy="1024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0800" indent="-342900">
              <a:lnSpc>
                <a:spcPts val="2784"/>
              </a:lnSpc>
              <a:spcBef>
                <a:spcPts val="2380"/>
              </a:spcBef>
              <a:spcAft>
                <a:spcPts val="420"/>
              </a:spcAft>
              <a:buFont typeface="Wingdings" pitchFamily="2" charset="2"/>
              <a:buChar char="Ø"/>
            </a:pPr>
            <a:r>
              <a:rPr lang="ru" sz="2200" dirty="0" smtClean="0">
                <a:latin typeface="Segoe UI"/>
              </a:rPr>
              <a:t>Повышение </a:t>
            </a:r>
            <a:r>
              <a:rPr lang="ru" sz="2200" dirty="0">
                <a:latin typeface="Segoe UI"/>
              </a:rPr>
              <a:t>качества преподавания </a:t>
            </a:r>
            <a:r>
              <a:rPr lang="ru" sz="2200" dirty="0" smtClean="0">
                <a:latin typeface="Segoe UI"/>
              </a:rPr>
              <a:t>предметов ;</a:t>
            </a:r>
            <a:endParaRPr lang="ru" sz="2200" dirty="0">
              <a:latin typeface="Segoe U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688" y="2435352"/>
            <a:ext cx="7748016" cy="10363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42900">
              <a:lnSpc>
                <a:spcPts val="2808"/>
              </a:lnSpc>
              <a:spcBef>
                <a:spcPts val="420"/>
              </a:spcBef>
              <a:spcAft>
                <a:spcPts val="420"/>
              </a:spcAft>
              <a:buFont typeface="Wingdings" pitchFamily="2" charset="2"/>
              <a:buChar char="Ø"/>
            </a:pPr>
            <a:r>
              <a:rPr lang="ru" sz="2200" dirty="0" smtClean="0">
                <a:latin typeface="Segoe UI"/>
              </a:rPr>
              <a:t>разработка </a:t>
            </a:r>
            <a:r>
              <a:rPr lang="ru" sz="2200" dirty="0">
                <a:latin typeface="Segoe UI"/>
              </a:rPr>
              <a:t>и апробирование дидактических материалов, тестов, создание мультимедийных материалов (презентаций) для уроков </a:t>
            </a:r>
            <a:r>
              <a:rPr lang="ru" sz="2200" dirty="0" smtClean="0">
                <a:latin typeface="Segoe UI"/>
              </a:rPr>
              <a:t>информатики и математики;</a:t>
            </a:r>
            <a:endParaRPr lang="ru" sz="2200" dirty="0">
              <a:latin typeface="Segoe U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0698" y="3861048"/>
            <a:ext cx="7586472" cy="1005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42900">
              <a:lnSpc>
                <a:spcPts val="2808"/>
              </a:lnSpc>
              <a:spcBef>
                <a:spcPts val="420"/>
              </a:spcBef>
              <a:spcAft>
                <a:spcPts val="420"/>
              </a:spcAft>
              <a:buFont typeface="Wingdings" pitchFamily="2" charset="2"/>
              <a:buChar char="Ø"/>
            </a:pPr>
            <a:r>
              <a:rPr lang="ru" sz="2200" dirty="0" smtClean="0">
                <a:solidFill>
                  <a:srgbClr val="727CA3"/>
                </a:solidFill>
                <a:latin typeface="Segoe UI"/>
              </a:rPr>
              <a:t> </a:t>
            </a:r>
            <a:r>
              <a:rPr lang="ru" sz="2200" dirty="0">
                <a:latin typeface="Segoe UI"/>
              </a:rPr>
              <a:t>доклады, выступления на заседаниях МО, участие в конкурсах и конференциях с самообобщением опыта;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51688" y="4733544"/>
            <a:ext cx="7787640" cy="1386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2900" indent="-342900">
              <a:lnSpc>
                <a:spcPts val="2808"/>
              </a:lnSpc>
              <a:spcBef>
                <a:spcPts val="420"/>
              </a:spcBef>
              <a:buFont typeface="Wingdings" pitchFamily="2" charset="2"/>
              <a:buChar char="Ø"/>
            </a:pPr>
            <a:r>
              <a:rPr lang="ru" sz="2200" dirty="0" smtClean="0">
                <a:latin typeface="Segoe UI"/>
              </a:rPr>
              <a:t>продвижение </a:t>
            </a:r>
            <a:r>
              <a:rPr lang="ru" sz="2200" dirty="0">
                <a:latin typeface="Segoe UI"/>
              </a:rPr>
              <a:t>персонального сайта-портфолио в сети Интернет, корректировка его основных разделов, размещение на нем авторских методических материалов.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9536"/>
            <a:ext cx="694944" cy="5730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08432" y="140208"/>
            <a:ext cx="365760" cy="134112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1550"/>
              </a:lnSpc>
            </a:pPr>
            <a:r>
              <a:rPr lang="ru" sz="1200" b="1" i="1">
                <a:solidFill>
                  <a:srgbClr val="F9CA37"/>
                </a:solidFill>
                <a:latin typeface="Times New Roman"/>
              </a:rPr>
              <a:t>!</a:t>
            </a:r>
            <a:r>
              <a:rPr lang="ru" sz="1000" b="1">
                <a:solidFill>
                  <a:srgbClr val="F9CA37"/>
                </a:solidFill>
                <a:latin typeface="Courier New"/>
              </a:rPr>
              <a:t> </a:t>
            </a:r>
            <a:r>
              <a:rPr lang="en-US" sz="1000" b="1">
                <a:solidFill>
                  <a:srgbClr val="F9CA37"/>
                </a:solidFill>
                <a:latin typeface="Courier New"/>
              </a:rPr>
              <a:t>i Vi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335280"/>
            <a:ext cx="8997696" cy="512064"/>
          </a:xfrm>
          <a:prstGeom prst="rect">
            <a:avLst/>
          </a:prstGeom>
          <a:solidFill>
            <a:srgbClr val="750001"/>
          </a:solidFill>
        </p:spPr>
        <p:txBody>
          <a:bodyPr wrap="none" lIns="0" tIns="0" rIns="0" bIns="0">
            <a:noAutofit/>
          </a:bodyPr>
          <a:lstStyle/>
          <a:p>
            <a:pPr indent="0" algn="r">
              <a:lnSpc>
                <a:spcPts val="3320"/>
              </a:lnSpc>
              <a:spcAft>
                <a:spcPts val="2100"/>
              </a:spcAft>
            </a:pPr>
            <a:r>
              <a:rPr lang="ru" sz="3000" b="1">
                <a:solidFill>
                  <a:srgbClr val="FFFFFF"/>
                </a:solidFill>
                <a:latin typeface="Times New Roman"/>
              </a:rPr>
              <a:t>/ Планируемые результаты самореализации: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2480" y="1255776"/>
            <a:ext cx="6339840" cy="658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2568"/>
              </a:lnSpc>
              <a:spcBef>
                <a:spcPts val="2100"/>
              </a:spcBef>
              <a:spcAft>
                <a:spcPts val="280"/>
              </a:spcAft>
            </a:pPr>
            <a:r>
              <a:rPr lang="ru" sz="2200" dirty="0">
                <a:solidFill>
                  <a:srgbClr val="9FB8CD"/>
                </a:solidFill>
                <a:latin typeface="Segoe UI"/>
              </a:rPr>
              <a:t>► </a:t>
            </a:r>
            <a:r>
              <a:rPr lang="ru" sz="2200" dirty="0">
                <a:latin typeface="Segoe UI"/>
              </a:rPr>
              <a:t>Разработка комплекта электронных уроков по информатике и </a:t>
            </a:r>
            <a:r>
              <a:rPr lang="ru" sz="2200" dirty="0" smtClean="0">
                <a:latin typeface="Segoe UI"/>
              </a:rPr>
              <a:t>математике;</a:t>
            </a:r>
            <a:endParaRPr lang="ru" sz="2200" dirty="0">
              <a:latin typeface="Segoe U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2960" y="2005584"/>
            <a:ext cx="7684008" cy="3806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20040" marR="449072" indent="-304800">
              <a:lnSpc>
                <a:spcPts val="2568"/>
              </a:lnSpc>
              <a:spcBef>
                <a:spcPts val="280"/>
              </a:spcBef>
              <a:spcAft>
                <a:spcPts val="280"/>
              </a:spcAft>
            </a:pPr>
            <a:r>
              <a:rPr lang="ru" sz="2200" dirty="0">
                <a:solidFill>
                  <a:srgbClr val="9FB8CD"/>
                </a:solidFill>
                <a:latin typeface="Segoe UI"/>
              </a:rPr>
              <a:t>►    </a:t>
            </a:r>
            <a:r>
              <a:rPr lang="ru" sz="2200" dirty="0">
                <a:latin typeface="Segoe UI"/>
              </a:rPr>
              <a:t>Разработка пакета материалов в электронном виде, в том числе:</a:t>
            </a:r>
          </a:p>
          <a:p>
            <a:pPr marL="561340" marR="449072" indent="-241300">
              <a:lnSpc>
                <a:spcPts val="2208"/>
              </a:lnSpc>
              <a:spcAft>
                <a:spcPts val="280"/>
              </a:spcAft>
            </a:pPr>
            <a:r>
              <a:rPr lang="ru" sz="1700" dirty="0">
                <a:solidFill>
                  <a:srgbClr val="BCBCBC"/>
                </a:solidFill>
                <a:latin typeface="Arial"/>
              </a:rPr>
              <a:t>►</a:t>
            </a:r>
            <a:r>
              <a:rPr lang="ru" sz="1900" dirty="0">
                <a:solidFill>
                  <a:srgbClr val="BCBCBC"/>
                </a:solidFill>
                <a:latin typeface="Calibri"/>
              </a:rPr>
              <a:t>    </a:t>
            </a:r>
            <a:r>
              <a:rPr lang="ru" sz="1900" dirty="0">
                <a:latin typeface="Calibri"/>
              </a:rPr>
              <a:t>комплекта дидактики по </a:t>
            </a:r>
            <a:r>
              <a:rPr lang="ru" sz="1900" dirty="0" smtClean="0">
                <a:latin typeface="Calibri"/>
              </a:rPr>
              <a:t>предметам </a:t>
            </a:r>
            <a:r>
              <a:rPr lang="ru" sz="1900" dirty="0">
                <a:latin typeface="Calibri"/>
              </a:rPr>
              <a:t>(самостоятельные, практические и контрольные работы);</a:t>
            </a:r>
          </a:p>
          <a:p>
            <a:pPr marL="561340" indent="-241300">
              <a:lnSpc>
                <a:spcPts val="2184"/>
              </a:lnSpc>
              <a:spcAft>
                <a:spcPts val="280"/>
              </a:spcAft>
            </a:pPr>
            <a:r>
              <a:rPr lang="ru" sz="1700" dirty="0">
                <a:solidFill>
                  <a:srgbClr val="BCBCBC"/>
                </a:solidFill>
                <a:latin typeface="Arial"/>
              </a:rPr>
              <a:t>►</a:t>
            </a:r>
            <a:r>
              <a:rPr lang="ru" sz="1900" dirty="0">
                <a:solidFill>
                  <a:srgbClr val="BCBCBC"/>
                </a:solidFill>
                <a:latin typeface="Calibri"/>
              </a:rPr>
              <a:t>    </a:t>
            </a:r>
            <a:r>
              <a:rPr lang="ru" sz="1900" dirty="0">
                <a:latin typeface="Calibri"/>
              </a:rPr>
              <a:t>комплекта раздаточного материала по </a:t>
            </a:r>
            <a:r>
              <a:rPr lang="ru" sz="1900" dirty="0" smtClean="0">
                <a:latin typeface="Calibri"/>
              </a:rPr>
              <a:t>предметам </a:t>
            </a:r>
            <a:r>
              <a:rPr lang="ru" sz="1900" dirty="0">
                <a:latin typeface="Calibri"/>
              </a:rPr>
              <a:t>(карточки, задания и вопросы по </a:t>
            </a:r>
            <a:r>
              <a:rPr lang="ru" sz="1900" dirty="0" smtClean="0">
                <a:latin typeface="Calibri"/>
              </a:rPr>
              <a:t>предметам);</a:t>
            </a:r>
            <a:endParaRPr lang="ru" sz="1900" dirty="0">
              <a:latin typeface="Calibri"/>
            </a:endParaRPr>
          </a:p>
          <a:p>
            <a:pPr marL="561340" indent="-241300">
              <a:lnSpc>
                <a:spcPts val="2136"/>
              </a:lnSpc>
              <a:spcAft>
                <a:spcPts val="280"/>
              </a:spcAft>
            </a:pPr>
            <a:r>
              <a:rPr lang="ru" sz="1700" dirty="0">
                <a:solidFill>
                  <a:srgbClr val="BCBCBC"/>
                </a:solidFill>
                <a:latin typeface="Arial"/>
              </a:rPr>
              <a:t>►</a:t>
            </a:r>
            <a:r>
              <a:rPr lang="ru" sz="1900" dirty="0">
                <a:solidFill>
                  <a:srgbClr val="BCBCBC"/>
                </a:solidFill>
                <a:latin typeface="Calibri"/>
              </a:rPr>
              <a:t>    </a:t>
            </a:r>
            <a:r>
              <a:rPr lang="ru" sz="1900" dirty="0">
                <a:latin typeface="Calibri"/>
              </a:rPr>
              <a:t>создание банка творческих и проектно-исследовательских работ </a:t>
            </a:r>
            <a:r>
              <a:rPr lang="ru" sz="1900" dirty="0" smtClean="0">
                <a:latin typeface="Calibri"/>
              </a:rPr>
              <a:t>студентов;</a:t>
            </a:r>
            <a:endParaRPr lang="ru" sz="1900" dirty="0">
              <a:latin typeface="Calibri"/>
            </a:endParaRPr>
          </a:p>
          <a:p>
            <a:pPr marL="561340" indent="-241300">
              <a:lnSpc>
                <a:spcPts val="2160"/>
              </a:lnSpc>
              <a:spcAft>
                <a:spcPts val="560"/>
              </a:spcAft>
            </a:pPr>
            <a:r>
              <a:rPr lang="ru" sz="1700" dirty="0">
                <a:solidFill>
                  <a:srgbClr val="BCBCBC"/>
                </a:solidFill>
                <a:latin typeface="Arial"/>
              </a:rPr>
              <a:t>►</a:t>
            </a:r>
            <a:r>
              <a:rPr lang="ru" sz="1900" dirty="0">
                <a:solidFill>
                  <a:srgbClr val="BCBCBC"/>
                </a:solidFill>
                <a:latin typeface="Calibri"/>
              </a:rPr>
              <a:t>    </a:t>
            </a:r>
            <a:r>
              <a:rPr lang="ru" sz="1900" dirty="0">
                <a:latin typeface="Calibri"/>
              </a:rPr>
              <a:t>пакета сценариев открытых уроков и внеклассных мероприятий с применением информационно-коммуникационных технологий.</a:t>
            </a:r>
          </a:p>
          <a:p>
            <a:pPr marL="320040" marR="1299972" indent="-304800">
              <a:lnSpc>
                <a:spcPts val="2592"/>
              </a:lnSpc>
              <a:spcAft>
                <a:spcPts val="280"/>
              </a:spcAft>
            </a:pPr>
            <a:r>
              <a:rPr lang="ru" sz="2200" dirty="0">
                <a:solidFill>
                  <a:srgbClr val="9FB8CD"/>
                </a:solidFill>
                <a:latin typeface="Segoe UI"/>
              </a:rPr>
              <a:t>►    </a:t>
            </a:r>
            <a:r>
              <a:rPr lang="ru" sz="2200" dirty="0">
                <a:latin typeface="Segoe UI"/>
              </a:rPr>
              <a:t>Постоянное ведение электронного портфолио-сайта преподавателя.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2960" y="5903976"/>
            <a:ext cx="7004304" cy="5760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20040" indent="-304800">
              <a:lnSpc>
                <a:spcPts val="2616"/>
              </a:lnSpc>
              <a:spcBef>
                <a:spcPts val="280"/>
              </a:spcBef>
            </a:pPr>
            <a:r>
              <a:rPr lang="ru" sz="2200">
                <a:solidFill>
                  <a:srgbClr val="9FB8CD"/>
                </a:solidFill>
                <a:latin typeface="Segoe UI"/>
              </a:rPr>
              <a:t>► </a:t>
            </a:r>
            <a:r>
              <a:rPr lang="ru" sz="2200">
                <a:latin typeface="Segoe UI"/>
              </a:rPr>
              <a:t>Выступление на семинарах, конференциях, мастерклассах.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55192" y="722376"/>
            <a:ext cx="6681216" cy="37185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lnSpc>
                <a:spcPts val="3320"/>
              </a:lnSpc>
              <a:spcAft>
                <a:spcPts val="910"/>
              </a:spcAft>
            </a:pPr>
            <a:r>
              <a:rPr lang="ru" sz="3000" b="1">
                <a:solidFill>
                  <a:srgbClr val="FF0000"/>
                </a:solidFill>
                <a:latin typeface="Times New Roman"/>
              </a:rPr>
              <a:t>В процессе работы были изучены: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61288" y="1350264"/>
            <a:ext cx="7004304" cy="743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3384"/>
              </a:lnSpc>
              <a:spcAft>
                <a:spcPts val="420"/>
              </a:spcAft>
            </a:pPr>
            <a:r>
              <a:rPr lang="ru" sz="2300" b="1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>
                <a:latin typeface="Segoe UI"/>
              </a:rPr>
              <a:t>Нормативно-правовые документы в области образования;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61288" y="2301240"/>
            <a:ext cx="5413248" cy="29260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-279400">
              <a:lnSpc>
                <a:spcPts val="3060"/>
              </a:lnSpc>
              <a:spcAft>
                <a:spcPts val="420"/>
              </a:spcAft>
            </a:pPr>
            <a:r>
              <a:rPr lang="ru" sz="2300" b="1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>
                <a:latin typeface="Segoe UI"/>
              </a:rPr>
              <a:t>Научно-методическая литература;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61288" y="2788920"/>
            <a:ext cx="6955536" cy="7376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3408"/>
              </a:lnSpc>
              <a:spcAft>
                <a:spcPts val="420"/>
              </a:spcAft>
            </a:pPr>
            <a:r>
              <a:rPr lang="ru" sz="2300" b="1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>
                <a:latin typeface="Segoe UI"/>
              </a:rPr>
              <a:t>Информация в сети Интернете по информатике и ИКТ, педагогике, психологии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1288" y="3715512"/>
            <a:ext cx="5998464" cy="11643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 algn="just">
              <a:lnSpc>
                <a:spcPts val="3360"/>
              </a:lnSpc>
              <a:spcAft>
                <a:spcPts val="420"/>
              </a:spcAft>
            </a:pPr>
            <a:r>
              <a:rPr lang="ru" sz="2300" b="1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>
                <a:latin typeface="Segoe UI"/>
              </a:rPr>
              <a:t>Новые программы, учебники, УМК по информатике и ИКТ, их особенности и недостатки;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61288" y="5093208"/>
            <a:ext cx="6406896" cy="716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279400">
              <a:lnSpc>
                <a:spcPts val="3360"/>
              </a:lnSpc>
            </a:pPr>
            <a:r>
              <a:rPr lang="ru" sz="2300" b="1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>
                <a:latin typeface="Segoe UI"/>
              </a:rPr>
              <a:t>Новые педагогические технологии через предметные издания и Интернет.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496" y="704088"/>
            <a:ext cx="7568184" cy="54498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75184" indent="0" algn="r">
              <a:lnSpc>
                <a:spcPts val="3320"/>
              </a:lnSpc>
              <a:spcAft>
                <a:spcPts val="490"/>
              </a:spcAft>
            </a:pPr>
            <a:r>
              <a:rPr lang="ru" sz="3000" b="1" dirty="0">
                <a:solidFill>
                  <a:srgbClr val="FF0000"/>
                </a:solidFill>
                <a:latin typeface="Times New Roman"/>
              </a:rPr>
              <a:t>В процессе работы были разработаны:</a:t>
            </a:r>
          </a:p>
          <a:p>
            <a:pPr marL="438404" marR="75184" indent="-266700">
              <a:lnSpc>
                <a:spcPts val="3024"/>
              </a:lnSpc>
              <a:spcAft>
                <a:spcPts val="490"/>
              </a:spcAft>
            </a:pPr>
            <a:r>
              <a:rPr lang="ru" sz="2300" b="1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 dirty="0">
                <a:latin typeface="Segoe UI"/>
              </a:rPr>
              <a:t>Методические рекомендации к творческим проектам студентов </a:t>
            </a:r>
            <a:r>
              <a:rPr lang="ru" sz="2300" b="1" dirty="0" smtClean="0">
                <a:latin typeface="Segoe UI"/>
              </a:rPr>
              <a:t>2 </a:t>
            </a:r>
            <a:r>
              <a:rPr lang="ru" sz="2300" b="1" dirty="0">
                <a:latin typeface="Segoe UI"/>
              </a:rPr>
              <a:t>курса;</a:t>
            </a:r>
          </a:p>
          <a:p>
            <a:pPr marL="438404" indent="-266700">
              <a:lnSpc>
                <a:spcPts val="3024"/>
              </a:lnSpc>
              <a:spcAft>
                <a:spcPts val="490"/>
              </a:spcAft>
            </a:pPr>
            <a:r>
              <a:rPr lang="ru" sz="2300" b="1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 dirty="0">
                <a:latin typeface="Segoe UI"/>
              </a:rPr>
              <a:t>Методическая разработка по теме «Системы счисления»;</a:t>
            </a:r>
          </a:p>
          <a:p>
            <a:pPr marL="438404" indent="-266700">
              <a:lnSpc>
                <a:spcPts val="3024"/>
              </a:lnSpc>
              <a:spcAft>
                <a:spcPts val="490"/>
              </a:spcAft>
            </a:pPr>
            <a:r>
              <a:rPr lang="ru" sz="2300" b="1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 dirty="0">
                <a:latin typeface="Segoe UI"/>
              </a:rPr>
              <a:t>Методическая разработка внеклассного мероприятия «Своя игра»;</a:t>
            </a:r>
          </a:p>
          <a:p>
            <a:pPr marL="438404" indent="-266700">
              <a:lnSpc>
                <a:spcPts val="3024"/>
              </a:lnSpc>
              <a:spcAft>
                <a:spcPts val="490"/>
              </a:spcAft>
            </a:pPr>
            <a:r>
              <a:rPr lang="ru" sz="2300" b="1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 dirty="0">
                <a:latin typeface="Segoe UI"/>
              </a:rPr>
              <a:t>Методические рекомендации по выполнению практических работ по теме «Текстовый процессор </a:t>
            </a:r>
            <a:r>
              <a:rPr lang="en-US" sz="2300" b="1" dirty="0">
                <a:latin typeface="Segoe UI"/>
              </a:rPr>
              <a:t>MS Word» </a:t>
            </a:r>
            <a:r>
              <a:rPr lang="ru" sz="2300" b="1" dirty="0">
                <a:latin typeface="Segoe UI"/>
              </a:rPr>
              <a:t>для студентов 2 курса;</a:t>
            </a:r>
          </a:p>
          <a:p>
            <a:pPr marL="438404" indent="-266700">
              <a:lnSpc>
                <a:spcPts val="3024"/>
              </a:lnSpc>
            </a:pPr>
            <a:r>
              <a:rPr lang="ru" sz="2300" b="1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300" b="1" dirty="0">
                <a:latin typeface="Segoe UI"/>
              </a:rPr>
              <a:t>Методические рекомендации по выполнению практических работ по теме «Табличный процессор </a:t>
            </a:r>
            <a:r>
              <a:rPr lang="en-US" sz="2300" b="1" dirty="0">
                <a:latin typeface="Segoe UI"/>
              </a:rPr>
              <a:t>MS Excel» </a:t>
            </a:r>
            <a:r>
              <a:rPr lang="ru" sz="2300" b="1" dirty="0">
                <a:latin typeface="Segoe UI"/>
              </a:rPr>
              <a:t>для студентов 2 курса;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0496" y="704088"/>
            <a:ext cx="7577328" cy="5077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3320"/>
              </a:lnSpc>
              <a:spcAft>
                <a:spcPts val="1190"/>
              </a:spcAft>
            </a:pPr>
            <a:r>
              <a:rPr lang="ru" sz="3000" b="1" dirty="0">
                <a:solidFill>
                  <a:srgbClr val="FF0000"/>
                </a:solidFill>
                <a:latin typeface="Times New Roman"/>
              </a:rPr>
              <a:t>В процессе работы были разработаны:</a:t>
            </a:r>
          </a:p>
          <a:p>
            <a:pPr marL="451104" indent="-279400">
              <a:lnSpc>
                <a:spcPts val="3840"/>
              </a:lnSpc>
              <a:spcAft>
                <a:spcPts val="420"/>
              </a:spcAft>
            </a:pPr>
            <a:r>
              <a:rPr lang="ru" sz="2900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900" dirty="0">
                <a:latin typeface="Segoe UI"/>
              </a:rPr>
              <a:t>Задания для проведения олимпиады по информатике для студентов 2 курса;</a:t>
            </a:r>
          </a:p>
          <a:p>
            <a:pPr marL="451104" indent="-279400">
              <a:lnSpc>
                <a:spcPts val="3864"/>
              </a:lnSpc>
              <a:spcAft>
                <a:spcPts val="420"/>
              </a:spcAft>
            </a:pPr>
            <a:r>
              <a:rPr lang="ru" sz="2900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900" dirty="0">
                <a:latin typeface="Segoe UI"/>
              </a:rPr>
              <a:t>Мультимедийные лекции для студентов 1-2 курсов;</a:t>
            </a:r>
          </a:p>
          <a:p>
            <a:pPr marL="451104" indent="-279400">
              <a:lnSpc>
                <a:spcPts val="3864"/>
              </a:lnSpc>
              <a:spcAft>
                <a:spcPts val="420"/>
              </a:spcAft>
            </a:pPr>
            <a:r>
              <a:rPr lang="ru" sz="2900" dirty="0">
                <a:solidFill>
                  <a:srgbClr val="727CA3"/>
                </a:solidFill>
                <a:latin typeface="Segoe UI"/>
              </a:rPr>
              <a:t>►    </a:t>
            </a:r>
            <a:r>
              <a:rPr lang="ru" sz="2900" dirty="0">
                <a:latin typeface="Segoe UI"/>
              </a:rPr>
              <a:t>КОСы по информатике для студентов 1-2 курса;</a:t>
            </a:r>
          </a:p>
          <a:p>
            <a:pPr marL="451104" indent="-279400">
              <a:lnSpc>
                <a:spcPts val="3816"/>
              </a:lnSpc>
            </a:pPr>
            <a:endParaRPr lang="ru" sz="2900" dirty="0">
              <a:latin typeface="Segoe U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5592" y="505968"/>
            <a:ext cx="7732776" cy="80162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480"/>
              </a:lnSpc>
              <a:spcAft>
                <a:spcPts val="2170"/>
              </a:spcAft>
            </a:pPr>
            <a:r>
              <a:rPr lang="ru" sz="3000" b="1">
                <a:solidFill>
                  <a:srgbClr val="FF0000"/>
                </a:solidFill>
                <a:latin typeface="Times New Roman"/>
              </a:rPr>
              <a:t>Параметры оценивания результата по теме самообразования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66928" y="1679448"/>
            <a:ext cx="7687056" cy="33314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96672" indent="-279400">
              <a:lnSpc>
                <a:spcPts val="5304"/>
              </a:lnSpc>
              <a:spcBef>
                <a:spcPts val="2170"/>
              </a:spcBef>
              <a:spcAft>
                <a:spcPts val="420"/>
              </a:spcAft>
            </a:pPr>
            <a:r>
              <a:rPr lang="ru" sz="3800" dirty="0">
                <a:solidFill>
                  <a:srgbClr val="727CA3"/>
                </a:solidFill>
                <a:latin typeface="Arial"/>
              </a:rPr>
              <a:t>►</a:t>
            </a:r>
            <a:r>
              <a:rPr lang="ru" sz="4200" dirty="0">
                <a:solidFill>
                  <a:srgbClr val="727CA3"/>
                </a:solidFill>
                <a:latin typeface="Calibri"/>
              </a:rPr>
              <a:t>    </a:t>
            </a:r>
            <a:r>
              <a:rPr lang="ru" sz="4200" dirty="0">
                <a:latin typeface="Calibri"/>
              </a:rPr>
              <a:t>Уровень мотивации обучающихся (</a:t>
            </a:r>
            <a:r>
              <a:rPr lang="ru" sz="4200" u="sng" dirty="0">
                <a:solidFill>
                  <a:srgbClr val="B292CA"/>
                </a:solidFill>
                <a:latin typeface="Calibri"/>
              </a:rPr>
              <a:t>опросник</a:t>
            </a:r>
            <a:r>
              <a:rPr lang="ru" sz="4200" dirty="0">
                <a:latin typeface="Calibri"/>
              </a:rPr>
              <a:t>);</a:t>
            </a:r>
          </a:p>
          <a:p>
            <a:pPr marL="296672" indent="-279400">
              <a:lnSpc>
                <a:spcPts val="5130"/>
              </a:lnSpc>
              <a:spcAft>
                <a:spcPts val="420"/>
              </a:spcAft>
            </a:pPr>
            <a:r>
              <a:rPr lang="ru" sz="3800" dirty="0">
                <a:solidFill>
                  <a:srgbClr val="727CA3"/>
                </a:solidFill>
                <a:latin typeface="Arial"/>
              </a:rPr>
              <a:t>►</a:t>
            </a:r>
            <a:r>
              <a:rPr lang="ru" sz="4200" dirty="0">
                <a:solidFill>
                  <a:srgbClr val="727CA3"/>
                </a:solidFill>
                <a:latin typeface="Calibri"/>
              </a:rPr>
              <a:t>    </a:t>
            </a:r>
            <a:r>
              <a:rPr lang="ru" sz="4200" dirty="0">
                <a:latin typeface="Calibri"/>
              </a:rPr>
              <a:t>Качество знаний обучающихся;</a:t>
            </a:r>
          </a:p>
          <a:p>
            <a:pPr marL="296672" indent="-279400">
              <a:lnSpc>
                <a:spcPts val="5280"/>
              </a:lnSpc>
            </a:pPr>
            <a:r>
              <a:rPr lang="ru" sz="3800" dirty="0">
                <a:solidFill>
                  <a:srgbClr val="727CA3"/>
                </a:solidFill>
                <a:latin typeface="Arial"/>
              </a:rPr>
              <a:t>►</a:t>
            </a:r>
            <a:r>
              <a:rPr lang="ru" sz="4200" dirty="0">
                <a:solidFill>
                  <a:srgbClr val="727CA3"/>
                </a:solidFill>
                <a:latin typeface="Calibri"/>
              </a:rPr>
              <a:t>    </a:t>
            </a:r>
            <a:r>
              <a:rPr lang="ru" sz="4200" dirty="0">
                <a:latin typeface="Calibri"/>
              </a:rPr>
              <a:t>Количество участников в предметных конкурсах.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447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modified xsi:type="dcterms:W3CDTF">2022-09-08T15:16:15Z</dcterms:modified>
</cp:coreProperties>
</file>