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39"/>
  </p:notesMasterIdLst>
  <p:handoutMasterIdLst>
    <p:handoutMasterId r:id="rId40"/>
  </p:handoutMasterIdLst>
  <p:sldIdLst>
    <p:sldId id="293" r:id="rId2"/>
    <p:sldId id="311" r:id="rId3"/>
    <p:sldId id="290" r:id="rId4"/>
    <p:sldId id="257" r:id="rId5"/>
    <p:sldId id="259" r:id="rId6"/>
    <p:sldId id="260" r:id="rId7"/>
    <p:sldId id="262" r:id="rId8"/>
    <p:sldId id="310" r:id="rId9"/>
    <p:sldId id="263" r:id="rId10"/>
    <p:sldId id="308" r:id="rId11"/>
    <p:sldId id="314" r:id="rId12"/>
    <p:sldId id="315" r:id="rId13"/>
    <p:sldId id="316" r:id="rId14"/>
    <p:sldId id="317" r:id="rId15"/>
    <p:sldId id="297" r:id="rId16"/>
    <p:sldId id="258" r:id="rId17"/>
    <p:sldId id="266" r:id="rId18"/>
    <p:sldId id="296" r:id="rId19"/>
    <p:sldId id="269" r:id="rId20"/>
    <p:sldId id="291" r:id="rId21"/>
    <p:sldId id="271" r:id="rId22"/>
    <p:sldId id="307" r:id="rId23"/>
    <p:sldId id="309" r:id="rId24"/>
    <p:sldId id="305" r:id="rId25"/>
    <p:sldId id="306" r:id="rId26"/>
    <p:sldId id="318" r:id="rId27"/>
    <p:sldId id="282" r:id="rId28"/>
    <p:sldId id="281" r:id="rId29"/>
    <p:sldId id="300" r:id="rId30"/>
    <p:sldId id="301" r:id="rId31"/>
    <p:sldId id="302" r:id="rId32"/>
    <p:sldId id="303" r:id="rId33"/>
    <p:sldId id="320" r:id="rId34"/>
    <p:sldId id="304" r:id="rId35"/>
    <p:sldId id="321" r:id="rId36"/>
    <p:sldId id="284" r:id="rId37"/>
    <p:sldId id="298"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07" autoAdjust="0"/>
  </p:normalViewPr>
  <p:slideViewPr>
    <p:cSldViewPr>
      <p:cViewPr varScale="1">
        <p:scale>
          <a:sx n="69" d="100"/>
          <a:sy n="69" d="100"/>
        </p:scale>
        <p:origin x="-540" y="-102"/>
      </p:cViewPr>
      <p:guideLst>
        <p:guide orient="horz" pos="2160"/>
        <p:guide pos="2880"/>
      </p:guideLst>
    </p:cSldViewPr>
  </p:slideViewPr>
  <p:outlineViewPr>
    <p:cViewPr>
      <p:scale>
        <a:sx n="33" d="100"/>
        <a:sy n="33" d="100"/>
      </p:scale>
      <p:origin x="0" y="12960"/>
    </p:cViewPr>
  </p:outlineViewPr>
  <p:notesTextViewPr>
    <p:cViewPr>
      <p:scale>
        <a:sx n="100" d="100"/>
        <a:sy n="100" d="100"/>
      </p:scale>
      <p:origin x="0" y="0"/>
    </p:cViewPr>
  </p:notesTextViewPr>
  <p:notesViewPr>
    <p:cSldViewPr>
      <p:cViewPr varScale="1">
        <p:scale>
          <a:sx n="55" d="100"/>
          <a:sy n="55" d="100"/>
        </p:scale>
        <p:origin x="-290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0A4444-BDC5-42DA-8D08-D19B23021C2F}" type="datetimeFigureOut">
              <a:rPr lang="ru-RU" smtClean="0"/>
              <a:pPr/>
              <a:t>08.12.2022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986C57-B1F6-4939-99CB-DAD858444309}" type="slidenum">
              <a:rPr lang="ru-RU" smtClean="0"/>
              <a:pPr/>
              <a:t>‹#›</a:t>
            </a:fld>
            <a:endParaRPr lang="ru-RU"/>
          </a:p>
        </p:txBody>
      </p:sp>
    </p:spTree>
    <p:extLst>
      <p:ext uri="{BB962C8B-B14F-4D97-AF65-F5344CB8AC3E}">
        <p14:creationId xmlns:p14="http://schemas.microsoft.com/office/powerpoint/2010/main" xmlns="" val="230198238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A23FA-343D-4F1D-B932-C894D1DF207B}" type="datetimeFigureOut">
              <a:rPr lang="ru-RU" smtClean="0"/>
              <a:pPr/>
              <a:t>08.12.2022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C8E6E2-8D78-46E0-86AA-9061698DAF58}" type="slidenum">
              <a:rPr lang="ru-RU" smtClean="0"/>
              <a:pPr/>
              <a:t>‹#›</a:t>
            </a:fld>
            <a:endParaRPr lang="ru-RU"/>
          </a:p>
        </p:txBody>
      </p:sp>
    </p:spTree>
    <p:extLst>
      <p:ext uri="{BB962C8B-B14F-4D97-AF65-F5344CB8AC3E}">
        <p14:creationId xmlns:p14="http://schemas.microsoft.com/office/powerpoint/2010/main" xmlns="" val="328385913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51C8E6E2-8D78-46E0-86AA-9061698DAF58}" type="slidenum">
              <a:rPr lang="ru-RU" smtClean="0"/>
              <a:pPr/>
              <a:t>4</a:t>
            </a:fld>
            <a:endParaRPr lang="ru-RU"/>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51C8E6E2-8D78-46E0-86AA-9061698DAF58}" type="slidenum">
              <a:rPr lang="ru-RU" smtClean="0"/>
              <a:pPr/>
              <a:t>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51C8E6E2-8D78-46E0-86AA-9061698DAF58}" type="slidenum">
              <a:rPr lang="ru-RU" smtClean="0"/>
              <a:pPr/>
              <a:t>30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FF52A246-5756-41CA-919A-E1F6DDABED85}" type="datetime1">
              <a:rPr lang="ru-RU" smtClean="0"/>
              <a:pPr/>
              <a:t>08.12.2022</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667F87B-CFA1-406A-9DC8-E4356ECB87CF}" type="datetime1">
              <a:rPr lang="ru-RU" smtClean="0"/>
              <a:pPr/>
              <a:t>08.12.2022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079388B-25A4-4607-A384-43CBBABAA006}" type="datetime1">
              <a:rPr lang="ru-RU" smtClean="0"/>
              <a:pPr/>
              <a:t>08.12.2022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9C3630F1-DF44-4459-822E-99E1D1C1E1E4}" type="datetime1">
              <a:rPr lang="ru-RU" smtClean="0"/>
              <a:pPr/>
              <a:t>08.12.2022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6BFE617D-99AC-43D2-B5AC-757B58EBAC2B}" type="datetime1">
              <a:rPr lang="ru-RU" smtClean="0"/>
              <a:pPr/>
              <a:t>08.12.2022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4DD2CD55-42F1-47FC-93BD-C76EF1782E61}" type="datetime1">
              <a:rPr lang="ru-RU" smtClean="0"/>
              <a:pPr/>
              <a:t>08.12.2022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C8E12DD4-CAAF-41D3-B73C-1FB3F5F0E1A0}" type="datetime1">
              <a:rPr lang="ru-RU" smtClean="0"/>
              <a:pPr/>
              <a:t>08.12.2022</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AF79822-8839-47E0-AA74-B3F8B5D3A1F3}" type="datetime1">
              <a:rPr lang="ru-RU" smtClean="0"/>
              <a:pPr/>
              <a:t>08.12.2022</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4F0B313F-321D-437A-B628-10734E139A36}" type="datetime1">
              <a:rPr lang="ru-RU" smtClean="0"/>
              <a:pPr/>
              <a:t>08.12.2022</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359A2C68-5290-4477-84B9-7484F59075CC}" type="datetime1">
              <a:rPr lang="ru-RU" smtClean="0"/>
              <a:pPr/>
              <a:t>08.12.2022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16FE2EB-4C75-465C-B53B-EF29C8C05F32}" type="datetime1">
              <a:rPr lang="ru-RU" smtClean="0"/>
              <a:pPr/>
              <a:t>08.12.2022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CDEA8E4-D8A4-4FAB-AB6B-D235141E98B3}" type="datetime1">
              <a:rPr lang="ru-RU" smtClean="0"/>
              <a:pPr/>
              <a:t>08.12.2022</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upload.wikimedia.org/wikipedia/commons/b/b7/Simeon_Poisson.jp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60648"/>
            <a:ext cx="7094984" cy="1440160"/>
          </a:xfrm>
        </p:spPr>
        <p:txBody>
          <a:bodyPr>
            <a:noAutofit/>
          </a:bodyPr>
          <a:lstStyle/>
          <a:p>
            <a:pPr algn="ctr"/>
            <a:r>
              <a:rPr lang="ru-RU" sz="2400" i="1" dirty="0" smtClean="0"/>
              <a:t>Техническая механика </a:t>
            </a:r>
            <a:br>
              <a:rPr lang="ru-RU" sz="2400" i="1" dirty="0" smtClean="0"/>
            </a:br>
            <a:r>
              <a:rPr lang="ru-RU" sz="2400" i="1" dirty="0" smtClean="0"/>
              <a:t>раздел – сопротивление материалов</a:t>
            </a:r>
            <a:r>
              <a:rPr lang="ru-RU" sz="2800" i="1" dirty="0" smtClean="0"/>
              <a:t/>
            </a:r>
            <a:br>
              <a:rPr lang="ru-RU" sz="2800" i="1" dirty="0" smtClean="0"/>
            </a:br>
            <a:r>
              <a:rPr lang="ru-RU" sz="2400" i="1" dirty="0" smtClean="0">
                <a:solidFill>
                  <a:schemeClr val="accent1"/>
                </a:solidFill>
              </a:rPr>
              <a:t>Презентация на тему</a:t>
            </a:r>
            <a:r>
              <a:rPr lang="ru-RU" sz="2800" i="1" dirty="0" smtClean="0">
                <a:solidFill>
                  <a:schemeClr val="accent1"/>
                </a:solidFill>
              </a:rPr>
              <a:t>: «Кручение»</a:t>
            </a:r>
            <a:endParaRPr lang="ru-RU" sz="3600" dirty="0">
              <a:solidFill>
                <a:schemeClr val="accent1"/>
              </a:solidFill>
            </a:endParaRPr>
          </a:p>
        </p:txBody>
      </p:sp>
      <p:sp>
        <p:nvSpPr>
          <p:cNvPr id="3" name="Содержимое 2"/>
          <p:cNvSpPr>
            <a:spLocks noGrp="1"/>
          </p:cNvSpPr>
          <p:nvPr>
            <p:ph idx="1"/>
          </p:nvPr>
        </p:nvSpPr>
        <p:spPr>
          <a:xfrm>
            <a:off x="827584" y="3573016"/>
            <a:ext cx="6950968" cy="2683680"/>
          </a:xfrm>
        </p:spPr>
        <p:txBody>
          <a:bodyPr>
            <a:normAutofit fontScale="77500" lnSpcReduction="20000"/>
          </a:bodyPr>
          <a:lstStyle/>
          <a:p>
            <a:pPr>
              <a:buNone/>
            </a:pPr>
            <a:r>
              <a:rPr lang="ru-RU" b="1" i="1" dirty="0" smtClean="0"/>
              <a:t>   </a:t>
            </a:r>
            <a:r>
              <a:rPr lang="ru-RU" b="1" i="1" dirty="0" smtClean="0">
                <a:solidFill>
                  <a:schemeClr val="accent1"/>
                </a:solidFill>
              </a:rPr>
              <a:t>Группа: </a:t>
            </a:r>
            <a:r>
              <a:rPr lang="ru-RU" b="1" i="1" dirty="0" smtClean="0"/>
              <a:t>МД - 21</a:t>
            </a:r>
          </a:p>
          <a:p>
            <a:pPr>
              <a:buNone/>
            </a:pPr>
            <a:r>
              <a:rPr lang="ru-RU" b="1" i="1" dirty="0" smtClean="0">
                <a:solidFill>
                  <a:schemeClr val="accent1"/>
                </a:solidFill>
              </a:rPr>
              <a:t>   Открытый урок: </a:t>
            </a:r>
            <a:r>
              <a:rPr lang="ru-RU" b="1" i="1" dirty="0" smtClean="0"/>
              <a:t>08.12.2022 г.</a:t>
            </a:r>
            <a:endParaRPr lang="ru-RU" i="1" dirty="0" smtClean="0"/>
          </a:p>
          <a:p>
            <a:pPr>
              <a:buNone/>
            </a:pPr>
            <a:r>
              <a:rPr lang="ru-RU" b="1" i="1" dirty="0" smtClean="0"/>
              <a:t>   </a:t>
            </a:r>
            <a:r>
              <a:rPr lang="ru-RU" b="1" i="1" dirty="0" smtClean="0">
                <a:solidFill>
                  <a:schemeClr val="accent1"/>
                </a:solidFill>
              </a:rPr>
              <a:t>Название работы:</a:t>
            </a:r>
            <a:r>
              <a:rPr lang="ru-RU" b="1" i="1" dirty="0" smtClean="0"/>
              <a:t> Тема «Кручение»</a:t>
            </a:r>
            <a:endParaRPr lang="ru-RU" dirty="0" smtClean="0"/>
          </a:p>
          <a:p>
            <a:pPr>
              <a:buNone/>
            </a:pPr>
            <a:r>
              <a:rPr lang="ru-RU" b="1" i="1" dirty="0" smtClean="0"/>
              <a:t>   </a:t>
            </a:r>
            <a:r>
              <a:rPr lang="ru-RU" b="1" i="1" dirty="0" smtClean="0">
                <a:solidFill>
                  <a:schemeClr val="accent1"/>
                </a:solidFill>
              </a:rPr>
              <a:t>Автор:</a:t>
            </a:r>
            <a:r>
              <a:rPr lang="ru-RU" b="1" i="1" dirty="0" smtClean="0"/>
              <a:t> </a:t>
            </a:r>
            <a:r>
              <a:rPr lang="ru-RU" b="1" i="1" dirty="0" err="1" smtClean="0"/>
              <a:t>Гомзякова</a:t>
            </a:r>
            <a:r>
              <a:rPr lang="ru-RU" b="1" i="1" dirty="0" smtClean="0"/>
              <a:t> Нина Михайловна</a:t>
            </a:r>
            <a:endParaRPr lang="ru-RU" dirty="0" smtClean="0"/>
          </a:p>
          <a:p>
            <a:pPr>
              <a:buNone/>
            </a:pPr>
            <a:r>
              <a:rPr lang="ru-RU" sz="2400" b="1" i="1" dirty="0" smtClean="0"/>
              <a:t>   преподаватель  по технической механике</a:t>
            </a:r>
            <a:endParaRPr lang="ru-RU" sz="2400" dirty="0" smtClean="0"/>
          </a:p>
          <a:p>
            <a:pPr>
              <a:buNone/>
            </a:pPr>
            <a:r>
              <a:rPr lang="ru-RU" b="1" i="1" dirty="0" smtClean="0">
                <a:solidFill>
                  <a:schemeClr val="accent1"/>
                </a:solidFill>
              </a:rPr>
              <a:t>   Место выполнения работы: </a:t>
            </a:r>
          </a:p>
          <a:p>
            <a:pPr algn="ctr">
              <a:buNone/>
            </a:pPr>
            <a:r>
              <a:rPr lang="ru-RU" sz="2400" b="1" i="1" dirty="0" smtClean="0"/>
              <a:t>ГБПОУ ИО «Бодайбинский горный техникум»</a:t>
            </a:r>
            <a:endParaRPr lang="ru-RU" sz="2400" dirty="0" smtClean="0"/>
          </a:p>
          <a:p>
            <a:endParaRPr lang="ru-RU" dirty="0"/>
          </a:p>
        </p:txBody>
      </p:sp>
      <p:pic>
        <p:nvPicPr>
          <p:cNvPr id="30722" name="Picture 2" descr="C:\Users\Ь\Desktop\МСС и ТМ кроме УМК\ОУ Кручение МД-21\кручение гайки.jpg"/>
          <p:cNvPicPr>
            <a:picLocks noChangeAspect="1" noChangeArrowheads="1"/>
          </p:cNvPicPr>
          <p:nvPr/>
        </p:nvPicPr>
        <p:blipFill>
          <a:blip r:embed="rId2" cstate="print"/>
          <a:srcRect/>
          <a:stretch>
            <a:fillRect/>
          </a:stretch>
        </p:blipFill>
        <p:spPr bwMode="auto">
          <a:xfrm>
            <a:off x="1928794" y="1928802"/>
            <a:ext cx="4409791" cy="156556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476672"/>
            <a:ext cx="7128792" cy="5509200"/>
          </a:xfrm>
          <a:prstGeom prst="rect">
            <a:avLst/>
          </a:prstGeom>
        </p:spPr>
        <p:txBody>
          <a:bodyPr wrap="square">
            <a:spAutoFit/>
          </a:bodyPr>
          <a:lstStyle/>
          <a:p>
            <a:pPr>
              <a:buNone/>
            </a:pPr>
            <a:r>
              <a:rPr lang="ru-RU" sz="2600" b="1" dirty="0" smtClean="0">
                <a:latin typeface="Times New Roman" pitchFamily="18" charset="0"/>
                <a:cs typeface="Times New Roman" pitchFamily="18" charset="0"/>
              </a:rPr>
              <a:t> </a:t>
            </a:r>
            <a:r>
              <a:rPr lang="ru-RU" sz="3600" b="1" dirty="0" smtClean="0">
                <a:latin typeface="Times New Roman" pitchFamily="18" charset="0"/>
                <a:cs typeface="Times New Roman" pitchFamily="18" charset="0"/>
              </a:rPr>
              <a:t>7 Что называется кручением?</a:t>
            </a:r>
          </a:p>
          <a:p>
            <a:pPr>
              <a:buFont typeface="Wingdings" pitchFamily="2" charset="2"/>
              <a:buChar char="q"/>
            </a:pPr>
            <a:r>
              <a:rPr lang="ru-RU" sz="3600" b="1" dirty="0" smtClean="0">
                <a:latin typeface="Times New Roman" pitchFamily="18" charset="0"/>
                <a:cs typeface="Times New Roman" pitchFamily="18" charset="0"/>
              </a:rPr>
              <a:t>  Ответ: </a:t>
            </a:r>
            <a:r>
              <a:rPr lang="ru-RU" sz="3600" b="1" i="1" dirty="0" smtClean="0">
                <a:latin typeface="Times New Roman" pitchFamily="18" charset="0"/>
                <a:cs typeface="Times New Roman" pitchFamily="18" charset="0"/>
              </a:rPr>
              <a:t>Кручением называется такой вид деформации, при котором в поперечном сечении бруса возникает только один внутренний силовой фактор  - крутящий момент </a:t>
            </a:r>
            <a:r>
              <a:rPr lang="ru-RU" sz="3600" b="1" i="1" dirty="0" err="1" smtClean="0">
                <a:latin typeface="Times New Roman" pitchFamily="18" charset="0"/>
                <a:cs typeface="Times New Roman" pitchFamily="18" charset="0"/>
              </a:rPr>
              <a:t>Mкр</a:t>
            </a:r>
            <a:r>
              <a:rPr lang="ru-RU" sz="3600" b="1" i="1" dirty="0" smtClean="0">
                <a:latin typeface="Times New Roman" pitchFamily="18" charset="0"/>
                <a:cs typeface="Times New Roman" pitchFamily="18" charset="0"/>
              </a:rPr>
              <a:t>, который вызывает касательное напряжение.</a:t>
            </a:r>
            <a:r>
              <a:rPr lang="ru-RU" sz="3600" b="1" dirty="0" smtClean="0">
                <a:latin typeface="Times New Roman" pitchFamily="18" charset="0"/>
                <a:cs typeface="Times New Roman" pitchFamily="18" charset="0"/>
              </a:rPr>
              <a:t> </a:t>
            </a:r>
          </a:p>
          <a:p>
            <a:endParaRPr lang="ru-RU" sz="2800" b="1" i="1" dirty="0" smtClean="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10</a:t>
            </a:fld>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Ь\Desktop\МСС и ТМ кроме УМК\ОУ Кручение МД-21\кручение момент.jpeg"/>
          <p:cNvPicPr>
            <a:picLocks noChangeAspect="1" noChangeArrowheads="1"/>
          </p:cNvPicPr>
          <p:nvPr/>
        </p:nvPicPr>
        <p:blipFill>
          <a:blip r:embed="rId2" cstate="print"/>
          <a:srcRect/>
          <a:stretch>
            <a:fillRect/>
          </a:stretch>
        </p:blipFill>
        <p:spPr bwMode="auto">
          <a:xfrm>
            <a:off x="683568" y="1916832"/>
            <a:ext cx="6912768" cy="4248471"/>
          </a:xfrm>
          <a:prstGeom prst="rect">
            <a:avLst/>
          </a:prstGeom>
          <a:noFill/>
        </p:spPr>
      </p:pic>
      <p:sp>
        <p:nvSpPr>
          <p:cNvPr id="4" name="Прямоугольник 3"/>
          <p:cNvSpPr/>
          <p:nvPr/>
        </p:nvSpPr>
        <p:spPr>
          <a:xfrm>
            <a:off x="1907704" y="620688"/>
            <a:ext cx="4572000" cy="1200329"/>
          </a:xfrm>
          <a:prstGeom prst="rect">
            <a:avLst/>
          </a:prstGeom>
          <a:ln>
            <a:solidFill>
              <a:schemeClr val="bg2">
                <a:lumMod val="25000"/>
              </a:schemeClr>
            </a:solidFill>
          </a:ln>
        </p:spPr>
        <p:txBody>
          <a:bodyPr>
            <a:spAutoFit/>
          </a:bodyPr>
          <a:lstStyle/>
          <a:p>
            <a:pPr algn="ctr"/>
            <a:r>
              <a:rPr lang="ru-RU" sz="1600" dirty="0" smtClean="0">
                <a:solidFill>
                  <a:schemeClr val="accent1"/>
                </a:solidFill>
                <a:latin typeface="Times New Roman" pitchFamily="18" charset="0"/>
                <a:cs typeface="Times New Roman" pitchFamily="18" charset="0"/>
              </a:rPr>
              <a:t> </a:t>
            </a:r>
            <a:r>
              <a:rPr lang="ru-RU" sz="2400" b="1" dirty="0" smtClean="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Times New Roman" pitchFamily="18" charset="0"/>
                <a:cs typeface="Times New Roman" pitchFamily="18" charset="0"/>
              </a:rPr>
              <a:t>3 этап урока</a:t>
            </a:r>
            <a:br>
              <a:rPr lang="ru-RU" sz="2400" b="1" dirty="0" smtClean="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Times New Roman" pitchFamily="18" charset="0"/>
                <a:cs typeface="Times New Roman" pitchFamily="18" charset="0"/>
              </a:rPr>
            </a:br>
            <a:r>
              <a:rPr lang="ru-RU" sz="2400" b="1" dirty="0" smtClean="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Times New Roman" pitchFamily="18" charset="0"/>
                <a:cs typeface="Times New Roman" pitchFamily="18" charset="0"/>
              </a:rPr>
              <a:t>мотивационная часть</a:t>
            </a:r>
          </a:p>
          <a:p>
            <a:pPr algn="ctr"/>
            <a:r>
              <a:rPr lang="ru-RU" sz="2400" b="1" dirty="0" smtClean="0">
                <a:ln w="18000">
                  <a:solidFill>
                    <a:srgbClr val="FF0000"/>
                  </a:solidFill>
                  <a:prstDash val="solid"/>
                  <a:miter lim="800000"/>
                </a:ln>
                <a:solidFill>
                  <a:schemeClr val="accent2">
                    <a:lumMod val="60000"/>
                    <a:lumOff val="40000"/>
                  </a:schemeClr>
                </a:solidFill>
                <a:effectLst>
                  <a:outerShdw blurRad="25500" dist="23000" dir="7020000" algn="tl">
                    <a:srgbClr val="000000">
                      <a:alpha val="50000"/>
                    </a:srgbClr>
                  </a:outerShdw>
                </a:effectLst>
                <a:latin typeface="Times New Roman" pitchFamily="18" charset="0"/>
                <a:cs typeface="Times New Roman" pitchFamily="18" charset="0"/>
              </a:rPr>
              <a:t> Кручение в маркшейдерии</a:t>
            </a:r>
            <a:endParaRPr lang="ru-RU" sz="2400" b="1" dirty="0">
              <a:ln w="18000">
                <a:solidFill>
                  <a:srgbClr val="FF0000"/>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11</a:t>
            </a:fld>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Ь\Desktop\МСС и ТМ кроме УМК\ОУ Кручение МД-21\ТМ ОУ крчен1 приборы мд.jpeg"/>
          <p:cNvPicPr>
            <a:picLocks noChangeAspect="1" noChangeArrowheads="1"/>
          </p:cNvPicPr>
          <p:nvPr/>
        </p:nvPicPr>
        <p:blipFill>
          <a:blip r:embed="rId2" cstate="print"/>
          <a:srcRect/>
          <a:stretch>
            <a:fillRect/>
          </a:stretch>
        </p:blipFill>
        <p:spPr bwMode="auto">
          <a:xfrm>
            <a:off x="827584" y="692696"/>
            <a:ext cx="6972266" cy="5229200"/>
          </a:xfrm>
          <a:prstGeom prst="rect">
            <a:avLst/>
          </a:prstGeom>
          <a:noFill/>
        </p:spPr>
      </p:pic>
      <p:sp>
        <p:nvSpPr>
          <p:cNvPr id="5" name="Номер слайда 4"/>
          <p:cNvSpPr>
            <a:spLocks noGrp="1"/>
          </p:cNvSpPr>
          <p:nvPr>
            <p:ph type="sldNum" sz="quarter" idx="12"/>
          </p:nvPr>
        </p:nvSpPr>
        <p:spPr/>
        <p:txBody>
          <a:bodyPr/>
          <a:lstStyle/>
          <a:p>
            <a:fld id="{725C68B6-61C2-468F-89AB-4B9F7531AA68}" type="slidenum">
              <a:rPr lang="ru-RU" smtClean="0"/>
              <a:pPr/>
              <a:t>12</a:t>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Ь\Desktop\МСС и ТМ кроме УМК\ОУ Кручение МД-21\ТМ оу крученик теод, нивелир.jpg"/>
          <p:cNvPicPr>
            <a:picLocks noChangeAspect="1" noChangeArrowheads="1"/>
          </p:cNvPicPr>
          <p:nvPr/>
        </p:nvPicPr>
        <p:blipFill>
          <a:blip r:embed="rId2" cstate="print"/>
          <a:srcRect/>
          <a:stretch>
            <a:fillRect/>
          </a:stretch>
        </p:blipFill>
        <p:spPr bwMode="auto">
          <a:xfrm>
            <a:off x="1450975" y="1090613"/>
            <a:ext cx="6242050" cy="4675187"/>
          </a:xfrm>
          <a:prstGeom prst="rect">
            <a:avLst/>
          </a:prstGeom>
          <a:noFill/>
        </p:spPr>
      </p:pic>
      <p:sp>
        <p:nvSpPr>
          <p:cNvPr id="5" name="Номер слайда 4"/>
          <p:cNvSpPr>
            <a:spLocks noGrp="1"/>
          </p:cNvSpPr>
          <p:nvPr>
            <p:ph type="sldNum" sz="quarter" idx="12"/>
          </p:nvPr>
        </p:nvSpPr>
        <p:spPr/>
        <p:txBody>
          <a:bodyPr/>
          <a:lstStyle/>
          <a:p>
            <a:fld id="{725C68B6-61C2-468F-89AB-4B9F7531AA68}" type="slidenum">
              <a:rPr lang="ru-RU" smtClean="0"/>
              <a:pPr/>
              <a:t>13</a:t>
            </a:fld>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Ь\Desktop\МСС и ТМ кроме УМК\ОУ Кручение МД-21\ТМ ОУ круч приборы мд.jpe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
        <p:nvSpPr>
          <p:cNvPr id="5" name="Номер слайда 4"/>
          <p:cNvSpPr>
            <a:spLocks noGrp="1"/>
          </p:cNvSpPr>
          <p:nvPr>
            <p:ph type="sldNum" sz="quarter" idx="12"/>
          </p:nvPr>
        </p:nvSpPr>
        <p:spPr/>
        <p:txBody>
          <a:bodyPr/>
          <a:lstStyle/>
          <a:p>
            <a:fld id="{725C68B6-61C2-468F-89AB-4B9F7531AA68}" type="slidenum">
              <a:rPr lang="ru-RU" smtClean="0"/>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7242048" cy="626328"/>
          </a:xfrm>
        </p:spPr>
        <p:txBody>
          <a:bodyPr>
            <a:normAutofit fontScale="90000"/>
          </a:bodyPr>
          <a:lstStyle/>
          <a:p>
            <a:pPr algn="ctr"/>
            <a:r>
              <a:rPr lang="ru-RU" sz="2800" dirty="0" smtClean="0">
                <a:solidFill>
                  <a:srgbClr val="FF0000"/>
                </a:solidFill>
              </a:rPr>
              <a:t>Испытание стержней на кручение</a:t>
            </a:r>
            <a:endParaRPr lang="ru-RU" sz="2800" dirty="0">
              <a:solidFill>
                <a:srgbClr val="FF0000"/>
              </a:solidFill>
            </a:endParaRPr>
          </a:p>
        </p:txBody>
      </p:sp>
      <p:sp>
        <p:nvSpPr>
          <p:cNvPr id="3" name="Текст 2"/>
          <p:cNvSpPr>
            <a:spLocks noGrp="1"/>
          </p:cNvSpPr>
          <p:nvPr>
            <p:ph type="body" idx="1"/>
          </p:nvPr>
        </p:nvSpPr>
        <p:spPr>
          <a:xfrm>
            <a:off x="539552" y="3789040"/>
            <a:ext cx="3520440" cy="457200"/>
          </a:xfrm>
          <a:ln>
            <a:noFill/>
          </a:ln>
        </p:spPr>
        <p:txBody>
          <a:bodyPr>
            <a:noAutofit/>
          </a:bodyPr>
          <a:lstStyle/>
          <a:p>
            <a:pPr>
              <a:buFont typeface="Wingdings" pitchFamily="2" charset="2"/>
              <a:buChar char="q"/>
            </a:pPr>
            <a:r>
              <a:rPr lang="ru-RU" sz="2400" dirty="0" smtClean="0">
                <a:solidFill>
                  <a:schemeClr val="tx1"/>
                </a:solidFill>
                <a:latin typeface="Times New Roman" pitchFamily="18" charset="0"/>
                <a:cs typeface="Times New Roman" pitchFamily="18" charset="0"/>
              </a:rPr>
              <a:t>Испытание стали на кручение</a:t>
            </a:r>
            <a:endParaRPr lang="ru-RU" sz="2400" dirty="0">
              <a:solidFill>
                <a:schemeClr val="tx1"/>
              </a:solidFill>
              <a:latin typeface="Times New Roman" pitchFamily="18" charset="0"/>
              <a:cs typeface="Times New Roman" pitchFamily="18" charset="0"/>
            </a:endParaRPr>
          </a:p>
        </p:txBody>
      </p:sp>
      <p:sp>
        <p:nvSpPr>
          <p:cNvPr id="5" name="Содержимое 4"/>
          <p:cNvSpPr>
            <a:spLocks noGrp="1"/>
          </p:cNvSpPr>
          <p:nvPr>
            <p:ph sz="quarter" idx="2"/>
          </p:nvPr>
        </p:nvSpPr>
        <p:spPr>
          <a:xfrm>
            <a:off x="457200" y="1340768"/>
            <a:ext cx="3520440" cy="2016224"/>
          </a:xfrm>
        </p:spPr>
        <p:txBody>
          <a:bodyPr/>
          <a:lstStyle/>
          <a:p>
            <a:pPr algn="ctr">
              <a:buFont typeface="Wingdings" pitchFamily="2" charset="2"/>
              <a:buChar char="q"/>
            </a:pPr>
            <a:r>
              <a:rPr lang="ru-RU" b="1" dirty="0" smtClean="0">
                <a:latin typeface="Times New Roman" pitchFamily="18" charset="0"/>
                <a:cs typeface="Times New Roman" pitchFamily="18" charset="0"/>
              </a:rPr>
              <a:t>Испытание чугуна на кручение</a:t>
            </a:r>
            <a:endParaRPr lang="ru-RU" b="1" dirty="0">
              <a:latin typeface="Times New Roman" pitchFamily="18" charset="0"/>
              <a:cs typeface="Times New Roman" pitchFamily="18" charset="0"/>
            </a:endParaRPr>
          </a:p>
        </p:txBody>
      </p:sp>
      <p:sp>
        <p:nvSpPr>
          <p:cNvPr id="6" name="Содержимое 5"/>
          <p:cNvSpPr>
            <a:spLocks noGrp="1"/>
          </p:cNvSpPr>
          <p:nvPr>
            <p:ph sz="quarter" idx="4"/>
          </p:nvPr>
        </p:nvSpPr>
        <p:spPr>
          <a:xfrm>
            <a:off x="4178808" y="1340768"/>
            <a:ext cx="3520440" cy="4485872"/>
          </a:xfrm>
        </p:spPr>
        <p:txBody>
          <a:bodyPr/>
          <a:lstStyle/>
          <a:p>
            <a:pPr algn="ctr">
              <a:buFont typeface="Wingdings" pitchFamily="2" charset="2"/>
              <a:buChar char="q"/>
            </a:pPr>
            <a:r>
              <a:rPr lang="ru-RU" b="1" dirty="0" smtClean="0">
                <a:latin typeface="Times New Roman" pitchFamily="18" charset="0"/>
                <a:cs typeface="Times New Roman" pitchFamily="18" charset="0"/>
              </a:rPr>
              <a:t>Испытание древесины на кручение</a:t>
            </a:r>
            <a:endParaRPr lang="ru-RU" b="1" dirty="0">
              <a:latin typeface="Times New Roman" pitchFamily="18" charset="0"/>
              <a:cs typeface="Times New Roman" pitchFamily="18" charset="0"/>
            </a:endParaRPr>
          </a:p>
        </p:txBody>
      </p:sp>
      <p:sp>
        <p:nvSpPr>
          <p:cNvPr id="11" name="Номер слайда 10"/>
          <p:cNvSpPr>
            <a:spLocks noGrp="1"/>
          </p:cNvSpPr>
          <p:nvPr>
            <p:ph type="sldNum" sz="quarter" idx="12"/>
          </p:nvPr>
        </p:nvSpPr>
        <p:spPr/>
        <p:txBody>
          <a:bodyPr/>
          <a:lstStyle/>
          <a:p>
            <a:fld id="{725C68B6-61C2-468F-89AB-4B9F7531AA68}" type="slidenum">
              <a:rPr lang="ru-RU" smtClean="0"/>
              <a:pPr/>
              <a:t>15</a:t>
            </a:fld>
            <a:endParaRPr lang="ru-RU"/>
          </a:p>
        </p:txBody>
      </p:sp>
      <p:graphicFrame>
        <p:nvGraphicFramePr>
          <p:cNvPr id="1029" name="Object 5"/>
          <p:cNvGraphicFramePr>
            <a:graphicFrameLocks noChangeAspect="1"/>
          </p:cNvGraphicFramePr>
          <p:nvPr>
            <p:extLst>
              <p:ext uri="{D42A27DB-BD31-4B8C-83A1-F6EECF244321}">
                <p14:modId xmlns:p14="http://schemas.microsoft.com/office/powerpoint/2010/main" xmlns="" val="166365495"/>
              </p:ext>
            </p:extLst>
          </p:nvPr>
        </p:nvGraphicFramePr>
        <p:xfrm>
          <a:off x="1691680" y="4653136"/>
          <a:ext cx="1117600" cy="481013"/>
        </p:xfrm>
        <a:graphic>
          <a:graphicData uri="http://schemas.openxmlformats.org/presentationml/2006/ole">
            <p:oleObj spid="_x0000_s18482" name="Объект упаковщика для оболочки" showAsIcon="1" r:id="rId3" imgW="1126080" imgH="478800" progId="Package">
              <p:embed/>
            </p:oleObj>
          </a:graphicData>
        </a:graphic>
      </p:graphicFrame>
      <p:graphicFrame>
        <p:nvGraphicFramePr>
          <p:cNvPr id="1030" name="Object 6"/>
          <p:cNvGraphicFramePr>
            <a:graphicFrameLocks noChangeAspect="1"/>
          </p:cNvGraphicFramePr>
          <p:nvPr/>
        </p:nvGraphicFramePr>
        <p:xfrm>
          <a:off x="1475656" y="2348880"/>
          <a:ext cx="1651000" cy="685800"/>
        </p:xfrm>
        <a:graphic>
          <a:graphicData uri="http://schemas.openxmlformats.org/presentationml/2006/ole">
            <p:oleObj spid="_x0000_s18483" name="Объект упаковщика для оболочки" showAsIcon="1" r:id="rId4" imgW="1661375" imgH="682580" progId="Package">
              <p:embed/>
            </p:oleObj>
          </a:graphicData>
        </a:graphic>
      </p:graphicFrame>
      <p:graphicFrame>
        <p:nvGraphicFramePr>
          <p:cNvPr id="1031" name="Object 7"/>
          <p:cNvGraphicFramePr>
            <a:graphicFrameLocks noChangeAspect="1"/>
          </p:cNvGraphicFramePr>
          <p:nvPr/>
        </p:nvGraphicFramePr>
        <p:xfrm>
          <a:off x="5715008" y="2643182"/>
          <a:ext cx="1651000" cy="685800"/>
        </p:xfrm>
        <a:graphic>
          <a:graphicData uri="http://schemas.openxmlformats.org/presentationml/2006/ole">
            <p:oleObj spid="_x0000_s18484" name="Объект упаковщика для оболочки" showAsIcon="1" r:id="rId5" imgW="1661375" imgH="682580" progId="Package">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404664"/>
            <a:ext cx="6364560" cy="864096"/>
          </a:xfrm>
        </p:spPr>
        <p:txBody>
          <a:bodyPr>
            <a:normAutofit fontScale="90000"/>
          </a:bodyPr>
          <a:lstStyle/>
          <a:p>
            <a:pPr algn="ctr"/>
            <a:r>
              <a:rPr lang="ru-RU" sz="3600"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sz="2700" dirty="0" smtClean="0">
                <a:latin typeface="Times New Roman" pitchFamily="18" charset="0"/>
                <a:cs typeface="Times New Roman" pitchFamily="18" charset="0"/>
              </a:rPr>
              <a:t>4 этап урока</a:t>
            </a:r>
            <a:br>
              <a:rPr lang="ru-RU" sz="2700" dirty="0" smtClean="0">
                <a:latin typeface="Times New Roman" pitchFamily="18" charset="0"/>
                <a:cs typeface="Times New Roman" pitchFamily="18" charset="0"/>
              </a:rPr>
            </a:br>
            <a:r>
              <a:rPr lang="ru-RU" sz="2700" dirty="0" smtClean="0">
                <a:latin typeface="Times New Roman" pitchFamily="18" charset="0"/>
                <a:cs typeface="Times New Roman" pitchFamily="18" charset="0"/>
              </a:rPr>
              <a:t>познавательная часть урока</a:t>
            </a:r>
            <a:endParaRPr lang="ru-RU" sz="2700" dirty="0"/>
          </a:p>
        </p:txBody>
      </p:sp>
      <p:sp>
        <p:nvSpPr>
          <p:cNvPr id="3" name="Содержимое 2"/>
          <p:cNvSpPr>
            <a:spLocks noGrp="1"/>
          </p:cNvSpPr>
          <p:nvPr>
            <p:ph idx="1"/>
          </p:nvPr>
        </p:nvSpPr>
        <p:spPr>
          <a:xfrm>
            <a:off x="1115616" y="1340768"/>
            <a:ext cx="6972320" cy="4104456"/>
          </a:xfrm>
        </p:spPr>
        <p:style>
          <a:lnRef idx="1">
            <a:schemeClr val="accent5"/>
          </a:lnRef>
          <a:fillRef idx="2">
            <a:schemeClr val="accent5"/>
          </a:fillRef>
          <a:effectRef idx="1">
            <a:schemeClr val="accent5"/>
          </a:effectRef>
          <a:fontRef idx="minor">
            <a:schemeClr val="dk1"/>
          </a:fontRef>
        </p:style>
        <p:txBody>
          <a:bodyPr>
            <a:normAutofit fontScale="92500"/>
          </a:bodyPr>
          <a:lstStyle/>
          <a:p>
            <a:pPr algn="ctr">
              <a:buNone/>
            </a:pPr>
            <a:r>
              <a:rPr lang="ru-RU" b="1" dirty="0" smtClean="0">
                <a:latin typeface="Times New Roman" pitchFamily="18" charset="0"/>
                <a:cs typeface="Times New Roman" pitchFamily="18" charset="0"/>
              </a:rPr>
              <a:t>   	План урока:</a:t>
            </a:r>
          </a:p>
          <a:p>
            <a:pPr marL="514350" indent="-514350">
              <a:buFont typeface="+mj-lt"/>
              <a:buAutoNum type="arabicPeriod"/>
            </a:pPr>
            <a:r>
              <a:rPr lang="ru-RU" dirty="0" smtClean="0">
                <a:latin typeface="Times New Roman" pitchFamily="18" charset="0"/>
                <a:cs typeface="Times New Roman" pitchFamily="18" charset="0"/>
              </a:rPr>
              <a:t> Чистый сдвиг.</a:t>
            </a:r>
          </a:p>
          <a:p>
            <a:pPr marL="514350" indent="-514350">
              <a:buFont typeface="+mj-lt"/>
              <a:buAutoNum type="arabicPeriod"/>
            </a:pPr>
            <a:r>
              <a:rPr lang="ru-RU" dirty="0" smtClean="0">
                <a:latin typeface="Times New Roman" pitchFamily="18" charset="0"/>
                <a:cs typeface="Times New Roman" pitchFamily="18" charset="0"/>
              </a:rPr>
              <a:t>Напряжения при чистом сдвиге (кручении).</a:t>
            </a:r>
          </a:p>
          <a:p>
            <a:pPr marL="514350" indent="-514350">
              <a:buFont typeface="+mj-lt"/>
              <a:buAutoNum type="arabicPeriod"/>
            </a:pPr>
            <a:r>
              <a:rPr lang="ru-RU" dirty="0" smtClean="0">
                <a:latin typeface="Times New Roman" pitchFamily="18" charset="0"/>
                <a:cs typeface="Times New Roman" pitchFamily="18" charset="0"/>
              </a:rPr>
              <a:t>Внутренние силовые факторы(ВСФ) при деформации кручения.</a:t>
            </a:r>
          </a:p>
          <a:p>
            <a:pPr marL="514350" indent="-514350">
              <a:buFont typeface="+mj-lt"/>
              <a:buAutoNum type="arabicPeriod"/>
            </a:pPr>
            <a:r>
              <a:rPr lang="ru-RU" dirty="0" smtClean="0">
                <a:latin typeface="Times New Roman" pitchFamily="18" charset="0"/>
                <a:cs typeface="Times New Roman" pitchFamily="18" charset="0"/>
              </a:rPr>
              <a:t>Внешняя нагрузка при кручении.</a:t>
            </a:r>
          </a:p>
          <a:p>
            <a:pPr marL="514350" indent="-514350">
              <a:buFont typeface="+mj-lt"/>
              <a:buAutoNum type="arabicPeriod"/>
            </a:pPr>
            <a:r>
              <a:rPr lang="ru-RU" dirty="0" smtClean="0">
                <a:latin typeface="Times New Roman" pitchFamily="18" charset="0"/>
                <a:cs typeface="Times New Roman" pitchFamily="18" charset="0"/>
              </a:rPr>
              <a:t>Эпюры крутящих моментов.</a:t>
            </a:r>
          </a:p>
          <a:p>
            <a:pPr marL="514350" indent="-514350">
              <a:buFont typeface="+mj-lt"/>
              <a:buAutoNum type="arabicPeriod"/>
            </a:pPr>
            <a:r>
              <a:rPr lang="ru-RU" dirty="0" smtClean="0">
                <a:latin typeface="Times New Roman" pitchFamily="18" charset="0"/>
                <a:cs typeface="Times New Roman" pitchFamily="18" charset="0"/>
              </a:rPr>
              <a:t>Расчёты на прочность и жёсткость при кручении.</a:t>
            </a:r>
          </a:p>
          <a:p>
            <a:pPr>
              <a:buNone/>
            </a:pPr>
            <a:endParaRPr lang="ru-RU" b="1" dirty="0" smtClean="0">
              <a:latin typeface="Times New Roman" pitchFamily="18" charset="0"/>
              <a:cs typeface="Times New Roman" pitchFamily="18" charset="0"/>
            </a:endParaRPr>
          </a:p>
          <a:p>
            <a:pPr>
              <a:buNone/>
            </a:pPr>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16</a:t>
            </a:fld>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548680"/>
            <a:ext cx="5688632" cy="1556792"/>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sz="2700" b="0" i="1" dirty="0" smtClean="0">
                <a:effectLst/>
                <a:latin typeface="Times New Roman" pitchFamily="18" charset="0"/>
                <a:cs typeface="Times New Roman" pitchFamily="18" charset="0"/>
              </a:rPr>
              <a:t>1 </a:t>
            </a:r>
            <a:r>
              <a:rPr lang="ru-RU" sz="2700" b="0" i="1" dirty="0" err="1" smtClean="0">
                <a:effectLst/>
                <a:latin typeface="Times New Roman" pitchFamily="18" charset="0"/>
                <a:cs typeface="Times New Roman" pitchFamily="18" charset="0"/>
              </a:rPr>
              <a:t>вопр</a:t>
            </a:r>
            <a:r>
              <a:rPr lang="ru-RU" sz="2700" b="0" i="1" dirty="0" smtClean="0">
                <a:effectLst/>
                <a:latin typeface="Times New Roman" pitchFamily="18" charset="0"/>
                <a:cs typeface="Times New Roman" pitchFamily="18" charset="0"/>
              </a:rPr>
              <a:t>.   </a:t>
            </a:r>
            <a:r>
              <a:rPr lang="ru-RU" sz="2700" dirty="0" smtClean="0">
                <a:solidFill>
                  <a:schemeClr val="tx1"/>
                </a:solidFill>
                <a:latin typeface="Times New Roman" pitchFamily="18" charset="0"/>
                <a:cs typeface="Times New Roman" pitchFamily="18" charset="0"/>
              </a:rPr>
              <a:t>Чистый сдвиг </a:t>
            </a:r>
            <a:r>
              <a:rPr lang="ru-RU" sz="2700" dirty="0" smtClean="0">
                <a:latin typeface="Times New Roman" pitchFamily="18" charset="0"/>
                <a:cs typeface="Times New Roman" pitchFamily="18" charset="0"/>
              </a:rPr>
              <a:t>– </a:t>
            </a:r>
            <a:br>
              <a:rPr lang="ru-RU" sz="2700" dirty="0" smtClean="0">
                <a:latin typeface="Times New Roman" pitchFamily="18" charset="0"/>
                <a:cs typeface="Times New Roman" pitchFamily="18" charset="0"/>
              </a:rPr>
            </a:br>
            <a:r>
              <a:rPr lang="ru-RU" sz="27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деформации  при  кручении</a:t>
            </a:r>
            <a:r>
              <a:rPr lang="ru-RU" sz="2700" dirty="0" smtClean="0">
                <a:latin typeface="Times New Roman" pitchFamily="18" charset="0"/>
                <a:cs typeface="Times New Roman" pitchFamily="18" charset="0"/>
              </a:rPr>
              <a:t/>
            </a:r>
            <a:br>
              <a:rPr lang="ru-RU" sz="2700" dirty="0" smtClean="0">
                <a:latin typeface="Times New Roman" pitchFamily="18" charset="0"/>
                <a:cs typeface="Times New Roman" pitchFamily="18" charset="0"/>
              </a:rPr>
            </a:br>
            <a:r>
              <a:rPr lang="ru-RU" sz="2700" dirty="0" err="1" smtClean="0">
                <a:latin typeface="Times New Roman" pitchFamily="18" charset="0"/>
                <a:cs typeface="Times New Roman" pitchFamily="18" charset="0"/>
              </a:rPr>
              <a:t>Нагружение</a:t>
            </a:r>
            <a:r>
              <a:rPr lang="ru-RU" sz="2700" dirty="0" smtClean="0">
                <a:latin typeface="Times New Roman" pitchFamily="18" charset="0"/>
                <a:cs typeface="Times New Roman" pitchFamily="18" charset="0"/>
              </a:rPr>
              <a:t>, при котором возникают только касательные напряжения</a:t>
            </a:r>
            <a:endParaRPr lang="ru-RU"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1285852" y="2357430"/>
            <a:ext cx="3091784" cy="2296276"/>
          </a:xfrm>
          <a:prstGeom prst="rect">
            <a:avLst/>
          </a:prstGeom>
          <a:noFill/>
          <a:ln w="9525">
            <a:noFill/>
            <a:miter lim="800000"/>
            <a:headEnd/>
            <a:tailEnd/>
          </a:ln>
          <a:effectLst/>
        </p:spPr>
      </p:pic>
      <p:sp>
        <p:nvSpPr>
          <p:cNvPr id="9" name="Номер слайда 8"/>
          <p:cNvSpPr>
            <a:spLocks noGrp="1"/>
          </p:cNvSpPr>
          <p:nvPr>
            <p:ph type="sldNum" sz="quarter" idx="12"/>
          </p:nvPr>
        </p:nvSpPr>
        <p:spPr/>
        <p:txBody>
          <a:bodyPr/>
          <a:lstStyle/>
          <a:p>
            <a:fld id="{725C68B6-61C2-468F-89AB-4B9F7531AA68}" type="slidenum">
              <a:rPr lang="ru-RU" smtClean="0"/>
              <a:pPr/>
              <a:t>17</a:t>
            </a:fld>
            <a:endParaRPr lang="ru-RU"/>
          </a:p>
        </p:txBody>
      </p:sp>
      <p:sp>
        <p:nvSpPr>
          <p:cNvPr id="11" name="Прямоугольник 10"/>
          <p:cNvSpPr/>
          <p:nvPr/>
        </p:nvSpPr>
        <p:spPr>
          <a:xfrm>
            <a:off x="4786314" y="2357430"/>
            <a:ext cx="3714776" cy="1938992"/>
          </a:xfrm>
          <a:prstGeom prst="rect">
            <a:avLst/>
          </a:prstGeom>
        </p:spPr>
        <p:txBody>
          <a:bodyPr wrap="square">
            <a:spAutoFit/>
          </a:bodyPr>
          <a:lstStyle/>
          <a:p>
            <a:r>
              <a:rPr lang="ru-RU" sz="2400" dirty="0" err="1" smtClean="0">
                <a:latin typeface="Times New Roman" pitchFamily="18" charset="0"/>
                <a:cs typeface="Times New Roman" pitchFamily="18" charset="0"/>
              </a:rPr>
              <a:t>ɣ </a:t>
            </a:r>
            <a:r>
              <a:rPr lang="ru-RU" sz="2400" dirty="0" smtClean="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угол сдвига </a:t>
            </a:r>
            <a:r>
              <a:rPr lang="ru-RU" sz="2400" dirty="0" smtClean="0">
                <a:latin typeface="Times New Roman" pitchFamily="18" charset="0"/>
                <a:cs typeface="Times New Roman" pitchFamily="18" charset="0"/>
              </a:rPr>
              <a:t>(угол поворота образующей). </a:t>
            </a:r>
          </a:p>
          <a:p>
            <a:r>
              <a:rPr lang="ru-RU" sz="2400" i="1" dirty="0" err="1" smtClean="0">
                <a:latin typeface="Times New Roman" pitchFamily="18" charset="0"/>
                <a:cs typeface="Times New Roman" pitchFamily="18" charset="0"/>
              </a:rPr>
              <a:t>φ </a:t>
            </a:r>
            <a:r>
              <a:rPr lang="ru-RU" sz="2400" i="1" dirty="0" smtClean="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угол закручивания</a:t>
            </a:r>
            <a:r>
              <a:rPr lang="ru-RU" sz="2400" i="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(угол поворота сечения).</a:t>
            </a:r>
          </a:p>
          <a:p>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6" name="Прямоугольник 5"/>
          <p:cNvSpPr/>
          <p:nvPr/>
        </p:nvSpPr>
        <p:spPr>
          <a:xfrm>
            <a:off x="1500166" y="4929198"/>
            <a:ext cx="6715172" cy="830997"/>
          </a:xfrm>
          <a:prstGeom prst="rect">
            <a:avLst/>
          </a:prstGeom>
        </p:spPr>
        <p:txBody>
          <a:bodyPr wrap="square">
            <a:spAutoFit/>
          </a:bodyPr>
          <a:lstStyle/>
          <a:p>
            <a:r>
              <a:rPr lang="ru-RU" sz="2400" dirty="0" smtClean="0">
                <a:latin typeface="Times New Roman" pitchFamily="18" charset="0"/>
                <a:cs typeface="Times New Roman" pitchFamily="18" charset="0"/>
              </a:rPr>
              <a:t>Связь между угловыми деформациями определяется соотношением  </a:t>
            </a:r>
            <a:r>
              <a:rPr lang="ru-RU" sz="2400" b="1" dirty="0" err="1" smtClean="0">
                <a:latin typeface="Times New Roman" pitchFamily="18" charset="0"/>
                <a:cs typeface="Times New Roman" pitchFamily="18" charset="0"/>
              </a:rPr>
              <a:t>φ</a:t>
            </a:r>
            <a:r>
              <a:rPr lang="en-US" sz="2400" b="1" dirty="0" smtClean="0">
                <a:latin typeface="Times New Roman" pitchFamily="18" charset="0"/>
                <a:cs typeface="Times New Roman" pitchFamily="18" charset="0"/>
              </a:rPr>
              <a:t>/</a:t>
            </a:r>
            <a:r>
              <a:rPr lang="ru-RU" sz="2400" b="1" dirty="0" err="1" smtClean="0">
                <a:latin typeface="Times New Roman" pitchFamily="18" charset="0"/>
                <a:cs typeface="Times New Roman" pitchFamily="18" charset="0"/>
              </a:rPr>
              <a:t>ɣ</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l/</a:t>
            </a:r>
            <a:r>
              <a:rPr lang="ru-RU" sz="2400" b="1" dirty="0" smtClean="0">
                <a:latin typeface="Times New Roman" pitchFamily="18" charset="0"/>
                <a:cs typeface="Times New Roman" pitchFamily="18" charset="0"/>
              </a:rPr>
              <a:t>R</a:t>
            </a:r>
            <a:endParaRPr lang="ru-RU" sz="2400" dirty="0"/>
          </a:p>
        </p:txBody>
      </p:sp>
      <p:sp>
        <p:nvSpPr>
          <p:cNvPr id="7" name="Прямоугольник 6"/>
          <p:cNvSpPr/>
          <p:nvPr/>
        </p:nvSpPr>
        <p:spPr>
          <a:xfrm>
            <a:off x="4714876" y="4089509"/>
            <a:ext cx="3714776" cy="830997"/>
          </a:xfrm>
          <a:prstGeom prst="rect">
            <a:avLst/>
          </a:prstGeom>
        </p:spPr>
        <p:txBody>
          <a:bodyPr wrap="square">
            <a:spAutoFit/>
          </a:bodyPr>
          <a:lstStyle/>
          <a:p>
            <a:r>
              <a:rPr lang="en-US" sz="2400" dirty="0" smtClean="0">
                <a:latin typeface="Times New Roman" pitchFamily="18" charset="0"/>
                <a:cs typeface="Times New Roman" pitchFamily="18" charset="0"/>
              </a:rPr>
              <a:t>l</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 длина бруса</a:t>
            </a:r>
            <a:r>
              <a:rPr lang="en-US" sz="2400" dirty="0" smtClean="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R- радиус сечения</a:t>
            </a:r>
            <a:endParaRPr lang="ru-RU"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166" y="476672"/>
            <a:ext cx="5643602" cy="105156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ru-RU" sz="2700" b="0" i="1" dirty="0" smtClean="0">
                <a:solidFill>
                  <a:schemeClr val="tx1"/>
                </a:solidFill>
                <a:effectLst/>
                <a:latin typeface="Times New Roman" pitchFamily="18" charset="0"/>
                <a:cs typeface="Times New Roman" pitchFamily="18" charset="0"/>
              </a:rPr>
              <a:t>2 </a:t>
            </a:r>
            <a:r>
              <a:rPr lang="ru-RU" sz="2700" b="0" i="1" dirty="0" err="1" smtClean="0">
                <a:solidFill>
                  <a:schemeClr val="tx1"/>
                </a:solidFill>
                <a:effectLst/>
                <a:latin typeface="Times New Roman" pitchFamily="18" charset="0"/>
                <a:cs typeface="Times New Roman" pitchFamily="18" charset="0"/>
              </a:rPr>
              <a:t>вопр</a:t>
            </a:r>
            <a:r>
              <a:rPr lang="ru-RU" sz="2700" b="0" i="1" dirty="0" smtClean="0">
                <a:solidFill>
                  <a:schemeClr val="tx1"/>
                </a:solidFill>
                <a:effectLst/>
                <a:latin typeface="Times New Roman" pitchFamily="18" charset="0"/>
                <a:cs typeface="Times New Roman" pitchFamily="18" charset="0"/>
              </a:rPr>
              <a:t>. </a:t>
            </a:r>
            <a:r>
              <a:rPr lang="ru-RU" sz="2700" dirty="0" smtClean="0">
                <a:solidFill>
                  <a:schemeClr val="tx1"/>
                </a:solidFill>
                <a:effectLst/>
                <a:latin typeface="Times New Roman" pitchFamily="18" charset="0"/>
                <a:cs typeface="Times New Roman" pitchFamily="18" charset="0"/>
              </a:rPr>
              <a:t>Напряжение при кручении –</a:t>
            </a:r>
            <a:r>
              <a:rPr lang="ru-RU" sz="40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касательное </a:t>
            </a:r>
            <a:r>
              <a:rPr lang="el-GR" sz="5300" dirty="0" smtClean="0">
                <a:solidFill>
                  <a:srgbClr val="FF0000"/>
                </a:solidFill>
                <a:effectLst/>
                <a:latin typeface="Times New Roman" pitchFamily="18" charset="0"/>
                <a:cs typeface="Times New Roman" pitchFamily="18" charset="0"/>
              </a:rPr>
              <a:t>τ</a:t>
            </a:r>
            <a:endParaRPr lang="ru-RU" sz="2400" dirty="0">
              <a:solidFill>
                <a:srgbClr val="FF0000"/>
              </a:solidFill>
              <a:effectLst/>
              <a:latin typeface="Times New Roman" pitchFamily="18" charset="0"/>
              <a:cs typeface="Times New Roman" pitchFamily="18" charset="0"/>
            </a:endParaRPr>
          </a:p>
        </p:txBody>
      </p:sp>
      <p:pic>
        <p:nvPicPr>
          <p:cNvPr id="19458" name="Picture 2" descr="C:\Users\Ь\Desktop\DSC_0006.JPG"/>
          <p:cNvPicPr>
            <a:picLocks noGrp="1" noChangeAspect="1" noChangeArrowheads="1"/>
          </p:cNvPicPr>
          <p:nvPr>
            <p:ph sz="half" idx="1"/>
          </p:nvPr>
        </p:nvPicPr>
        <p:blipFill>
          <a:blip r:embed="rId2" cstate="print">
            <a:lum bright="30000" contrast="40000"/>
          </a:blip>
          <a:srcRect l="26726" t="6667" r="24596" b="4444"/>
          <a:stretch>
            <a:fillRect/>
          </a:stretch>
        </p:blipFill>
        <p:spPr bwMode="auto">
          <a:xfrm rot="5400000">
            <a:off x="431540" y="1952836"/>
            <a:ext cx="2808312" cy="2880320"/>
          </a:xfrm>
          <a:prstGeom prst="rect">
            <a:avLst/>
          </a:prstGeom>
          <a:noFill/>
        </p:spPr>
      </p:pic>
      <p:sp>
        <p:nvSpPr>
          <p:cNvPr id="4" name="Содержимое 3"/>
          <p:cNvSpPr>
            <a:spLocks noGrp="1"/>
          </p:cNvSpPr>
          <p:nvPr>
            <p:ph sz="half" idx="2"/>
          </p:nvPr>
        </p:nvSpPr>
        <p:spPr>
          <a:xfrm>
            <a:off x="3419872" y="1600200"/>
            <a:ext cx="4464496" cy="4525963"/>
          </a:xfrm>
        </p:spPr>
        <p:txBody>
          <a:bodyPr>
            <a:noAutofit/>
          </a:bodyPr>
          <a:lstStyle/>
          <a:p>
            <a:pPr marL="0" indent="0">
              <a:spcBef>
                <a:spcPts val="0"/>
              </a:spcBef>
              <a:buNone/>
            </a:pPr>
            <a:r>
              <a:rPr lang="ru-RU" sz="2000" b="1" dirty="0" smtClean="0">
                <a:latin typeface="Times New Roman" pitchFamily="18" charset="0"/>
                <a:cs typeface="Times New Roman" pitchFamily="18" charset="0"/>
              </a:rPr>
              <a:t>В поперечном сечении бруса возникает </a:t>
            </a:r>
            <a:r>
              <a:rPr lang="el-GR" sz="2000" b="1" dirty="0" smtClean="0">
                <a:latin typeface="Times New Roman" pitchFamily="18" charset="0"/>
                <a:cs typeface="Times New Roman" pitchFamily="18" charset="0"/>
              </a:rPr>
              <a:t>τ</a:t>
            </a:r>
            <a:r>
              <a:rPr lang="ru-RU" sz="2000" b="1" dirty="0" smtClean="0">
                <a:latin typeface="Times New Roman" pitchFamily="18" charset="0"/>
                <a:cs typeface="Times New Roman" pitchFamily="18" charset="0"/>
              </a:rPr>
              <a:t> – касательное напряжение, которое распределяется по радиусу сечения по линейному закону: минимальное напряжение (0) - в центре сечения, а максимальное – на поверхности бруса. Векторы напряжения направлены перпендикулярно радиусу сечения. </a:t>
            </a:r>
          </a:p>
          <a:p>
            <a:pPr marL="0" indent="0">
              <a:spcBef>
                <a:spcPts val="0"/>
              </a:spcBef>
              <a:buNone/>
            </a:pPr>
            <a:r>
              <a:rPr lang="ru-RU" sz="2000" b="1" dirty="0" smtClean="0">
                <a:latin typeface="Times New Roman" pitchFamily="18" charset="0"/>
                <a:cs typeface="Times New Roman" pitchFamily="18" charset="0"/>
              </a:rPr>
              <a:t>Условие прочности при кручении:</a:t>
            </a:r>
          </a:p>
          <a:p>
            <a:pPr marL="0" indent="0">
              <a:spcBef>
                <a:spcPts val="0"/>
              </a:spcBef>
              <a:buNone/>
            </a:pPr>
            <a:r>
              <a:rPr lang="ru-RU" sz="2000" b="1" dirty="0" err="1" smtClean="0">
                <a:latin typeface="Times New Roman" pitchFamily="18" charset="0"/>
                <a:cs typeface="Times New Roman" pitchFamily="18" charset="0"/>
              </a:rPr>
              <a:t>τ</a:t>
            </a:r>
            <a:r>
              <a:rPr lang="ru-RU" sz="2000" b="1" baseline="-25000" dirty="0" err="1" smtClean="0">
                <a:latin typeface="Times New Roman" pitchFamily="18" charset="0"/>
                <a:cs typeface="Times New Roman" pitchFamily="18" charset="0"/>
              </a:rPr>
              <a:t>кр</a:t>
            </a:r>
            <a:r>
              <a:rPr lang="ru-RU" sz="2000" b="1" dirty="0" err="1"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              ≤ </a:t>
            </a:r>
            <a:r>
              <a:rPr lang="ru-RU" sz="2000" b="1" dirty="0" err="1" smtClean="0">
                <a:latin typeface="Times New Roman" pitchFamily="18" charset="0"/>
                <a:cs typeface="Times New Roman" pitchFamily="18" charset="0"/>
              </a:rPr>
              <a:t>[τ</a:t>
            </a:r>
            <a:r>
              <a:rPr lang="ru-RU" sz="1800" b="1" dirty="0" err="1" smtClean="0">
                <a:latin typeface="Times New Roman" pitchFamily="18" charset="0"/>
                <a:cs typeface="Times New Roman" pitchFamily="18" charset="0"/>
              </a:rPr>
              <a:t>кр</a:t>
            </a:r>
            <a:r>
              <a:rPr lang="ru-RU" sz="2000" b="1" dirty="0" smtClean="0">
                <a:latin typeface="Times New Roman" pitchFamily="18" charset="0"/>
                <a:cs typeface="Times New Roman" pitchFamily="18" charset="0"/>
              </a:rPr>
              <a:t>], где </a:t>
            </a:r>
            <a:r>
              <a:rPr lang="en-US" sz="2000" b="1" dirty="0" smtClean="0">
                <a:latin typeface="Times New Roman" pitchFamily="18" charset="0"/>
                <a:cs typeface="Times New Roman" pitchFamily="18" charset="0"/>
              </a:rPr>
              <a:t>W</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р</a:t>
            </a:r>
            <a:r>
              <a:rPr lang="ru-RU" sz="2000" b="1" dirty="0" smtClean="0">
                <a:latin typeface="Times New Roman" pitchFamily="18" charset="0"/>
                <a:cs typeface="Times New Roman" pitchFamily="18" charset="0"/>
              </a:rPr>
              <a:t> = 0,2 </a:t>
            </a:r>
            <a:r>
              <a:rPr lang="en-US" sz="2000" b="1" dirty="0" smtClean="0">
                <a:latin typeface="Times New Roman" pitchFamily="18" charset="0"/>
                <a:cs typeface="Times New Roman" pitchFamily="18" charset="0"/>
              </a:rPr>
              <a:t>d³</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18</a:t>
            </a:fld>
            <a:endParaRPr lang="ru-RU"/>
          </a:p>
        </p:txBody>
      </p:sp>
      <p:sp>
        <p:nvSpPr>
          <p:cNvPr id="768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68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680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11960" y="5085184"/>
            <a:ext cx="533400" cy="56197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357166"/>
            <a:ext cx="7239000" cy="94872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ru-RU" sz="2800" b="0" i="1" dirty="0" smtClean="0">
                <a:solidFill>
                  <a:schemeClr val="tx1"/>
                </a:solidFill>
                <a:effectLst/>
                <a:latin typeface="Times New Roman" pitchFamily="18" charset="0"/>
                <a:cs typeface="Times New Roman" pitchFamily="18" charset="0"/>
              </a:rPr>
              <a:t>3 </a:t>
            </a:r>
            <a:r>
              <a:rPr lang="ru-RU" sz="2800" b="0" i="1" dirty="0" err="1" smtClean="0">
                <a:solidFill>
                  <a:schemeClr val="tx1"/>
                </a:solidFill>
                <a:effectLst/>
                <a:latin typeface="Times New Roman" pitchFamily="18" charset="0"/>
                <a:cs typeface="Times New Roman" pitchFamily="18" charset="0"/>
              </a:rPr>
              <a:t>вопр</a:t>
            </a:r>
            <a:r>
              <a:rPr lang="ru-RU" sz="2800" dirty="0" smtClean="0">
                <a:solidFill>
                  <a:schemeClr val="tx1"/>
                </a:solidFill>
                <a:effectLst/>
                <a:latin typeface="Times New Roman" pitchFamily="18" charset="0"/>
                <a:cs typeface="Times New Roman" pitchFamily="18" charset="0"/>
              </a:rPr>
              <a:t>. ВСФ (Внутренний</a:t>
            </a:r>
            <a:r>
              <a:rPr lang="en-US" sz="2800" dirty="0" smtClean="0">
                <a:solidFill>
                  <a:schemeClr val="tx1"/>
                </a:solidFill>
                <a:effectLst/>
                <a:latin typeface="Times New Roman" pitchFamily="18" charset="0"/>
                <a:cs typeface="Times New Roman" pitchFamily="18" charset="0"/>
              </a:rPr>
              <a:t>   </a:t>
            </a:r>
            <a:r>
              <a:rPr lang="ru-RU" sz="2800" dirty="0" smtClean="0">
                <a:solidFill>
                  <a:schemeClr val="tx1"/>
                </a:solidFill>
                <a:effectLst/>
                <a:latin typeface="Times New Roman" pitchFamily="18" charset="0"/>
                <a:cs typeface="Times New Roman" pitchFamily="18" charset="0"/>
              </a:rPr>
              <a:t>силовой фактор) </a:t>
            </a:r>
            <a:r>
              <a:rPr lang="en-US" sz="2800" dirty="0" smtClean="0">
                <a:solidFill>
                  <a:schemeClr val="tx1"/>
                </a:solidFill>
                <a:effectLst/>
                <a:latin typeface="Times New Roman" pitchFamily="18" charset="0"/>
                <a:cs typeface="Times New Roman" pitchFamily="18" charset="0"/>
              </a:rPr>
              <a:t>  </a:t>
            </a:r>
            <a:r>
              <a:rPr lang="ru-RU" sz="2800" dirty="0" smtClean="0">
                <a:solidFill>
                  <a:schemeClr val="tx1"/>
                </a:solidFill>
                <a:effectLst/>
                <a:latin typeface="Times New Roman" pitchFamily="18" charset="0"/>
                <a:cs typeface="Times New Roman" pitchFamily="18" charset="0"/>
              </a:rPr>
              <a:t>при </a:t>
            </a:r>
            <a:r>
              <a:rPr lang="en-US" sz="2800" dirty="0" smtClean="0">
                <a:solidFill>
                  <a:schemeClr val="tx1"/>
                </a:solidFill>
                <a:effectLst/>
                <a:latin typeface="Times New Roman" pitchFamily="18" charset="0"/>
                <a:cs typeface="Times New Roman" pitchFamily="18" charset="0"/>
              </a:rPr>
              <a:t>  </a:t>
            </a:r>
            <a:r>
              <a:rPr lang="ru-RU" sz="2800" dirty="0" smtClean="0">
                <a:solidFill>
                  <a:schemeClr val="tx1"/>
                </a:solidFill>
                <a:effectLst/>
                <a:latin typeface="Times New Roman" pitchFamily="18" charset="0"/>
                <a:cs typeface="Times New Roman" pitchFamily="18" charset="0"/>
              </a:rPr>
              <a:t>кручении  </a:t>
            </a:r>
            <a:r>
              <a:rPr lang="ru-RU" sz="2800" dirty="0" smtClean="0">
                <a:solidFill>
                  <a:schemeClr val="bg2">
                    <a:lumMod val="50000"/>
                  </a:schemeClr>
                </a:solidFill>
                <a:effectLst/>
                <a:latin typeface="Times New Roman" pitchFamily="18" charset="0"/>
                <a:cs typeface="Times New Roman" pitchFamily="18" charset="0"/>
              </a:rPr>
              <a:t>-  </a:t>
            </a:r>
            <a:r>
              <a:rPr lang="ru-RU" sz="40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крутящий момент</a:t>
            </a:r>
            <a:r>
              <a:rPr lang="ru-RU" sz="2800" i="1" dirty="0" smtClean="0">
                <a:latin typeface="Times New Roman" pitchFamily="18" charset="0"/>
                <a:cs typeface="Times New Roman" pitchFamily="18" charset="0"/>
              </a:rPr>
              <a:t> </a:t>
            </a:r>
            <a:r>
              <a:rPr lang="ru-RU" sz="3100" dirty="0" err="1" smtClean="0">
                <a:solidFill>
                  <a:srgbClr val="FF0000"/>
                </a:solidFill>
                <a:latin typeface="Times New Roman" pitchFamily="18" charset="0"/>
                <a:cs typeface="Times New Roman" pitchFamily="18" charset="0"/>
              </a:rPr>
              <a:t>М</a:t>
            </a:r>
            <a:r>
              <a:rPr lang="ru-RU" sz="3100" baseline="-25000" dirty="0" err="1" smtClean="0">
                <a:solidFill>
                  <a:srgbClr val="FF0000"/>
                </a:solidFill>
                <a:latin typeface="Times New Roman" pitchFamily="18" charset="0"/>
                <a:cs typeface="Times New Roman" pitchFamily="18" charset="0"/>
              </a:rPr>
              <a:t>кр</a:t>
            </a:r>
            <a:endParaRPr lang="ru-RU" sz="3100" dirty="0">
              <a:solidFill>
                <a:srgbClr val="FF0000"/>
              </a:solidFill>
              <a:effectLst/>
              <a:latin typeface="Times New Roman" pitchFamily="18" charset="0"/>
              <a:cs typeface="Times New Roman" pitchFamily="18" charset="0"/>
            </a:endParaRPr>
          </a:p>
        </p:txBody>
      </p:sp>
      <p:sp>
        <p:nvSpPr>
          <p:cNvPr id="3" name="Содержимое 2"/>
          <p:cNvSpPr>
            <a:spLocks noGrp="1"/>
          </p:cNvSpPr>
          <p:nvPr>
            <p:ph idx="1"/>
          </p:nvPr>
        </p:nvSpPr>
        <p:spPr>
          <a:xfrm>
            <a:off x="457200" y="1196752"/>
            <a:ext cx="7829576" cy="5018330"/>
          </a:xfrm>
        </p:spPr>
        <p:txBody>
          <a:bodyPr/>
          <a:lstStyle/>
          <a:p>
            <a:pPr>
              <a:buFont typeface="Wingdings" pitchFamily="2" charset="2"/>
              <a:buChar char="q"/>
            </a:pPr>
            <a:r>
              <a:rPr lang="ru-RU" sz="2500" b="1" dirty="0" smtClean="0">
                <a:latin typeface="Times New Roman" pitchFamily="18" charset="0"/>
                <a:cs typeface="Times New Roman" pitchFamily="18" charset="0"/>
              </a:rPr>
              <a:t>Рассечем вал (брус) плоскостью и рассмотрим равновесие отсеченной части.</a:t>
            </a:r>
          </a:p>
          <a:p>
            <a:pPr>
              <a:buFont typeface="Wingdings" pitchFamily="2" charset="2"/>
              <a:buChar char="q"/>
            </a:pPr>
            <a:r>
              <a:rPr lang="ru-RU" sz="2500" b="1" dirty="0" smtClean="0">
                <a:latin typeface="Times New Roman" pitchFamily="18" charset="0"/>
                <a:cs typeface="Times New Roman" pitchFamily="18" charset="0"/>
              </a:rPr>
              <a:t>Крутящий момент в сечении равен алгебраической сумме моментов внешних пар сил, действующих на отсеченную </a:t>
            </a:r>
            <a:r>
              <a:rPr lang="ru-RU" b="1" dirty="0" smtClean="0">
                <a:latin typeface="Times New Roman" pitchFamily="18" charset="0"/>
                <a:cs typeface="Times New Roman" pitchFamily="18" charset="0"/>
              </a:rPr>
              <a:t>часть </a:t>
            </a:r>
          </a:p>
        </p:txBody>
      </p:sp>
      <p:sp>
        <p:nvSpPr>
          <p:cNvPr id="9" name="Номер слайда 8"/>
          <p:cNvSpPr>
            <a:spLocks noGrp="1"/>
          </p:cNvSpPr>
          <p:nvPr>
            <p:ph type="sldNum" sz="quarter" idx="12"/>
          </p:nvPr>
        </p:nvSpPr>
        <p:spPr/>
        <p:txBody>
          <a:bodyPr/>
          <a:lstStyle/>
          <a:p>
            <a:fld id="{725C68B6-61C2-468F-89AB-4B9F7531AA68}" type="slidenum">
              <a:rPr lang="ru-RU" smtClean="0"/>
              <a:pPr/>
              <a:t>19</a:t>
            </a:fld>
            <a:endParaRPr lang="ru-RU"/>
          </a:p>
        </p:txBody>
      </p:sp>
      <p:pic>
        <p:nvPicPr>
          <p:cNvPr id="27651" name="Picture 3"/>
          <p:cNvPicPr>
            <a:picLocks noChangeAspect="1" noChangeArrowheads="1"/>
          </p:cNvPicPr>
          <p:nvPr/>
        </p:nvPicPr>
        <p:blipFill>
          <a:blip r:embed="rId2" cstate="print"/>
          <a:srcRect/>
          <a:stretch>
            <a:fillRect/>
          </a:stretch>
        </p:blipFill>
        <p:spPr bwMode="auto">
          <a:xfrm>
            <a:off x="3923928" y="4005064"/>
            <a:ext cx="4010191" cy="1971677"/>
          </a:xfrm>
          <a:prstGeom prst="rect">
            <a:avLst/>
          </a:prstGeom>
          <a:noFill/>
          <a:ln w="9525">
            <a:noFill/>
            <a:miter lim="800000"/>
            <a:headEnd/>
            <a:tailEnd/>
          </a:ln>
          <a:effectLst/>
        </p:spPr>
      </p:pic>
      <p:sp>
        <p:nvSpPr>
          <p:cNvPr id="7" name="TextBox 6"/>
          <p:cNvSpPr txBox="1"/>
          <p:nvPr/>
        </p:nvSpPr>
        <p:spPr>
          <a:xfrm>
            <a:off x="571472" y="3429000"/>
            <a:ext cx="3280448" cy="2677656"/>
          </a:xfrm>
          <a:prstGeom prst="rect">
            <a:avLst/>
          </a:prstGeom>
          <a:noFill/>
        </p:spPr>
        <p:txBody>
          <a:bodyPr wrap="square" rtlCol="0">
            <a:spAutoFit/>
          </a:bodyPr>
          <a:lstStyle/>
          <a:p>
            <a:pPr algn="just"/>
            <a:r>
              <a:rPr lang="ru-RU" sz="2400" b="1" u="sng" dirty="0" smtClean="0">
                <a:solidFill>
                  <a:srgbClr val="FF0000"/>
                </a:solidFill>
                <a:latin typeface="Times New Roman" pitchFamily="18" charset="0"/>
                <a:cs typeface="Times New Roman" pitchFamily="18" charset="0"/>
              </a:rPr>
              <a:t>Крутящий момент </a:t>
            </a:r>
            <a:r>
              <a:rPr lang="ru-RU" sz="2000" b="1" dirty="0" smtClean="0">
                <a:latin typeface="Times New Roman" pitchFamily="18" charset="0"/>
                <a:cs typeface="Times New Roman" pitchFamily="18" charset="0"/>
              </a:rPr>
              <a:t>считаем </a:t>
            </a:r>
            <a:r>
              <a:rPr lang="ru-RU" b="1" i="1" u="sng" dirty="0" smtClean="0"/>
              <a:t>положительным</a:t>
            </a:r>
            <a:r>
              <a:rPr lang="ru-RU" sz="2400" b="1" dirty="0" smtClean="0">
                <a:latin typeface="Times New Roman" pitchFamily="18" charset="0"/>
                <a:cs typeface="Times New Roman" pitchFamily="18" charset="0"/>
              </a:rPr>
              <a:t>, если </a:t>
            </a:r>
            <a:r>
              <a:rPr lang="ru-RU" sz="2400" b="1" u="sng" dirty="0" smtClean="0">
                <a:latin typeface="Times New Roman" pitchFamily="18" charset="0"/>
                <a:cs typeface="Times New Roman" pitchFamily="18" charset="0"/>
              </a:rPr>
              <a:t>внешние вращающие моменты</a:t>
            </a:r>
            <a:r>
              <a:rPr lang="ru-RU" sz="2400" b="1" dirty="0" smtClean="0">
                <a:latin typeface="Times New Roman" pitchFamily="18" charset="0"/>
                <a:cs typeface="Times New Roman" pitchFamily="18" charset="0"/>
              </a:rPr>
              <a:t> направлены по часовой стрелке и наоборот.</a:t>
            </a:r>
            <a:endParaRPr lang="ru-RU" sz="2400" b="1" dirty="0">
              <a:latin typeface="Times New Roman" pitchFamily="18" charset="0"/>
              <a:cs typeface="Times New Roman" pitchFamily="18" charset="0"/>
            </a:endParaRPr>
          </a:p>
        </p:txBody>
      </p:sp>
      <p:sp>
        <p:nvSpPr>
          <p:cNvPr id="6" name="TextBox 5"/>
          <p:cNvSpPr txBox="1"/>
          <p:nvPr/>
        </p:nvSpPr>
        <p:spPr>
          <a:xfrm>
            <a:off x="4071934" y="3286124"/>
            <a:ext cx="2428892" cy="461665"/>
          </a:xfrm>
          <a:prstGeom prst="rect">
            <a:avLst/>
          </a:prstGeom>
          <a:noFill/>
        </p:spPr>
        <p:txBody>
          <a:bodyPr wrap="square" rtlCol="0">
            <a:spAutoFit/>
          </a:bodyPr>
          <a:lstStyle/>
          <a:p>
            <a:r>
              <a:rPr lang="en-US" sz="2400" b="1" i="1" dirty="0" err="1" smtClean="0">
                <a:latin typeface="Times New Roman" pitchFamily="18" charset="0"/>
                <a:cs typeface="Times New Roman" pitchFamily="18" charset="0"/>
              </a:rPr>
              <a:t>M</a:t>
            </a:r>
            <a:r>
              <a:rPr lang="en-US" sz="2400" b="1" i="1" baseline="-25000" dirty="0" err="1" smtClean="0">
                <a:latin typeface="Times New Roman" pitchFamily="18" charset="0"/>
                <a:cs typeface="Times New Roman" pitchFamily="18" charset="0"/>
              </a:rPr>
              <a:t>z</a:t>
            </a:r>
            <a:r>
              <a:rPr lang="en-US" sz="2400" b="1" i="1" baseline="-25000" dirty="0" smtClean="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М</a:t>
            </a:r>
            <a:r>
              <a:rPr lang="ru-RU" sz="2400" b="1" i="1" baseline="-25000" dirty="0" err="1" smtClean="0">
                <a:latin typeface="Times New Roman" pitchFamily="18" charset="0"/>
                <a:cs typeface="Times New Roman" pitchFamily="18" charset="0"/>
              </a:rPr>
              <a:t>кр</a:t>
            </a:r>
            <a:r>
              <a:rPr lang="ru-RU" sz="2400" b="1" i="1" baseline="-250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m</a:t>
            </a:r>
            <a:r>
              <a:rPr lang="ru-RU" sz="2400" b="1" i="1" baseline="-25000" dirty="0" err="1" smtClean="0">
                <a:latin typeface="Times New Roman" pitchFamily="18" charset="0"/>
                <a:cs typeface="Times New Roman" pitchFamily="18" charset="0"/>
              </a:rPr>
              <a:t>z</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3042" y="714356"/>
            <a:ext cx="7012632" cy="732696"/>
          </a:xfrm>
        </p:spPr>
        <p:txBody>
          <a:bodyPr>
            <a:normAutofit fontScale="90000"/>
          </a:bodyPr>
          <a:lstStyle/>
          <a:p>
            <a:pPr algn="ctr"/>
            <a:r>
              <a:rPr lang="ru-RU" sz="2200" dirty="0" smtClean="0"/>
              <a:t/>
            </a:r>
            <a:br>
              <a:rPr lang="ru-RU" sz="2200" dirty="0" smtClean="0"/>
            </a:br>
            <a:r>
              <a:rPr lang="ru-RU" sz="2200" dirty="0" smtClean="0"/>
              <a:t/>
            </a:r>
            <a:br>
              <a:rPr lang="ru-RU" sz="2200" dirty="0" smtClean="0"/>
            </a:br>
            <a:r>
              <a:rPr lang="ru-RU" sz="2200" dirty="0" smtClean="0"/>
              <a:t/>
            </a:r>
            <a:br>
              <a:rPr lang="ru-RU" sz="2200" dirty="0" smtClean="0"/>
            </a:br>
            <a:r>
              <a:rPr lang="ru-RU" dirty="0" smtClean="0"/>
              <a:t/>
            </a:r>
            <a:br>
              <a:rPr lang="ru-RU" dirty="0" smtClean="0"/>
            </a:br>
            <a:r>
              <a:rPr lang="ru-RU" sz="4000" dirty="0" smtClean="0"/>
              <a:t> </a:t>
            </a:r>
            <a:r>
              <a:rPr lang="ru-RU" sz="2700" dirty="0" smtClean="0"/>
              <a:t>1 этап урока – 5 минут</a:t>
            </a:r>
            <a:br>
              <a:rPr lang="ru-RU" sz="2700" dirty="0" smtClean="0"/>
            </a:br>
            <a:r>
              <a:rPr lang="ru-RU" sz="2700" dirty="0" smtClean="0"/>
              <a:t>Организационная часть урока</a:t>
            </a:r>
            <a:endParaRPr lang="ru-RU" dirty="0"/>
          </a:p>
        </p:txBody>
      </p:sp>
      <p:sp>
        <p:nvSpPr>
          <p:cNvPr id="3" name="Содержимое 2"/>
          <p:cNvSpPr>
            <a:spLocks noGrp="1"/>
          </p:cNvSpPr>
          <p:nvPr>
            <p:ph idx="1"/>
          </p:nvPr>
        </p:nvSpPr>
        <p:spPr/>
        <p:txBody>
          <a:bodyPr anchor="ctr">
            <a:normAutofit/>
          </a:bodyPr>
          <a:lstStyle/>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Контроль посещаемости.</a:t>
            </a:r>
          </a:p>
          <a:p>
            <a:r>
              <a:rPr lang="ru-RU" dirty="0" smtClean="0">
                <a:latin typeface="Times New Roman" pitchFamily="18" charset="0"/>
                <a:cs typeface="Times New Roman" pitchFamily="18" charset="0"/>
              </a:rPr>
              <a:t>Мобилизация студентов на предстоящую деятельность.</a:t>
            </a:r>
          </a:p>
          <a:p>
            <a:r>
              <a:rPr lang="ru-RU" dirty="0" smtClean="0">
                <a:latin typeface="Times New Roman" pitchFamily="18" charset="0"/>
                <a:cs typeface="Times New Roman" pitchFamily="18" charset="0"/>
              </a:rPr>
              <a:t>Активизация внимания, восприятия</a:t>
            </a:r>
          </a:p>
          <a:p>
            <a:r>
              <a:rPr lang="ru-RU" dirty="0" smtClean="0">
                <a:latin typeface="Times New Roman" pitchFamily="18" charset="0"/>
                <a:cs typeface="Times New Roman" pitchFamily="18" charset="0"/>
              </a:rPr>
              <a:t>Активизация интереса к предстоящей деятельности</a:t>
            </a:r>
            <a:endParaRPr lang="ru-RU"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a:xfrm>
            <a:off x="7092280" y="6453336"/>
            <a:ext cx="588336" cy="228600"/>
          </a:xfrm>
        </p:spPr>
        <p:txBody>
          <a:bodyPr/>
          <a:lstStyle/>
          <a:p>
            <a:fld id="{725C68B6-61C2-468F-89AB-4B9F7531AA68}" type="slidenum">
              <a:rPr lang="ru-RU" sz="2000" smtClean="0">
                <a:latin typeface="Times New Roman" pitchFamily="18" charset="0"/>
                <a:cs typeface="Times New Roman" pitchFamily="18" charset="0"/>
              </a:rPr>
              <a:pPr/>
              <a:t>2</a:t>
            </a:fld>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42910" y="1214422"/>
            <a:ext cx="7858180" cy="4729178"/>
          </a:xfrm>
        </p:spPr>
        <p:txBody>
          <a:bodyPr>
            <a:normAutofit/>
          </a:bodyPr>
          <a:lstStyle/>
          <a:p>
            <a:pPr algn="just">
              <a:buNone/>
            </a:pPr>
            <a:r>
              <a:rPr lang="ru-RU" b="1" i="1" dirty="0" smtClean="0">
                <a:latin typeface="Times New Roman" pitchFamily="18" charset="0"/>
                <a:cs typeface="Times New Roman" pitchFamily="18" charset="0"/>
              </a:rPr>
              <a:t>  		</a:t>
            </a:r>
            <a:endParaRPr lang="ru-RU" b="1" dirty="0" smtClean="0">
              <a:latin typeface="Times New Roman" pitchFamily="18" charset="0"/>
              <a:cs typeface="Times New Roman" pitchFamily="18" charset="0"/>
            </a:endParaRPr>
          </a:p>
          <a:p>
            <a:pPr algn="just">
              <a:buNone/>
            </a:pPr>
            <a:r>
              <a:rPr lang="ru-RU" b="1" dirty="0" smtClean="0">
                <a:latin typeface="Times New Roman" pitchFamily="18" charset="0"/>
                <a:cs typeface="Times New Roman" pitchFamily="18" charset="0"/>
              </a:rPr>
              <a:t>		</a:t>
            </a:r>
            <a:r>
              <a:rPr lang="ru-RU" b="1" i="1" u="sng" dirty="0" smtClean="0">
                <a:latin typeface="Times New Roman" pitchFamily="18" charset="0"/>
                <a:cs typeface="Times New Roman" pitchFamily="18" charset="0"/>
              </a:rPr>
              <a:t>Внешний вращательный момент </a:t>
            </a:r>
            <a:r>
              <a:rPr lang="ru-RU" b="1" i="1" dirty="0" smtClean="0">
                <a:latin typeface="Times New Roman" pitchFamily="18" charset="0"/>
                <a:cs typeface="Times New Roman" pitchFamily="18" charset="0"/>
              </a:rPr>
              <a:t>на валу определяется по формуле: </a:t>
            </a:r>
          </a:p>
          <a:p>
            <a:pPr algn="just">
              <a:buNone/>
            </a:pPr>
            <a:r>
              <a:rPr lang="ru-RU" b="1" i="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Мвр</a:t>
            </a:r>
            <a:r>
              <a:rPr lang="ru-RU" b="1" i="1" dirty="0" smtClean="0">
                <a:latin typeface="Times New Roman" pitchFamily="18" charset="0"/>
                <a:cs typeface="Times New Roman" pitchFamily="18" charset="0"/>
              </a:rPr>
              <a:t> = </a:t>
            </a:r>
            <a:r>
              <a:rPr lang="en-US" b="1" i="1" dirty="0" smtClean="0">
                <a:latin typeface="Times New Roman" pitchFamily="18" charset="0"/>
                <a:cs typeface="Times New Roman" pitchFamily="18" charset="0"/>
              </a:rPr>
              <a:t>P٠1000 / </a:t>
            </a:r>
            <a:r>
              <a:rPr lang="el-GR" b="1" i="1" dirty="0" smtClean="0">
                <a:latin typeface="Times New Roman" pitchFamily="18" charset="0"/>
                <a:cs typeface="Times New Roman" pitchFamily="18" charset="0"/>
              </a:rPr>
              <a:t>ω</a:t>
            </a:r>
            <a:r>
              <a:rPr lang="ru-RU" b="1" i="1" dirty="0" smtClean="0">
                <a:latin typeface="Times New Roman" pitchFamily="18" charset="0"/>
                <a:cs typeface="Times New Roman" pitchFamily="18" charset="0"/>
              </a:rPr>
              <a:t>, где </a:t>
            </a:r>
            <a:r>
              <a:rPr lang="en-US" b="1" i="1" dirty="0" smtClean="0">
                <a:latin typeface="Times New Roman" pitchFamily="18" charset="0"/>
                <a:cs typeface="Times New Roman" pitchFamily="18" charset="0"/>
              </a:rPr>
              <a:t>P – </a:t>
            </a:r>
            <a:r>
              <a:rPr lang="ru-RU" b="1" i="1" dirty="0" smtClean="0">
                <a:latin typeface="Times New Roman" pitchFamily="18" charset="0"/>
                <a:cs typeface="Times New Roman" pitchFamily="18" charset="0"/>
              </a:rPr>
              <a:t>мощность в </a:t>
            </a:r>
            <a:r>
              <a:rPr lang="ru-RU" b="1" i="1" dirty="0" err="1" smtClean="0">
                <a:latin typeface="Times New Roman" pitchFamily="18" charset="0"/>
                <a:cs typeface="Times New Roman" pitchFamily="18" charset="0"/>
              </a:rPr>
              <a:t>квт</a:t>
            </a:r>
            <a:r>
              <a:rPr lang="ru-RU" b="1" i="1" dirty="0" smtClean="0">
                <a:latin typeface="Times New Roman" pitchFamily="18" charset="0"/>
                <a:cs typeface="Times New Roman" pitchFamily="18" charset="0"/>
              </a:rPr>
              <a:t>; </a:t>
            </a:r>
          </a:p>
          <a:p>
            <a:pPr algn="just">
              <a:buNone/>
            </a:pPr>
            <a:r>
              <a:rPr lang="ru-RU" b="1" i="1" dirty="0" smtClean="0">
                <a:latin typeface="Times New Roman" pitchFamily="18" charset="0"/>
                <a:cs typeface="Times New Roman" pitchFamily="18" charset="0"/>
              </a:rPr>
              <a:t>1000 – коэффициент перевода единиц измерения в </a:t>
            </a:r>
            <a:r>
              <a:rPr lang="ru-RU" b="1" i="1" dirty="0" err="1" smtClean="0">
                <a:latin typeface="Times New Roman" pitchFamily="18" charset="0"/>
                <a:cs typeface="Times New Roman" pitchFamily="18" charset="0"/>
              </a:rPr>
              <a:t>н٠м</a:t>
            </a:r>
            <a:r>
              <a:rPr lang="ru-RU" b="1" i="1" dirty="0" smtClean="0">
                <a:latin typeface="Times New Roman" pitchFamily="18" charset="0"/>
                <a:cs typeface="Times New Roman" pitchFamily="18" charset="0"/>
              </a:rPr>
              <a:t>; </a:t>
            </a:r>
          </a:p>
          <a:p>
            <a:pPr algn="just">
              <a:buNone/>
            </a:pPr>
            <a:r>
              <a:rPr lang="ru-RU" b="1" i="1" dirty="0" smtClean="0">
                <a:latin typeface="Times New Roman" pitchFamily="18" charset="0"/>
                <a:cs typeface="Times New Roman" pitchFamily="18" charset="0"/>
              </a:rPr>
              <a:t> </a:t>
            </a:r>
            <a:r>
              <a:rPr lang="el-GR" b="1" i="1" dirty="0" smtClean="0">
                <a:latin typeface="Times New Roman" pitchFamily="18" charset="0"/>
                <a:cs typeface="Times New Roman" pitchFamily="18" charset="0"/>
              </a:rPr>
              <a:t>ω</a:t>
            </a:r>
            <a:r>
              <a:rPr lang="ru-RU" b="1" i="1" dirty="0" smtClean="0">
                <a:latin typeface="Times New Roman" pitchFamily="18" charset="0"/>
                <a:cs typeface="Times New Roman" pitchFamily="18" charset="0"/>
              </a:rPr>
              <a:t> – угловая скорость, рад/с.</a:t>
            </a:r>
            <a:endParaRPr lang="ru-RU" b="1" i="1" dirty="0">
              <a:latin typeface="Times New Roman" pitchFamily="18" charset="0"/>
              <a:cs typeface="Times New Roman" pitchFamily="18" charset="0"/>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20</a:t>
            </a:fld>
            <a:endParaRPr lang="ru-RU"/>
          </a:p>
        </p:txBody>
      </p:sp>
      <p:sp>
        <p:nvSpPr>
          <p:cNvPr id="204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4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p:cNvSpPr/>
          <p:nvPr/>
        </p:nvSpPr>
        <p:spPr>
          <a:xfrm>
            <a:off x="899592" y="637725"/>
            <a:ext cx="7344816"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3200" i="1" dirty="0" smtClean="0">
                <a:latin typeface="Times New Roman" pitchFamily="18" charset="0"/>
                <a:cs typeface="Times New Roman" pitchFamily="18" charset="0"/>
              </a:rPr>
              <a:t>4 </a:t>
            </a:r>
            <a:r>
              <a:rPr lang="ru-RU" sz="3200" i="1" dirty="0" err="1" smtClean="0">
                <a:latin typeface="Times New Roman" pitchFamily="18" charset="0"/>
                <a:cs typeface="Times New Roman" pitchFamily="18" charset="0"/>
              </a:rPr>
              <a:t>вопр</a:t>
            </a:r>
            <a:r>
              <a:rPr lang="ru-RU" sz="3200" b="1" i="1" dirty="0" smtClean="0">
                <a:latin typeface="Times New Roman" pitchFamily="18" charset="0"/>
                <a:cs typeface="Times New Roman" pitchFamily="18" charset="0"/>
              </a:rPr>
              <a:t>. </a:t>
            </a:r>
            <a:r>
              <a:rPr lang="ru-RU" sz="2500" b="1" dirty="0" smtClean="0">
                <a:latin typeface="Times New Roman" pitchFamily="18" charset="0"/>
                <a:cs typeface="Times New Roman" pitchFamily="18" charset="0"/>
              </a:rPr>
              <a:t>Внешняя нагрузка при кручении </a:t>
            </a:r>
            <a:r>
              <a:rPr lang="ru-RU" sz="3200" b="1" dirty="0" smtClean="0">
                <a:latin typeface="Times New Roman" pitchFamily="18" charset="0"/>
                <a:cs typeface="Times New Roman" pitchFamily="18" charset="0"/>
              </a:rPr>
              <a:t> -  </a:t>
            </a:r>
            <a:r>
              <a:rPr lang="ru-RU"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момент вращающий</a:t>
            </a:r>
            <a:r>
              <a:rPr lang="ru-RU" sz="3200" b="1" dirty="0" smtClean="0">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Мвр</a:t>
            </a:r>
            <a:endParaRPr lang="ru-RU" sz="25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7239000" cy="108564"/>
          </a:xfrm>
        </p:spPr>
        <p:txBody>
          <a:bodyPr>
            <a:normAutofit fontScale="90000"/>
          </a:bodyPr>
          <a:lstStyle/>
          <a:p>
            <a:r>
              <a:rPr lang="ru-RU" sz="2400" dirty="0" smtClean="0"/>
              <a:t/>
            </a:r>
            <a:br>
              <a:rPr lang="ru-RU" sz="2400" dirty="0" smtClean="0"/>
            </a:br>
            <a:endParaRPr lang="ru-RU" sz="2400" dirty="0"/>
          </a:p>
        </p:txBody>
      </p:sp>
      <p:sp>
        <p:nvSpPr>
          <p:cNvPr id="3" name="Содержимое 2"/>
          <p:cNvSpPr>
            <a:spLocks noGrp="1"/>
          </p:cNvSpPr>
          <p:nvPr>
            <p:ph idx="1"/>
          </p:nvPr>
        </p:nvSpPr>
        <p:spPr>
          <a:xfrm>
            <a:off x="457200" y="1412776"/>
            <a:ext cx="8075240" cy="4536504"/>
          </a:xfrm>
        </p:spPr>
        <p:txBody>
          <a:bodyPr>
            <a:normAutofit fontScale="85000" lnSpcReduction="10000"/>
          </a:bodyPr>
          <a:lstStyle/>
          <a:p>
            <a:pPr>
              <a:buNone/>
            </a:pPr>
            <a:r>
              <a:rPr lang="ru-RU" sz="2800" b="1" dirty="0" smtClean="0">
                <a:latin typeface="Times New Roman" pitchFamily="18" charset="0"/>
                <a:cs typeface="Times New Roman" pitchFamily="18" charset="0"/>
              </a:rPr>
              <a:t>	</a:t>
            </a:r>
            <a:r>
              <a:rPr lang="ru-RU" sz="2800" b="1" i="1" dirty="0" smtClean="0">
                <a:latin typeface="Times New Roman" pitchFamily="18" charset="0"/>
                <a:cs typeface="Times New Roman" pitchFamily="18" charset="0"/>
              </a:rPr>
              <a:t>	</a:t>
            </a:r>
            <a:r>
              <a:rPr lang="ru-RU" sz="2900" b="1" u="sng"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Эпюра</a:t>
            </a:r>
            <a:r>
              <a:rPr lang="ru-RU" sz="2900" b="1" dirty="0" smtClean="0">
                <a:latin typeface="Times New Roman" pitchFamily="18" charset="0"/>
                <a:cs typeface="Times New Roman" pitchFamily="18" charset="0"/>
              </a:rPr>
              <a:t> – это график показывающий величину ВСФ (</a:t>
            </a:r>
            <a:r>
              <a:rPr lang="ru-RU" sz="2900" b="1" dirty="0" err="1" smtClean="0">
                <a:solidFill>
                  <a:srgbClr val="FF0000"/>
                </a:solidFill>
                <a:latin typeface="Times New Roman" pitchFamily="18" charset="0"/>
                <a:cs typeface="Times New Roman" pitchFamily="18" charset="0"/>
              </a:rPr>
              <a:t>М</a:t>
            </a:r>
            <a:r>
              <a:rPr lang="ru-RU" sz="2900" b="1" baseline="-25000" dirty="0" err="1" smtClean="0">
                <a:solidFill>
                  <a:srgbClr val="FF0000"/>
                </a:solidFill>
                <a:latin typeface="Times New Roman" pitchFamily="18" charset="0"/>
                <a:cs typeface="Times New Roman" pitchFamily="18" charset="0"/>
              </a:rPr>
              <a:t>кр</a:t>
            </a:r>
            <a:r>
              <a:rPr lang="ru-RU" sz="2900" b="1" dirty="0" smtClean="0">
                <a:latin typeface="Times New Roman" pitchFamily="18" charset="0"/>
                <a:cs typeface="Times New Roman" pitchFamily="18" charset="0"/>
              </a:rPr>
              <a:t> ) по длине всего бруса.</a:t>
            </a:r>
          </a:p>
          <a:p>
            <a:pPr>
              <a:buNone/>
            </a:pPr>
            <a:r>
              <a:rPr lang="ru-RU" sz="2900" b="1" dirty="0" smtClean="0">
                <a:latin typeface="Times New Roman" pitchFamily="18" charset="0"/>
                <a:cs typeface="Times New Roman" pitchFamily="18" charset="0"/>
              </a:rPr>
              <a:t>	Правила построения эпюр:</a:t>
            </a:r>
          </a:p>
          <a:p>
            <a:pPr>
              <a:buNone/>
            </a:pPr>
            <a:r>
              <a:rPr lang="ru-RU" sz="2900" b="1" dirty="0" smtClean="0">
                <a:latin typeface="Times New Roman" pitchFamily="18" charset="0"/>
                <a:cs typeface="Times New Roman" pitchFamily="18" charset="0"/>
              </a:rPr>
              <a:t>   </a:t>
            </a:r>
            <a:r>
              <a:rPr lang="ru-RU" sz="2900" b="1" i="1" dirty="0" smtClean="0">
                <a:latin typeface="Times New Roman" pitchFamily="18" charset="0"/>
                <a:cs typeface="Times New Roman" pitchFamily="18" charset="0"/>
              </a:rPr>
              <a:t>1. Разделить брус на участки. </a:t>
            </a:r>
          </a:p>
          <a:p>
            <a:pPr>
              <a:buNone/>
            </a:pPr>
            <a:r>
              <a:rPr lang="ru-RU" sz="2900" b="1" i="1" dirty="0" smtClean="0">
                <a:latin typeface="Times New Roman" pitchFamily="18" charset="0"/>
                <a:cs typeface="Times New Roman" pitchFamily="18" charset="0"/>
              </a:rPr>
              <a:t>   2. Используя метод сечения, определить ВСФ на каждом участке.</a:t>
            </a:r>
          </a:p>
          <a:p>
            <a:pPr>
              <a:buNone/>
            </a:pPr>
            <a:r>
              <a:rPr lang="ru-RU" sz="2900" b="1" i="1" dirty="0" smtClean="0">
                <a:latin typeface="Times New Roman" pitchFamily="18" charset="0"/>
                <a:cs typeface="Times New Roman" pitchFamily="18" charset="0"/>
              </a:rPr>
              <a:t>   3. Выбрать масштаб (например: 1 см = 50 </a:t>
            </a:r>
            <a:r>
              <a:rPr lang="ru-RU" sz="2900" b="1" i="1" dirty="0" err="1" smtClean="0">
                <a:latin typeface="Times New Roman" pitchFamily="18" charset="0"/>
                <a:cs typeface="Times New Roman" pitchFamily="18" charset="0"/>
              </a:rPr>
              <a:t>н</a:t>
            </a:r>
            <a:r>
              <a:rPr lang="ru-RU" sz="2900" b="1" i="1" dirty="0" err="1" smtClean="0">
                <a:latin typeface="Times New Roman"/>
                <a:cs typeface="Times New Roman"/>
              </a:rPr>
              <a:t>٠м</a:t>
            </a:r>
            <a:r>
              <a:rPr lang="ru-RU" sz="2900" b="1" i="1" dirty="0" smtClean="0">
                <a:latin typeface="Times New Roman"/>
                <a:cs typeface="Times New Roman"/>
              </a:rPr>
              <a:t>) </a:t>
            </a:r>
            <a:r>
              <a:rPr lang="ru-RU" sz="2900" b="1" i="1" dirty="0" smtClean="0">
                <a:latin typeface="Times New Roman" pitchFamily="18" charset="0"/>
                <a:cs typeface="Times New Roman" pitchFamily="18" charset="0"/>
              </a:rPr>
              <a:t>и отложить отрезки, перпендикулярные оси бруса. Значения </a:t>
            </a:r>
            <a:r>
              <a:rPr lang="ru-RU" sz="2900" b="1" dirty="0" err="1" smtClean="0">
                <a:solidFill>
                  <a:srgbClr val="FF0000"/>
                </a:solidFill>
                <a:latin typeface="Times New Roman" pitchFamily="18" charset="0"/>
                <a:cs typeface="Times New Roman" pitchFamily="18" charset="0"/>
              </a:rPr>
              <a:t>М</a:t>
            </a:r>
            <a:r>
              <a:rPr lang="ru-RU" sz="2900" b="1" baseline="-25000" dirty="0" err="1" smtClean="0">
                <a:solidFill>
                  <a:srgbClr val="FF0000"/>
                </a:solidFill>
                <a:latin typeface="Times New Roman" pitchFamily="18" charset="0"/>
                <a:cs typeface="Times New Roman" pitchFamily="18" charset="0"/>
              </a:rPr>
              <a:t>кр</a:t>
            </a:r>
            <a:r>
              <a:rPr lang="ru-RU" sz="2900" b="1" baseline="-25000" dirty="0" smtClean="0">
                <a:solidFill>
                  <a:srgbClr val="FF0000"/>
                </a:solidFill>
                <a:latin typeface="Times New Roman" pitchFamily="18" charset="0"/>
                <a:cs typeface="Times New Roman" pitchFamily="18" charset="0"/>
              </a:rPr>
              <a:t> </a:t>
            </a:r>
            <a:r>
              <a:rPr lang="ru-RU" sz="2900" b="1" i="1" dirty="0" smtClean="0">
                <a:latin typeface="Times New Roman" pitchFamily="18" charset="0"/>
                <a:cs typeface="Times New Roman" pitchFamily="18" charset="0"/>
              </a:rPr>
              <a:t> </a:t>
            </a:r>
            <a:r>
              <a:rPr lang="ru-RU" sz="2900" b="1" i="1" dirty="0" smtClean="0">
                <a:solidFill>
                  <a:srgbClr val="FF0000"/>
                </a:solidFill>
                <a:latin typeface="Times New Roman" pitchFamily="18" charset="0"/>
                <a:cs typeface="Times New Roman" pitchFamily="18" charset="0"/>
              </a:rPr>
              <a:t>(+)</a:t>
            </a:r>
            <a:r>
              <a:rPr lang="ru-RU" sz="2900" b="1" i="1" dirty="0" smtClean="0">
                <a:latin typeface="Times New Roman" pitchFamily="18" charset="0"/>
                <a:cs typeface="Times New Roman" pitchFamily="18" charset="0"/>
              </a:rPr>
              <a:t> от оси вверх (вправо) или вниз (влево)</a:t>
            </a:r>
            <a:r>
              <a:rPr lang="ru-RU" sz="2900" b="1" dirty="0" smtClean="0">
                <a:solidFill>
                  <a:srgbClr val="FF0000"/>
                </a:solidFill>
                <a:latin typeface="Times New Roman" pitchFamily="18" charset="0"/>
                <a:cs typeface="Times New Roman" pitchFamily="18" charset="0"/>
              </a:rPr>
              <a:t> </a:t>
            </a:r>
            <a:r>
              <a:rPr lang="ru-RU" sz="2900" b="1" dirty="0" err="1" smtClean="0">
                <a:solidFill>
                  <a:srgbClr val="FF0000"/>
                </a:solidFill>
                <a:latin typeface="Times New Roman" pitchFamily="18" charset="0"/>
                <a:cs typeface="Times New Roman" pitchFamily="18" charset="0"/>
              </a:rPr>
              <a:t>М</a:t>
            </a:r>
            <a:r>
              <a:rPr lang="ru-RU" sz="2900" b="1" baseline="-25000" dirty="0" err="1" smtClean="0">
                <a:solidFill>
                  <a:srgbClr val="FF0000"/>
                </a:solidFill>
                <a:latin typeface="Times New Roman" pitchFamily="18" charset="0"/>
                <a:cs typeface="Times New Roman" pitchFamily="18" charset="0"/>
              </a:rPr>
              <a:t>кр</a:t>
            </a:r>
            <a:r>
              <a:rPr lang="ru-RU" sz="2900" b="1" baseline="-25000" dirty="0" smtClean="0">
                <a:solidFill>
                  <a:srgbClr val="FF0000"/>
                </a:solidFill>
                <a:latin typeface="Times New Roman" pitchFamily="18" charset="0"/>
                <a:cs typeface="Times New Roman" pitchFamily="18" charset="0"/>
              </a:rPr>
              <a:t> </a:t>
            </a:r>
            <a:r>
              <a:rPr lang="ru-RU" sz="2900" b="1" i="1" dirty="0" smtClean="0">
                <a:latin typeface="Times New Roman" pitchFamily="18" charset="0"/>
                <a:cs typeface="Times New Roman" pitchFamily="18" charset="0"/>
              </a:rPr>
              <a:t> </a:t>
            </a:r>
            <a:r>
              <a:rPr lang="ru-RU" sz="2900" b="1" i="1" dirty="0" smtClean="0">
                <a:solidFill>
                  <a:srgbClr val="FF0000"/>
                </a:solidFill>
                <a:latin typeface="Times New Roman" pitchFamily="18" charset="0"/>
                <a:cs typeface="Times New Roman" pitchFamily="18" charset="0"/>
              </a:rPr>
              <a:t>(-)</a:t>
            </a:r>
            <a:r>
              <a:rPr lang="ru-RU" sz="2900" b="1" i="1" dirty="0" smtClean="0">
                <a:latin typeface="Times New Roman" pitchFamily="18" charset="0"/>
                <a:cs typeface="Times New Roman" pitchFamily="18" charset="0"/>
              </a:rPr>
              <a:t> . </a:t>
            </a:r>
          </a:p>
          <a:p>
            <a:pPr>
              <a:buNone/>
            </a:pPr>
            <a:r>
              <a:rPr lang="ru-RU" sz="2900" b="1" i="1" dirty="0" smtClean="0">
                <a:latin typeface="Times New Roman" pitchFamily="18" charset="0"/>
                <a:cs typeface="Times New Roman" pitchFamily="18" charset="0"/>
              </a:rPr>
              <a:t>   4. Проверка правильности эпюры: Скачок на эпюре равен величине </a:t>
            </a:r>
            <a:r>
              <a:rPr lang="ru-RU" sz="2900" b="1" dirty="0" err="1" smtClean="0">
                <a:solidFill>
                  <a:srgbClr val="FF0000"/>
                </a:solidFill>
                <a:latin typeface="Times New Roman" pitchFamily="18" charset="0"/>
                <a:cs typeface="Times New Roman" pitchFamily="18" charset="0"/>
              </a:rPr>
              <a:t>М</a:t>
            </a:r>
            <a:r>
              <a:rPr lang="ru-RU" sz="2900" b="1" baseline="-25000" dirty="0" err="1" smtClean="0">
                <a:solidFill>
                  <a:srgbClr val="FF0000"/>
                </a:solidFill>
                <a:latin typeface="Times New Roman" pitchFamily="18" charset="0"/>
                <a:cs typeface="Times New Roman" pitchFamily="18" charset="0"/>
              </a:rPr>
              <a:t>кр</a:t>
            </a:r>
            <a:r>
              <a:rPr lang="ru-RU" sz="2900" b="1" baseline="-25000" dirty="0" smtClean="0">
                <a:solidFill>
                  <a:srgbClr val="FF0000"/>
                </a:solidFill>
                <a:latin typeface="Times New Roman" pitchFamily="18" charset="0"/>
                <a:cs typeface="Times New Roman" pitchFamily="18" charset="0"/>
              </a:rPr>
              <a:t> </a:t>
            </a:r>
            <a:r>
              <a:rPr lang="ru-RU" sz="2900" b="1" i="1" dirty="0" smtClean="0">
                <a:latin typeface="Times New Roman" pitchFamily="18" charset="0"/>
                <a:cs typeface="Times New Roman" pitchFamily="18" charset="0"/>
              </a:rPr>
              <a:t> приложенного в данной точке.</a:t>
            </a:r>
          </a:p>
          <a:p>
            <a:endParaRPr lang="ru-RU" i="1"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21</a:t>
            </a:fld>
            <a:endParaRPr lang="ru-RU"/>
          </a:p>
        </p:txBody>
      </p:sp>
      <p:sp>
        <p:nvSpPr>
          <p:cNvPr id="5" name="Прямоугольник 4"/>
          <p:cNvSpPr/>
          <p:nvPr/>
        </p:nvSpPr>
        <p:spPr>
          <a:xfrm>
            <a:off x="1691680" y="548680"/>
            <a:ext cx="6048672"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2800" i="1" dirty="0" smtClean="0">
                <a:latin typeface="Times New Roman" pitchFamily="18" charset="0"/>
                <a:cs typeface="Times New Roman" pitchFamily="18" charset="0"/>
              </a:rPr>
              <a:t>5 </a:t>
            </a:r>
            <a:r>
              <a:rPr lang="ru-RU" sz="2800" i="1" dirty="0" err="1" smtClean="0">
                <a:latin typeface="Times New Roman" pitchFamily="18" charset="0"/>
                <a:cs typeface="Times New Roman" pitchFamily="18" charset="0"/>
              </a:rPr>
              <a:t>вопр</a:t>
            </a:r>
            <a:r>
              <a:rPr lang="ru-RU" sz="2800" b="1" i="1"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Эпюра крутящих моментов</a:t>
            </a:r>
            <a:r>
              <a:rPr lang="ru-RU" sz="2800" dirty="0" smtClean="0">
                <a:latin typeface="Times New Roman" pitchFamily="18" charset="0"/>
                <a:cs typeface="Times New Roman" pitchFamily="18" charset="0"/>
              </a:rPr>
              <a:t>.</a:t>
            </a:r>
            <a:endParaRPr lang="ru-RU"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772816"/>
            <a:ext cx="6624736" cy="691520"/>
          </a:xfrm>
        </p:spPr>
        <p:txBody>
          <a:bodyPr>
            <a:normAutofit fontScale="90000"/>
          </a:bodyPr>
          <a:lstStyle/>
          <a:p>
            <a:pPr algn="ctr"/>
            <a:r>
              <a:rPr lang="ru-RU" sz="2400" dirty="0" smtClean="0">
                <a:solidFill>
                  <a:schemeClr val="accent1"/>
                </a:solidFill>
                <a:latin typeface="Times New Roman" pitchFamily="18" charset="0"/>
                <a:cs typeface="Times New Roman" pitchFamily="18" charset="0"/>
              </a:rPr>
              <a:t/>
            </a:r>
            <a:br>
              <a:rPr lang="ru-RU" sz="2400" dirty="0" smtClean="0">
                <a:solidFill>
                  <a:schemeClr val="accent1"/>
                </a:solidFill>
                <a:latin typeface="Times New Roman" pitchFamily="18" charset="0"/>
                <a:cs typeface="Times New Roman" pitchFamily="18" charset="0"/>
              </a:rPr>
            </a:br>
            <a:r>
              <a:rPr lang="ru-RU" sz="2400" dirty="0" smtClean="0">
                <a:solidFill>
                  <a:schemeClr val="accent1"/>
                </a:solidFill>
                <a:latin typeface="Times New Roman" pitchFamily="18" charset="0"/>
                <a:cs typeface="Times New Roman" pitchFamily="18" charset="0"/>
              </a:rPr>
              <a:t/>
            </a:r>
            <a:br>
              <a:rPr lang="ru-RU" sz="2400" dirty="0" smtClean="0">
                <a:solidFill>
                  <a:schemeClr val="accent1"/>
                </a:solidFill>
                <a:latin typeface="Times New Roman" pitchFamily="18" charset="0"/>
                <a:cs typeface="Times New Roman" pitchFamily="18" charset="0"/>
              </a:rPr>
            </a:br>
            <a:r>
              <a:rPr lang="ru-RU" sz="2400" dirty="0" smtClean="0">
                <a:solidFill>
                  <a:schemeClr val="accent1"/>
                </a:solidFill>
                <a:latin typeface="Times New Roman" pitchFamily="18" charset="0"/>
                <a:cs typeface="Times New Roman" pitchFamily="18" charset="0"/>
              </a:rPr>
              <a:t/>
            </a:r>
            <a:br>
              <a:rPr lang="ru-RU" sz="2400" dirty="0" smtClean="0">
                <a:solidFill>
                  <a:schemeClr val="accent1"/>
                </a:solidFill>
                <a:latin typeface="Times New Roman" pitchFamily="18" charset="0"/>
                <a:cs typeface="Times New Roman" pitchFamily="18" charset="0"/>
              </a:rPr>
            </a:br>
            <a:r>
              <a:rPr lang="ru-RU" sz="2400" dirty="0" smtClean="0">
                <a:solidFill>
                  <a:schemeClr val="accent1"/>
                </a:solidFill>
                <a:latin typeface="Times New Roman" pitchFamily="18" charset="0"/>
                <a:cs typeface="Times New Roman" pitchFamily="18" charset="0"/>
              </a:rPr>
              <a:t/>
            </a:r>
            <a:br>
              <a:rPr lang="ru-RU" sz="2400" dirty="0" smtClean="0">
                <a:solidFill>
                  <a:schemeClr val="accent1"/>
                </a:solidFill>
                <a:latin typeface="Times New Roman" pitchFamily="18" charset="0"/>
                <a:cs typeface="Times New Roman" pitchFamily="18" charset="0"/>
              </a:rPr>
            </a:br>
            <a:r>
              <a:rPr lang="ru-RU" sz="2800" dirty="0" smtClean="0">
                <a:solidFill>
                  <a:schemeClr val="accent1"/>
                </a:solidFill>
                <a:latin typeface="Times New Roman" pitchFamily="18" charset="0"/>
                <a:cs typeface="Times New Roman" pitchFamily="18" charset="0"/>
              </a:rPr>
              <a:t>5 этап урока</a:t>
            </a:r>
            <a:br>
              <a:rPr lang="ru-RU" sz="2800" dirty="0" smtClean="0">
                <a:solidFill>
                  <a:schemeClr val="accent1"/>
                </a:solidFill>
                <a:latin typeface="Times New Roman" pitchFamily="18" charset="0"/>
                <a:cs typeface="Times New Roman" pitchFamily="18" charset="0"/>
              </a:rPr>
            </a:br>
            <a:r>
              <a:rPr lang="ru-RU" sz="2800" dirty="0" smtClean="0">
                <a:solidFill>
                  <a:schemeClr val="accent1"/>
                </a:solidFill>
                <a:latin typeface="Times New Roman" pitchFamily="18" charset="0"/>
                <a:cs typeface="Times New Roman" pitchFamily="18" charset="0"/>
              </a:rPr>
              <a:t>закрепление </a:t>
            </a:r>
            <a:r>
              <a:rPr lang="ru-RU" sz="2800" dirty="0" err="1" smtClean="0">
                <a:solidFill>
                  <a:schemeClr val="accent1"/>
                </a:solidFill>
                <a:latin typeface="Times New Roman" pitchFamily="18" charset="0"/>
                <a:cs typeface="Times New Roman" pitchFamily="18" charset="0"/>
              </a:rPr>
              <a:t>знпний</a:t>
            </a:r>
            <a:r>
              <a:rPr lang="ru-RU" sz="2800" dirty="0" smtClean="0">
                <a:solidFill>
                  <a:schemeClr val="accent1"/>
                </a:solidFill>
                <a:latin typeface="Times New Roman" pitchFamily="18" charset="0"/>
                <a:cs typeface="Times New Roman" pitchFamily="18" charset="0"/>
              </a:rPr>
              <a:t> (решение задач)</a:t>
            </a:r>
            <a:endParaRPr lang="ru-RU" sz="2800" dirty="0"/>
          </a:p>
        </p:txBody>
      </p:sp>
      <p:sp>
        <p:nvSpPr>
          <p:cNvPr id="3" name="Содержимое 2"/>
          <p:cNvSpPr>
            <a:spLocks noGrp="1"/>
          </p:cNvSpPr>
          <p:nvPr>
            <p:ph idx="1"/>
          </p:nvPr>
        </p:nvSpPr>
        <p:spPr>
          <a:xfrm>
            <a:off x="971600" y="2420888"/>
            <a:ext cx="7704856" cy="3251848"/>
          </a:xfrm>
        </p:spPr>
        <p:txBody>
          <a:bodyPr>
            <a:normAutofit fontScale="92500" lnSpcReduction="20000"/>
          </a:bodyPr>
          <a:lstStyle/>
          <a:p>
            <a:pPr algn="just">
              <a:buNone/>
            </a:pPr>
            <a:r>
              <a:rPr lang="ru-RU" sz="35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Пример 1 - </a:t>
            </a:r>
            <a:r>
              <a:rPr lang="ru-RU" sz="2700" b="1" dirty="0" smtClean="0">
                <a:effectLst>
                  <a:outerShdw blurRad="38100" dist="38100" dir="2700000" algn="tl">
                    <a:srgbClr val="000000">
                      <a:alpha val="43137"/>
                    </a:srgbClr>
                  </a:outerShdw>
                </a:effectLst>
                <a:latin typeface="Times New Roman" pitchFamily="18" charset="0"/>
                <a:cs typeface="Times New Roman" pitchFamily="18" charset="0"/>
              </a:rPr>
              <a:t>определить рациональное расположение шкивов на валу по эпюрам</a:t>
            </a:r>
          </a:p>
          <a:p>
            <a:pPr algn="just">
              <a:buNone/>
            </a:pPr>
            <a:r>
              <a:rPr lang="ru-RU" sz="2400" b="1" dirty="0" smtClean="0">
                <a:latin typeface="Times New Roman" pitchFamily="18" charset="0"/>
                <a:cs typeface="Times New Roman" pitchFamily="18" charset="0"/>
              </a:rPr>
              <a:t>	На распределительном валу установлены четыре шкива, на вал через шкив 1 подается мощность 12 кВт, которая через шкивы 2, 3, 4 передается потребителю; мощности распределяются следующим образом: </a:t>
            </a:r>
          </a:p>
          <a:p>
            <a:pPr algn="just">
              <a:buNone/>
            </a:pPr>
            <a:r>
              <a:rPr lang="ru-RU" sz="2400" b="1" dirty="0" smtClean="0">
                <a:latin typeface="Times New Roman" pitchFamily="18" charset="0"/>
                <a:cs typeface="Times New Roman" pitchFamily="18" charset="0"/>
              </a:rPr>
              <a:t>      Р</a:t>
            </a:r>
            <a:r>
              <a:rPr lang="ru-RU" sz="2400" b="1" baseline="-25000" dirty="0" smtClean="0">
                <a:latin typeface="Times New Roman" pitchFamily="18" charset="0"/>
                <a:cs typeface="Times New Roman" pitchFamily="18" charset="0"/>
              </a:rPr>
              <a:t>2</a:t>
            </a:r>
            <a:r>
              <a:rPr lang="ru-RU" sz="2400" b="1"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 8 кВт,    Р</a:t>
            </a:r>
            <a:r>
              <a:rPr lang="ru-RU" sz="2400" b="1" baseline="-25000" dirty="0" smtClean="0">
                <a:latin typeface="Times New Roman" pitchFamily="18" charset="0"/>
                <a:cs typeface="Times New Roman" pitchFamily="18" charset="0"/>
              </a:rPr>
              <a:t>3</a:t>
            </a:r>
            <a:r>
              <a:rPr lang="ru-RU" sz="2400" b="1" i="1" cap="small" dirty="0" smtClean="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3 кВт,    Р</a:t>
            </a:r>
            <a:r>
              <a:rPr lang="ru-RU" sz="2400" b="1" baseline="-25000" dirty="0" smtClean="0">
                <a:latin typeface="Times New Roman" pitchFamily="18" charset="0"/>
                <a:cs typeface="Times New Roman" pitchFamily="18" charset="0"/>
              </a:rPr>
              <a:t>4</a:t>
            </a:r>
            <a:r>
              <a:rPr lang="ru-RU" sz="2400" b="1" i="1" dirty="0" smtClean="0">
                <a:latin typeface="Times New Roman" pitchFamily="18" charset="0"/>
                <a:cs typeface="Times New Roman" pitchFamily="18" charset="0"/>
              </a:rPr>
              <a:t> = </a:t>
            </a:r>
            <a:r>
              <a:rPr lang="ru-RU" sz="2400" b="1" dirty="0" smtClean="0">
                <a:latin typeface="Times New Roman" pitchFamily="18" charset="0"/>
                <a:cs typeface="Times New Roman" pitchFamily="18" charset="0"/>
              </a:rPr>
              <a:t>1 кВт,   </a:t>
            </a:r>
          </a:p>
          <a:p>
            <a:pPr algn="just">
              <a:buNone/>
            </a:pPr>
            <a:r>
              <a:rPr lang="ru-RU" sz="2400" b="1" dirty="0" smtClean="0">
                <a:latin typeface="Times New Roman" pitchFamily="18" charset="0"/>
                <a:cs typeface="Times New Roman" pitchFamily="18" charset="0"/>
              </a:rPr>
              <a:t>   вал вращается с постоянной угловой скоростью </a:t>
            </a:r>
            <a:r>
              <a:rPr lang="el-GR" sz="2400" b="1" dirty="0" smtClean="0">
                <a:latin typeface="Arial"/>
                <a:cs typeface="Arial"/>
              </a:rPr>
              <a:t>ω</a:t>
            </a:r>
            <a:r>
              <a:rPr lang="ru-RU" sz="2400" b="1" dirty="0" smtClean="0">
                <a:latin typeface="Times New Roman" pitchFamily="18" charset="0"/>
                <a:cs typeface="Times New Roman" pitchFamily="18" charset="0"/>
              </a:rPr>
              <a:t> = 25 рад/с. Построить эпюру крутящих моментов на валу. Определить максимальный момент на валу.</a:t>
            </a:r>
          </a:p>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22</a:t>
            </a:fld>
            <a:endParaRPr lang="ru-RU"/>
          </a:p>
        </p:txBody>
      </p:sp>
      <p:sp>
        <p:nvSpPr>
          <p:cNvPr id="7" name="Прямоугольник 6"/>
          <p:cNvSpPr/>
          <p:nvPr/>
        </p:nvSpPr>
        <p:spPr>
          <a:xfrm>
            <a:off x="1331640" y="620688"/>
            <a:ext cx="6912768" cy="8617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lgn="ctr"/>
            <a:r>
              <a:rPr lang="ru-RU" sz="2400" i="1" dirty="0" smtClean="0">
                <a:latin typeface="Times New Roman" pitchFamily="18" charset="0"/>
                <a:cs typeface="Times New Roman" pitchFamily="18" charset="0"/>
              </a:rPr>
              <a:t>6 </a:t>
            </a:r>
            <a:r>
              <a:rPr lang="ru-RU" sz="2400" i="1" dirty="0" err="1" smtClean="0">
                <a:latin typeface="Times New Roman" pitchFamily="18" charset="0"/>
                <a:cs typeface="Times New Roman" pitchFamily="18" charset="0"/>
              </a:rPr>
              <a:t>вопр</a:t>
            </a:r>
            <a:r>
              <a:rPr lang="ru-RU" dirty="0" smtClean="0">
                <a:latin typeface="Times New Roman" pitchFamily="18" charset="0"/>
                <a:cs typeface="Times New Roman" pitchFamily="18" charset="0"/>
              </a:rPr>
              <a:t>. </a:t>
            </a:r>
            <a:r>
              <a:rPr lang="ru-RU" sz="2500" b="1" dirty="0" smtClean="0">
                <a:latin typeface="Times New Roman" pitchFamily="18" charset="0"/>
                <a:cs typeface="Times New Roman" pitchFamily="18" charset="0"/>
              </a:rPr>
              <a:t>Расчёты на прочность и жёсткость при кручении.</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cstate="print"/>
          <a:srcRect/>
          <a:stretch>
            <a:fillRect/>
          </a:stretch>
        </p:blipFill>
        <p:spPr bwMode="auto">
          <a:xfrm>
            <a:off x="467544" y="236477"/>
            <a:ext cx="7300259" cy="3692362"/>
          </a:xfrm>
          <a:prstGeom prst="rect">
            <a:avLst/>
          </a:prstGeom>
          <a:noFill/>
          <a:ln w="9525">
            <a:noFill/>
            <a:miter lim="800000"/>
            <a:headEnd/>
            <a:tailEnd/>
          </a:ln>
          <a:effectLst/>
        </p:spPr>
      </p:pic>
      <p:sp>
        <p:nvSpPr>
          <p:cNvPr id="4" name="Прямоугольник 3"/>
          <p:cNvSpPr/>
          <p:nvPr/>
        </p:nvSpPr>
        <p:spPr>
          <a:xfrm>
            <a:off x="179512" y="4005064"/>
            <a:ext cx="1728192" cy="2308324"/>
          </a:xfrm>
          <a:prstGeom prst="rect">
            <a:avLst/>
          </a:prstGeom>
        </p:spPr>
        <p:txBody>
          <a:bodyPr wrap="square">
            <a:spAutoFit/>
          </a:bodyPr>
          <a:lstStyle/>
          <a:p>
            <a:r>
              <a:rPr lang="ru-RU" b="1" dirty="0" smtClean="0">
                <a:latin typeface="Times New Roman" pitchFamily="18" charset="0"/>
                <a:cs typeface="Times New Roman" pitchFamily="18" charset="0"/>
              </a:rPr>
              <a:t>Дано:</a:t>
            </a:r>
          </a:p>
          <a:p>
            <a:r>
              <a:rPr lang="ru-RU" b="1" dirty="0" smtClean="0">
                <a:latin typeface="Times New Roman" pitchFamily="18" charset="0"/>
                <a:cs typeface="Times New Roman" pitchFamily="18" charset="0"/>
              </a:rPr>
              <a:t>Р</a:t>
            </a:r>
            <a:r>
              <a:rPr lang="ru-RU" b="1" baseline="-25000" dirty="0" smtClean="0">
                <a:latin typeface="Times New Roman" pitchFamily="18" charset="0"/>
                <a:cs typeface="Times New Roman" pitchFamily="18" charset="0"/>
              </a:rPr>
              <a:t>1</a:t>
            </a:r>
            <a:r>
              <a:rPr lang="ru-RU" b="1" dirty="0" smtClean="0">
                <a:latin typeface="Times New Roman" pitchFamily="18" charset="0"/>
                <a:cs typeface="Times New Roman" pitchFamily="18" charset="0"/>
              </a:rPr>
              <a:t> =12</a:t>
            </a:r>
            <a:r>
              <a:rPr lang="ru-RU" b="1" i="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кВт,</a:t>
            </a:r>
          </a:p>
          <a:p>
            <a:r>
              <a:rPr lang="ru-RU" b="1" dirty="0" smtClean="0">
                <a:latin typeface="Times New Roman" pitchFamily="18" charset="0"/>
                <a:cs typeface="Times New Roman" pitchFamily="18" charset="0"/>
              </a:rPr>
              <a:t>Р</a:t>
            </a:r>
            <a:r>
              <a:rPr lang="ru-RU" b="1" baseline="-25000" dirty="0" smtClean="0">
                <a:latin typeface="Times New Roman" pitchFamily="18" charset="0"/>
                <a:cs typeface="Times New Roman" pitchFamily="18" charset="0"/>
              </a:rPr>
              <a:t>2</a:t>
            </a:r>
            <a:r>
              <a:rPr lang="ru-RU" b="1" i="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8 кВт,</a:t>
            </a:r>
          </a:p>
          <a:p>
            <a:r>
              <a:rPr lang="ru-RU" b="1" dirty="0" smtClean="0">
                <a:latin typeface="Times New Roman" pitchFamily="18" charset="0"/>
                <a:cs typeface="Times New Roman" pitchFamily="18" charset="0"/>
              </a:rPr>
              <a:t>Р</a:t>
            </a:r>
            <a:r>
              <a:rPr lang="ru-RU" b="1" baseline="-25000" dirty="0" smtClean="0">
                <a:latin typeface="Times New Roman" pitchFamily="18" charset="0"/>
                <a:cs typeface="Times New Roman" pitchFamily="18" charset="0"/>
              </a:rPr>
              <a:t>3</a:t>
            </a:r>
            <a:r>
              <a:rPr lang="ru-RU" b="1" i="1" cap="small" dirty="0" smtClean="0">
                <a:latin typeface="Times New Roman" pitchFamily="18" charset="0"/>
                <a:cs typeface="Times New Roman" pitchFamily="18" charset="0"/>
              </a:rPr>
              <a:t> </a:t>
            </a:r>
            <a:r>
              <a:rPr lang="ru-RU" b="1" i="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3 кВт,</a:t>
            </a:r>
          </a:p>
          <a:p>
            <a:r>
              <a:rPr lang="ru-RU" b="1" dirty="0" smtClean="0">
                <a:latin typeface="Times New Roman" pitchFamily="18" charset="0"/>
                <a:cs typeface="Times New Roman" pitchFamily="18" charset="0"/>
              </a:rPr>
              <a:t> Р</a:t>
            </a:r>
            <a:r>
              <a:rPr lang="ru-RU" b="1" baseline="-25000" dirty="0" smtClean="0">
                <a:latin typeface="Times New Roman" pitchFamily="18" charset="0"/>
                <a:cs typeface="Times New Roman" pitchFamily="18" charset="0"/>
              </a:rPr>
              <a:t>4</a:t>
            </a:r>
            <a:r>
              <a:rPr lang="ru-RU" b="1" i="1" dirty="0" smtClean="0">
                <a:latin typeface="Times New Roman" pitchFamily="18" charset="0"/>
                <a:cs typeface="Times New Roman" pitchFamily="18" charset="0"/>
              </a:rPr>
              <a:t> = </a:t>
            </a:r>
            <a:r>
              <a:rPr lang="ru-RU" b="1" dirty="0" smtClean="0">
                <a:latin typeface="Times New Roman" pitchFamily="18" charset="0"/>
                <a:cs typeface="Times New Roman" pitchFamily="18" charset="0"/>
              </a:rPr>
              <a:t>1 кВт, </a:t>
            </a:r>
            <a:r>
              <a:rPr lang="el-GR" b="1" dirty="0" smtClean="0">
                <a:latin typeface="Arial"/>
                <a:cs typeface="Arial"/>
              </a:rPr>
              <a:t>ω</a:t>
            </a:r>
            <a:r>
              <a:rPr lang="ru-RU" b="1" dirty="0" smtClean="0">
                <a:latin typeface="Arial"/>
                <a:cs typeface="Arial"/>
              </a:rPr>
              <a:t>=25</a:t>
            </a:r>
            <a:r>
              <a:rPr lang="ru-RU" b="1" dirty="0" smtClean="0">
                <a:latin typeface="Times New Roman" pitchFamily="18" charset="0"/>
                <a:cs typeface="Times New Roman" pitchFamily="18" charset="0"/>
              </a:rPr>
              <a:t>рад/с.</a:t>
            </a:r>
          </a:p>
          <a:p>
            <a:r>
              <a:rPr lang="ru-RU" b="1" dirty="0" smtClean="0">
                <a:latin typeface="Times New Roman" pitchFamily="18" charset="0"/>
                <a:cs typeface="Times New Roman" pitchFamily="18" charset="0"/>
              </a:rPr>
              <a:t>Найти:</a:t>
            </a:r>
          </a:p>
          <a:p>
            <a:r>
              <a:rPr lang="ru-RU" b="1" i="1" dirty="0" smtClean="0">
                <a:latin typeface="Times New Roman" pitchFamily="18" charset="0"/>
                <a:cs typeface="Times New Roman" pitchFamily="18" charset="0"/>
              </a:rPr>
              <a:t>M</a:t>
            </a:r>
            <a:r>
              <a:rPr lang="en-US" b="1" i="1" baseline="-25000" dirty="0" err="1" smtClean="0">
                <a:latin typeface="Times New Roman" pitchFamily="18" charset="0"/>
                <a:cs typeface="Times New Roman" pitchFamily="18" charset="0"/>
              </a:rPr>
              <a:t>kmax</a:t>
            </a:r>
            <a:r>
              <a:rPr lang="en-US" b="1" i="1" baseline="-25000"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a:t>
            </a:r>
            <a:endParaRPr lang="ru-RU" b="1" dirty="0"/>
          </a:p>
        </p:txBody>
      </p:sp>
      <p:sp>
        <p:nvSpPr>
          <p:cNvPr id="5" name="TextBox 4"/>
          <p:cNvSpPr txBox="1"/>
          <p:nvPr/>
        </p:nvSpPr>
        <p:spPr>
          <a:xfrm>
            <a:off x="2555776" y="4221088"/>
            <a:ext cx="5302372" cy="2677656"/>
          </a:xfrm>
          <a:prstGeom prst="rect">
            <a:avLst/>
          </a:prstGeom>
          <a:noFill/>
        </p:spPr>
        <p:txBody>
          <a:bodyPr wrap="square" rtlCol="0">
            <a:spAutoFit/>
          </a:bodyPr>
          <a:lstStyle/>
          <a:p>
            <a:pPr>
              <a:buNone/>
            </a:pPr>
            <a:r>
              <a:rPr lang="ru-RU" sz="2000" b="1" i="1" dirty="0" smtClean="0">
                <a:latin typeface="Times New Roman" pitchFamily="18" charset="0"/>
                <a:cs typeface="Times New Roman" pitchFamily="18" charset="0"/>
              </a:rPr>
              <a:t>1. Определение вращательных моментов на шкивах:</a:t>
            </a:r>
          </a:p>
          <a:p>
            <a:pPr>
              <a:buNone/>
            </a:pPr>
            <a:r>
              <a:rPr lang="en-US" sz="2000" b="1" i="1" dirty="0" smtClean="0">
                <a:latin typeface="Times New Roman" pitchFamily="18" charset="0"/>
                <a:cs typeface="Times New Roman" pitchFamily="18" charset="0"/>
              </a:rPr>
              <a:t>m</a:t>
            </a:r>
            <a:r>
              <a:rPr lang="en-US" sz="1400" b="1" i="1" dirty="0" smtClean="0">
                <a:latin typeface="Times New Roman" pitchFamily="18" charset="0"/>
                <a:cs typeface="Times New Roman" pitchFamily="18" charset="0"/>
              </a:rPr>
              <a:t>1</a:t>
            </a:r>
            <a:r>
              <a:rPr lang="en-US" sz="2000" b="1" i="1" dirty="0" smtClean="0">
                <a:latin typeface="Times New Roman" pitchFamily="18" charset="0"/>
                <a:cs typeface="Times New Roman" pitchFamily="18" charset="0"/>
              </a:rPr>
              <a:t>=12٠1000/ 25</a:t>
            </a:r>
            <a:r>
              <a:rPr lang="ru-RU" sz="2000" b="1" i="1" dirty="0" smtClean="0">
                <a:latin typeface="Times New Roman" pitchFamily="18" charset="0"/>
                <a:cs typeface="Times New Roman" pitchFamily="18" charset="0"/>
              </a:rPr>
              <a:t> </a:t>
            </a:r>
            <a:r>
              <a:rPr lang="en-US" sz="2000" b="1" i="1" dirty="0" smtClean="0">
                <a:latin typeface="Times New Roman" pitchFamily="18" charset="0"/>
                <a:cs typeface="Times New Roman" pitchFamily="18" charset="0"/>
              </a:rPr>
              <a:t>=</a:t>
            </a:r>
            <a:r>
              <a:rPr lang="ru-RU" sz="2000" b="1" i="1" dirty="0" smtClean="0">
                <a:latin typeface="Times New Roman" pitchFamily="18" charset="0"/>
                <a:cs typeface="Times New Roman" pitchFamily="18" charset="0"/>
              </a:rPr>
              <a:t> </a:t>
            </a:r>
            <a:r>
              <a:rPr lang="en-US" sz="2000" b="1" i="1" dirty="0" smtClean="0">
                <a:latin typeface="Times New Roman" pitchFamily="18" charset="0"/>
                <a:cs typeface="Times New Roman" pitchFamily="18" charset="0"/>
              </a:rPr>
              <a:t>480 </a:t>
            </a:r>
            <a:r>
              <a:rPr lang="ru-RU" sz="2000" b="1" dirty="0" smtClean="0">
                <a:latin typeface="Times New Roman" pitchFamily="18" charset="0"/>
                <a:cs typeface="Times New Roman" pitchFamily="18" charset="0"/>
              </a:rPr>
              <a:t>Н·м; </a:t>
            </a:r>
            <a:r>
              <a:rPr lang="en-US" sz="2000" b="1" dirty="0" smtClean="0">
                <a:latin typeface="Times New Roman" pitchFamily="18" charset="0"/>
                <a:cs typeface="Times New Roman" pitchFamily="18" charset="0"/>
              </a:rPr>
              <a:t>m</a:t>
            </a:r>
            <a:r>
              <a:rPr lang="en-US" sz="1400" b="1" dirty="0" smtClean="0">
                <a:latin typeface="Times New Roman" pitchFamily="18" charset="0"/>
                <a:cs typeface="Times New Roman" pitchFamily="18" charset="0"/>
              </a:rPr>
              <a:t>2</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320</a:t>
            </a:r>
            <a:r>
              <a:rPr lang="ru-RU" sz="2000" b="1" dirty="0" smtClean="0">
                <a:latin typeface="Times New Roman" pitchFamily="18" charset="0"/>
                <a:cs typeface="Times New Roman" pitchFamily="18" charset="0"/>
              </a:rPr>
              <a:t> Н·м;</a:t>
            </a:r>
          </a:p>
          <a:p>
            <a:pPr>
              <a:buNone/>
            </a:pP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m</a:t>
            </a:r>
            <a:r>
              <a:rPr lang="en-US" sz="1400" b="1" dirty="0" smtClean="0">
                <a:latin typeface="Times New Roman" pitchFamily="18" charset="0"/>
                <a:cs typeface="Times New Roman" pitchFamily="18" charset="0"/>
              </a:rPr>
              <a:t>3</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120</a:t>
            </a:r>
            <a:r>
              <a:rPr lang="ru-RU" sz="2000" b="1" dirty="0" smtClean="0">
                <a:latin typeface="Times New Roman" pitchFamily="18" charset="0"/>
                <a:cs typeface="Times New Roman" pitchFamily="18" charset="0"/>
              </a:rPr>
              <a:t> Н·м; </a:t>
            </a:r>
            <a:r>
              <a:rPr lang="en-US" sz="2000" b="1" dirty="0" smtClean="0">
                <a:latin typeface="Times New Roman" pitchFamily="18" charset="0"/>
                <a:cs typeface="Times New Roman" pitchFamily="18" charset="0"/>
              </a:rPr>
              <a:t>m</a:t>
            </a:r>
            <a:r>
              <a:rPr lang="en-US" sz="1400" b="1" dirty="0" smtClean="0">
                <a:latin typeface="Times New Roman" pitchFamily="18" charset="0"/>
                <a:cs typeface="Times New Roman" pitchFamily="18" charset="0"/>
              </a:rPr>
              <a:t>4</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40 </a:t>
            </a:r>
            <a:r>
              <a:rPr lang="ru-RU" sz="2000" b="1" dirty="0" smtClean="0">
                <a:latin typeface="Times New Roman" pitchFamily="18" charset="0"/>
                <a:cs typeface="Times New Roman" pitchFamily="18" charset="0"/>
              </a:rPr>
              <a:t>Н·м </a:t>
            </a:r>
          </a:p>
          <a:p>
            <a:r>
              <a:rPr lang="ru-RU" sz="2000" b="1" i="1" dirty="0" smtClean="0">
                <a:latin typeface="Times New Roman" pitchFamily="18" charset="0"/>
                <a:cs typeface="Times New Roman" pitchFamily="18" charset="0"/>
              </a:rPr>
              <a:t>2. Определим количество участков – 3 </a:t>
            </a:r>
            <a:r>
              <a:rPr lang="ru-RU" sz="2000" b="1" i="1" dirty="0" err="1" smtClean="0">
                <a:latin typeface="Times New Roman" pitchFamily="18" charset="0"/>
                <a:cs typeface="Times New Roman" pitchFamily="18" charset="0"/>
              </a:rPr>
              <a:t>уч-ка</a:t>
            </a:r>
            <a:r>
              <a:rPr lang="ru-RU" sz="2800" b="1" i="1" dirty="0" smtClean="0">
                <a:latin typeface="Times New Roman" pitchFamily="18" charset="0"/>
                <a:cs typeface="Times New Roman" pitchFamily="18" charset="0"/>
              </a:rPr>
              <a:t>. </a:t>
            </a:r>
            <a:endParaRPr lang="ru-RU" sz="2800" dirty="0" smtClean="0"/>
          </a:p>
          <a:p>
            <a:pPr>
              <a:buNone/>
            </a:pPr>
            <a:endParaRPr lang="ru-RU" sz="2000" b="1" dirty="0" smtClean="0">
              <a:latin typeface="Times New Roman" pitchFamily="18" charset="0"/>
              <a:cs typeface="Times New Roman" pitchFamily="18" charset="0"/>
            </a:endParaRPr>
          </a:p>
          <a:p>
            <a:pPr>
              <a:buNone/>
            </a:pPr>
            <a:endParaRPr lang="ru-RU" sz="2000" b="1" dirty="0" smtClean="0">
              <a:latin typeface="Times New Roman" pitchFamily="18" charset="0"/>
              <a:cs typeface="Times New Roman" pitchFamily="18" charset="0"/>
            </a:endParaRPr>
          </a:p>
          <a:p>
            <a:pPr>
              <a:buNone/>
            </a:pPr>
            <a:endParaRPr lang="ru-RU" sz="2000" b="1" i="1" dirty="0" smtClean="0">
              <a:latin typeface="Times New Roman" pitchFamily="18" charset="0"/>
              <a:cs typeface="Times New Roman" pitchFamily="18" charset="0"/>
            </a:endParaRPr>
          </a:p>
        </p:txBody>
      </p:sp>
      <p:sp>
        <p:nvSpPr>
          <p:cNvPr id="6" name="TextBox 5"/>
          <p:cNvSpPr txBox="1"/>
          <p:nvPr/>
        </p:nvSpPr>
        <p:spPr>
          <a:xfrm>
            <a:off x="2555776" y="5733256"/>
            <a:ext cx="5521196" cy="523220"/>
          </a:xfrm>
          <a:prstGeom prst="rect">
            <a:avLst/>
          </a:prstGeom>
          <a:noFill/>
        </p:spPr>
        <p:txBody>
          <a:bodyPr wrap="square" rtlCol="0">
            <a:spAutoFit/>
          </a:bodyPr>
          <a:lstStyle/>
          <a:p>
            <a:r>
              <a:rPr lang="ru-RU" sz="2800" b="1" i="1" dirty="0" smtClean="0">
                <a:latin typeface="Times New Roman" pitchFamily="18" charset="0"/>
                <a:cs typeface="Times New Roman" pitchFamily="18" charset="0"/>
              </a:rPr>
              <a:t> </a:t>
            </a:r>
            <a:endParaRPr lang="ru-RU" sz="2000" b="1" i="1" dirty="0"/>
          </a:p>
        </p:txBody>
      </p:sp>
      <p:sp>
        <p:nvSpPr>
          <p:cNvPr id="8" name="Номер слайда 7"/>
          <p:cNvSpPr>
            <a:spLocks noGrp="1"/>
          </p:cNvSpPr>
          <p:nvPr>
            <p:ph type="sldNum" sz="quarter" idx="12"/>
          </p:nvPr>
        </p:nvSpPr>
        <p:spPr/>
        <p:txBody>
          <a:bodyPr/>
          <a:lstStyle/>
          <a:p>
            <a:fld id="{725C68B6-61C2-468F-89AB-4B9F7531AA68}" type="slidenum">
              <a:rPr lang="ru-RU" smtClean="0"/>
              <a:pPr/>
              <a:t>23</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idx="1"/>
          </p:nvPr>
        </p:nvPicPr>
        <p:blipFill>
          <a:blip r:embed="rId2" cstate="print"/>
          <a:srcRect/>
          <a:stretch>
            <a:fillRect/>
          </a:stretch>
        </p:blipFill>
        <p:spPr bwMode="auto">
          <a:xfrm>
            <a:off x="467544" y="908720"/>
            <a:ext cx="8136904" cy="3208683"/>
          </a:xfrm>
          <a:prstGeom prst="rect">
            <a:avLst/>
          </a:prstGeom>
          <a:noFill/>
          <a:ln w="9525">
            <a:noFill/>
            <a:miter lim="800000"/>
            <a:headEnd/>
            <a:tailEnd/>
          </a:ln>
          <a:effectLst/>
        </p:spPr>
      </p:pic>
      <p:sp>
        <p:nvSpPr>
          <p:cNvPr id="11" name="Номер слайда 10"/>
          <p:cNvSpPr>
            <a:spLocks noGrp="1"/>
          </p:cNvSpPr>
          <p:nvPr>
            <p:ph type="sldNum" sz="quarter" idx="12"/>
          </p:nvPr>
        </p:nvSpPr>
        <p:spPr/>
        <p:txBody>
          <a:bodyPr/>
          <a:lstStyle/>
          <a:p>
            <a:fld id="{725C68B6-61C2-468F-89AB-4B9F7531AA68}" type="slidenum">
              <a:rPr lang="ru-RU" smtClean="0"/>
              <a:pPr/>
              <a:t>24</a:t>
            </a:fld>
            <a:endParaRPr lang="ru-RU"/>
          </a:p>
        </p:txBody>
      </p:sp>
      <p:pic>
        <p:nvPicPr>
          <p:cNvPr id="2053" name="Picture 5"/>
          <p:cNvPicPr>
            <a:picLocks noChangeAspect="1" noChangeArrowheads="1"/>
          </p:cNvPicPr>
          <p:nvPr/>
        </p:nvPicPr>
        <p:blipFill>
          <a:blip r:embed="rId3" cstate="print"/>
          <a:srcRect/>
          <a:stretch>
            <a:fillRect/>
          </a:stretch>
        </p:blipFill>
        <p:spPr bwMode="auto">
          <a:xfrm>
            <a:off x="3071802" y="3961538"/>
            <a:ext cx="1831410" cy="1753478"/>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1240392" y="3974527"/>
            <a:ext cx="1831410" cy="1740489"/>
          </a:xfrm>
          <a:prstGeom prst="rect">
            <a:avLst/>
          </a:prstGeom>
          <a:noFill/>
          <a:ln w="9525">
            <a:noFill/>
            <a:miter lim="800000"/>
            <a:headEnd/>
            <a:tailEnd/>
          </a:ln>
          <a:effectLst/>
        </p:spPr>
      </p:pic>
      <p:pic>
        <p:nvPicPr>
          <p:cNvPr id="2057" name="Picture 9"/>
          <p:cNvPicPr>
            <a:picLocks noChangeAspect="1" noChangeArrowheads="1"/>
          </p:cNvPicPr>
          <p:nvPr/>
        </p:nvPicPr>
        <p:blipFill>
          <a:blip r:embed="rId5" cstate="print"/>
          <a:srcRect/>
          <a:stretch>
            <a:fillRect/>
          </a:stretch>
        </p:blipFill>
        <p:spPr bwMode="auto">
          <a:xfrm>
            <a:off x="4786314" y="4000504"/>
            <a:ext cx="1877962" cy="1784730"/>
          </a:xfrm>
          <a:prstGeom prst="rect">
            <a:avLst/>
          </a:prstGeom>
          <a:noFill/>
          <a:ln w="9525">
            <a:noFill/>
            <a:miter lim="800000"/>
            <a:headEnd/>
            <a:tailEnd/>
          </a:ln>
          <a:effectLst/>
        </p:spPr>
      </p:pic>
      <p:sp>
        <p:nvSpPr>
          <p:cNvPr id="14" name="TextBox 13"/>
          <p:cNvSpPr txBox="1"/>
          <p:nvPr/>
        </p:nvSpPr>
        <p:spPr>
          <a:xfrm>
            <a:off x="5998158" y="5715017"/>
            <a:ext cx="2002866" cy="1477328"/>
          </a:xfrm>
          <a:prstGeom prst="rect">
            <a:avLst/>
          </a:prstGeom>
          <a:noFill/>
        </p:spPr>
        <p:txBody>
          <a:bodyPr wrap="square" rtlCol="0">
            <a:spAutoFit/>
          </a:bodyPr>
          <a:lstStyle/>
          <a:p>
            <a:r>
              <a:rPr lang="ru-RU" sz="2000" b="1" dirty="0" smtClean="0">
                <a:latin typeface="Times New Roman" pitchFamily="18" charset="0"/>
                <a:cs typeface="Times New Roman" pitchFamily="18" charset="0"/>
              </a:rPr>
              <a:t>Сечение 1-1:</a:t>
            </a:r>
          </a:p>
          <a:p>
            <a:r>
              <a:rPr lang="en-US" sz="2000" b="1" dirty="0" smtClean="0">
                <a:latin typeface="Times New Roman" pitchFamily="18" charset="0"/>
                <a:cs typeface="Times New Roman" pitchFamily="18" charset="0"/>
              </a:rPr>
              <a:t>M</a:t>
            </a:r>
            <a:r>
              <a:rPr lang="ru-RU" sz="1600" b="1" dirty="0" smtClean="0">
                <a:latin typeface="Times New Roman" pitchFamily="18" charset="0"/>
                <a:cs typeface="Times New Roman" pitchFamily="18" charset="0"/>
              </a:rPr>
              <a:t>к1</a:t>
            </a:r>
            <a:r>
              <a:rPr lang="ru-RU" sz="2000" b="1" dirty="0" smtClean="0">
                <a:latin typeface="Times New Roman" pitchFamily="18" charset="0"/>
                <a:cs typeface="Times New Roman" pitchFamily="18" charset="0"/>
              </a:rPr>
              <a:t> =</a:t>
            </a:r>
            <a:r>
              <a:rPr lang="ru-RU" sz="2000" b="1" dirty="0" smtClean="0">
                <a:latin typeface="Arial"/>
                <a:cs typeface="Arial"/>
              </a:rPr>
              <a:t>-</a:t>
            </a:r>
            <a:r>
              <a:rPr lang="en-US" sz="2000" b="1" dirty="0" smtClean="0">
                <a:latin typeface="Times New Roman" pitchFamily="18" charset="0"/>
                <a:cs typeface="Times New Roman" pitchFamily="18" charset="0"/>
              </a:rPr>
              <a:t>m</a:t>
            </a:r>
            <a:r>
              <a:rPr lang="en-US" sz="1600" b="1" dirty="0" smtClean="0">
                <a:latin typeface="Times New Roman" pitchFamily="18" charset="0"/>
                <a:cs typeface="Times New Roman" pitchFamily="18" charset="0"/>
              </a:rPr>
              <a:t>4</a:t>
            </a:r>
            <a:r>
              <a:rPr lang="ru-RU" sz="1600" b="1" dirty="0" smtClean="0">
                <a:latin typeface="Times New Roman" pitchFamily="18" charset="0"/>
                <a:cs typeface="Times New Roman" pitchFamily="18" charset="0"/>
              </a:rPr>
              <a:t>;</a:t>
            </a:r>
          </a:p>
          <a:p>
            <a:r>
              <a:rPr lang="en-US" b="1" dirty="0" smtClean="0">
                <a:latin typeface="Times New Roman" pitchFamily="18" charset="0"/>
                <a:cs typeface="Times New Roman" pitchFamily="18" charset="0"/>
              </a:rPr>
              <a:t>M</a:t>
            </a:r>
            <a:r>
              <a:rPr lang="ru-RU" b="1" dirty="0" smtClean="0">
                <a:latin typeface="Times New Roman" pitchFamily="18" charset="0"/>
                <a:cs typeface="Times New Roman" pitchFamily="18" charset="0"/>
              </a:rPr>
              <a:t>к1 =</a:t>
            </a:r>
            <a:r>
              <a:rPr lang="ru-RU" b="1" dirty="0" smtClean="0">
                <a:latin typeface="Arial"/>
                <a:cs typeface="Arial"/>
              </a:rPr>
              <a:t>-</a:t>
            </a:r>
            <a:r>
              <a:rPr lang="ru-RU" b="1" dirty="0" smtClean="0">
                <a:latin typeface="Times New Roman" pitchFamily="18" charset="0"/>
                <a:cs typeface="Times New Roman" pitchFamily="18" charset="0"/>
              </a:rPr>
              <a:t>40Н·м.</a:t>
            </a:r>
          </a:p>
          <a:p>
            <a:endParaRPr lang="ru-RU" sz="1600" b="1" dirty="0" smtClean="0">
              <a:latin typeface="Times New Roman" pitchFamily="18" charset="0"/>
              <a:cs typeface="Times New Roman" pitchFamily="18" charset="0"/>
            </a:endParaRPr>
          </a:p>
          <a:p>
            <a:endParaRPr lang="en-US" sz="1600" b="1" dirty="0" smtClean="0">
              <a:latin typeface="Times New Roman" pitchFamily="18" charset="0"/>
              <a:cs typeface="Times New Roman" pitchFamily="18" charset="0"/>
            </a:endParaRPr>
          </a:p>
        </p:txBody>
      </p:sp>
      <p:sp>
        <p:nvSpPr>
          <p:cNvPr id="16" name="TextBox 15"/>
          <p:cNvSpPr txBox="1"/>
          <p:nvPr/>
        </p:nvSpPr>
        <p:spPr>
          <a:xfrm>
            <a:off x="3357554" y="5715017"/>
            <a:ext cx="2643206" cy="1600438"/>
          </a:xfrm>
          <a:prstGeom prst="rect">
            <a:avLst/>
          </a:prstGeom>
          <a:noFill/>
        </p:spPr>
        <p:txBody>
          <a:bodyPr wrap="square" rtlCol="0">
            <a:spAutoFit/>
          </a:bodyPr>
          <a:lstStyle/>
          <a:p>
            <a:r>
              <a:rPr lang="ru-RU" sz="2000" b="1" dirty="0" smtClean="0">
                <a:latin typeface="Times New Roman" pitchFamily="18" charset="0"/>
                <a:cs typeface="Times New Roman" pitchFamily="18" charset="0"/>
              </a:rPr>
              <a:t>Сечение 2-2:</a:t>
            </a:r>
          </a:p>
          <a:p>
            <a:r>
              <a:rPr lang="en-US" sz="2000" b="1" dirty="0" smtClean="0">
                <a:latin typeface="Times New Roman" pitchFamily="18" charset="0"/>
                <a:cs typeface="Times New Roman" pitchFamily="18" charset="0"/>
              </a:rPr>
              <a:t>M</a:t>
            </a:r>
            <a:r>
              <a:rPr lang="ru-RU" sz="1400" b="1" dirty="0" smtClean="0">
                <a:latin typeface="Times New Roman" pitchFamily="18" charset="0"/>
                <a:cs typeface="Times New Roman" pitchFamily="18" charset="0"/>
              </a:rPr>
              <a:t>к</a:t>
            </a:r>
            <a:r>
              <a:rPr lang="en-US" sz="1400" b="1" dirty="0" smtClean="0">
                <a:latin typeface="Times New Roman" pitchFamily="18" charset="0"/>
                <a:cs typeface="Times New Roman" pitchFamily="18" charset="0"/>
              </a:rPr>
              <a:t>2</a:t>
            </a:r>
            <a:r>
              <a:rPr lang="ru-RU" sz="2000" b="1" dirty="0" smtClean="0">
                <a:latin typeface="Times New Roman" pitchFamily="18" charset="0"/>
                <a:cs typeface="Times New Roman" pitchFamily="18" charset="0"/>
              </a:rPr>
              <a:t> =</a:t>
            </a:r>
            <a:r>
              <a:rPr lang="ru-RU" sz="2000" b="1" dirty="0" smtClean="0">
                <a:latin typeface="Arial"/>
                <a:cs typeface="Arial"/>
              </a:rPr>
              <a:t>-</a:t>
            </a:r>
            <a:r>
              <a:rPr lang="en-US" sz="2000" b="1" dirty="0" smtClean="0">
                <a:latin typeface="Times New Roman" pitchFamily="18" charset="0"/>
                <a:cs typeface="Times New Roman" pitchFamily="18" charset="0"/>
              </a:rPr>
              <a:t>m</a:t>
            </a:r>
            <a:r>
              <a:rPr lang="en-US" sz="1400" b="1" dirty="0" smtClean="0">
                <a:latin typeface="Times New Roman" pitchFamily="18" charset="0"/>
                <a:cs typeface="Times New Roman" pitchFamily="18" charset="0"/>
              </a:rPr>
              <a:t>4</a:t>
            </a:r>
            <a:r>
              <a:rPr lang="ru-RU" sz="2000" b="1" dirty="0" smtClean="0">
                <a:latin typeface="Arial"/>
                <a:cs typeface="Arial"/>
              </a:rPr>
              <a:t>-</a:t>
            </a:r>
            <a:r>
              <a:rPr lang="en-US" sz="2000" b="1" dirty="0" smtClean="0">
                <a:latin typeface="Times New Roman" pitchFamily="18" charset="0"/>
                <a:cs typeface="Times New Roman" pitchFamily="18" charset="0"/>
              </a:rPr>
              <a:t>m</a:t>
            </a:r>
            <a:r>
              <a:rPr lang="ru-RU" sz="1600" b="1" dirty="0" smtClean="0">
                <a:latin typeface="Times New Roman" pitchFamily="18" charset="0"/>
                <a:cs typeface="Times New Roman" pitchFamily="18" charset="0"/>
              </a:rPr>
              <a:t>3;</a:t>
            </a:r>
            <a:r>
              <a:rPr lang="en-US" sz="2000" b="1" dirty="0" smtClean="0">
                <a:latin typeface="Times New Roman" pitchFamily="18" charset="0"/>
                <a:cs typeface="Times New Roman" pitchFamily="18" charset="0"/>
              </a:rPr>
              <a:t> </a:t>
            </a:r>
            <a:endParaRPr lang="ru-RU"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M</a:t>
            </a:r>
            <a:r>
              <a:rPr lang="ru-RU" sz="1400" b="1" dirty="0" smtClean="0">
                <a:latin typeface="Times New Roman" pitchFamily="18" charset="0"/>
                <a:cs typeface="Times New Roman" pitchFamily="18" charset="0"/>
              </a:rPr>
              <a:t>к</a:t>
            </a:r>
            <a:r>
              <a:rPr lang="en-US" sz="1400" b="1" dirty="0" smtClean="0">
                <a:latin typeface="Times New Roman" pitchFamily="18" charset="0"/>
                <a:cs typeface="Times New Roman" pitchFamily="18" charset="0"/>
              </a:rPr>
              <a:t>2</a:t>
            </a:r>
            <a:r>
              <a:rPr lang="ru-RU" sz="2000" b="1" dirty="0" smtClean="0">
                <a:latin typeface="Times New Roman" pitchFamily="18" charset="0"/>
                <a:cs typeface="Times New Roman" pitchFamily="18" charset="0"/>
              </a:rPr>
              <a:t>=</a:t>
            </a:r>
            <a:r>
              <a:rPr lang="ru-RU" sz="2000" b="1" dirty="0" smtClean="0">
                <a:latin typeface="Arial"/>
                <a:cs typeface="Arial"/>
              </a:rPr>
              <a:t>-</a:t>
            </a:r>
            <a:r>
              <a:rPr lang="ru-RU" sz="2000" b="1" dirty="0" smtClean="0">
                <a:latin typeface="Times New Roman" pitchFamily="18" charset="0"/>
                <a:cs typeface="Times New Roman" pitchFamily="18" charset="0"/>
              </a:rPr>
              <a:t>40</a:t>
            </a:r>
            <a:r>
              <a:rPr lang="ru-RU" sz="2000" b="1" dirty="0" smtClean="0">
                <a:latin typeface="Arial"/>
                <a:cs typeface="Arial"/>
              </a:rPr>
              <a:t>-</a:t>
            </a:r>
            <a:r>
              <a:rPr lang="ru-RU" sz="2000" b="1" dirty="0" smtClean="0">
                <a:latin typeface="Times New Roman" pitchFamily="18" charset="0"/>
                <a:cs typeface="Times New Roman" pitchFamily="18" charset="0"/>
              </a:rPr>
              <a:t>120</a:t>
            </a:r>
            <a:r>
              <a:rPr lang="ru-RU" sz="2000" b="1" dirty="0" smtClean="0">
                <a:latin typeface="Arial"/>
                <a:cs typeface="Arial"/>
              </a:rPr>
              <a:t>=</a:t>
            </a:r>
            <a:r>
              <a:rPr lang="en-US" sz="2000" b="1" dirty="0" smtClean="0">
                <a:latin typeface="Arial"/>
                <a:cs typeface="Arial"/>
              </a:rPr>
              <a:t>-</a:t>
            </a:r>
            <a:r>
              <a:rPr lang="ru-RU" b="1" dirty="0" smtClean="0">
                <a:latin typeface="Times New Roman" pitchFamily="18" charset="0"/>
                <a:cs typeface="Times New Roman" pitchFamily="18" charset="0"/>
              </a:rPr>
              <a:t>160Н·м.</a:t>
            </a:r>
          </a:p>
          <a:p>
            <a:endParaRPr lang="en-US" sz="2000" b="1" dirty="0" smtClean="0">
              <a:latin typeface="Times New Roman" pitchFamily="18" charset="0"/>
              <a:cs typeface="Times New Roman" pitchFamily="18" charset="0"/>
            </a:endParaRPr>
          </a:p>
          <a:p>
            <a:endParaRPr lang="ru-RU" dirty="0"/>
          </a:p>
        </p:txBody>
      </p:sp>
      <p:sp>
        <p:nvSpPr>
          <p:cNvPr id="17" name="TextBox 16"/>
          <p:cNvSpPr txBox="1"/>
          <p:nvPr/>
        </p:nvSpPr>
        <p:spPr>
          <a:xfrm>
            <a:off x="142844" y="5715017"/>
            <a:ext cx="3357586" cy="1015663"/>
          </a:xfrm>
          <a:prstGeom prst="rect">
            <a:avLst/>
          </a:prstGeom>
          <a:noFill/>
        </p:spPr>
        <p:txBody>
          <a:bodyPr wrap="square" rtlCol="0">
            <a:spAutoFit/>
          </a:bodyPr>
          <a:lstStyle/>
          <a:p>
            <a:r>
              <a:rPr lang="ru-RU" sz="2000" b="1" dirty="0" smtClean="0">
                <a:latin typeface="Times New Roman" pitchFamily="18" charset="0"/>
                <a:cs typeface="Times New Roman" pitchFamily="18" charset="0"/>
              </a:rPr>
              <a:t>Сечение 3-3:</a:t>
            </a:r>
          </a:p>
          <a:p>
            <a:r>
              <a:rPr lang="en-US" sz="2000" b="1" dirty="0" smtClean="0">
                <a:latin typeface="Times New Roman" pitchFamily="18" charset="0"/>
                <a:cs typeface="Times New Roman" pitchFamily="18" charset="0"/>
              </a:rPr>
              <a:t>M</a:t>
            </a:r>
            <a:r>
              <a:rPr lang="ru-RU" sz="2000" b="1" dirty="0" smtClean="0">
                <a:latin typeface="Times New Roman" pitchFamily="18" charset="0"/>
                <a:cs typeface="Times New Roman" pitchFamily="18" charset="0"/>
              </a:rPr>
              <a:t>к</a:t>
            </a:r>
            <a:r>
              <a:rPr lang="ru-RU" sz="1600" b="1" dirty="0" smtClean="0">
                <a:latin typeface="Times New Roman" pitchFamily="18" charset="0"/>
                <a:cs typeface="Times New Roman" pitchFamily="18" charset="0"/>
              </a:rPr>
              <a:t>3 </a:t>
            </a:r>
            <a:r>
              <a:rPr lang="ru-RU" sz="2000" b="1"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m</a:t>
            </a:r>
            <a:r>
              <a:rPr lang="ru-RU" sz="1600" b="1" dirty="0" smtClean="0">
                <a:latin typeface="Times New Roman" pitchFamily="18" charset="0"/>
                <a:cs typeface="Times New Roman" pitchFamily="18" charset="0"/>
              </a:rPr>
              <a:t>1</a:t>
            </a:r>
            <a:r>
              <a:rPr lang="ru-RU" sz="2000" b="1" dirty="0" smtClean="0">
                <a:latin typeface="Arial"/>
                <a:cs typeface="Arial"/>
              </a:rPr>
              <a:t>-</a:t>
            </a:r>
            <a:r>
              <a:rPr lang="en-US" sz="2000" b="1" dirty="0" smtClean="0">
                <a:latin typeface="Times New Roman" pitchFamily="18" charset="0"/>
                <a:cs typeface="Times New Roman" pitchFamily="18" charset="0"/>
              </a:rPr>
              <a:t>m</a:t>
            </a:r>
            <a:r>
              <a:rPr lang="en-US" sz="1600" b="1" dirty="0" smtClean="0">
                <a:latin typeface="Times New Roman" pitchFamily="18" charset="0"/>
                <a:cs typeface="Times New Roman" pitchFamily="18" charset="0"/>
              </a:rPr>
              <a:t>4</a:t>
            </a:r>
            <a:r>
              <a:rPr lang="ru-RU" sz="2000" b="1" dirty="0" smtClean="0">
                <a:latin typeface="Arial"/>
                <a:cs typeface="Arial"/>
              </a:rPr>
              <a:t>-</a:t>
            </a:r>
            <a:r>
              <a:rPr lang="en-US" sz="2000" b="1" dirty="0" smtClean="0">
                <a:latin typeface="Times New Roman" pitchFamily="18" charset="0"/>
                <a:cs typeface="Times New Roman" pitchFamily="18" charset="0"/>
              </a:rPr>
              <a:t>m</a:t>
            </a:r>
            <a:r>
              <a:rPr lang="ru-RU" sz="1600" b="1" dirty="0" smtClean="0">
                <a:latin typeface="Times New Roman" pitchFamily="18" charset="0"/>
                <a:cs typeface="Times New Roman" pitchFamily="18" charset="0"/>
              </a:rPr>
              <a:t>3;</a:t>
            </a:r>
            <a:endParaRPr lang="en-US" sz="1600"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M</a:t>
            </a:r>
            <a:r>
              <a:rPr lang="ru-RU" b="1" dirty="0" smtClean="0">
                <a:latin typeface="Times New Roman" pitchFamily="18" charset="0"/>
                <a:cs typeface="Times New Roman" pitchFamily="18" charset="0"/>
              </a:rPr>
              <a:t>к</a:t>
            </a:r>
            <a:r>
              <a:rPr lang="ru-RU" sz="1400" b="1" dirty="0" smtClean="0">
                <a:latin typeface="Times New Roman" pitchFamily="18" charset="0"/>
                <a:cs typeface="Times New Roman" pitchFamily="18" charset="0"/>
              </a:rPr>
              <a:t>3  </a:t>
            </a:r>
            <a:r>
              <a:rPr lang="ru-RU" sz="2000"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a:t>
            </a:r>
            <a:r>
              <a:rPr lang="ru-RU" b="1" dirty="0" smtClean="0">
                <a:latin typeface="Arial"/>
                <a:cs typeface="Arial"/>
              </a:rPr>
              <a:t>-</a:t>
            </a:r>
            <a:r>
              <a:rPr lang="ru-RU" b="1" dirty="0" smtClean="0">
                <a:latin typeface="Times New Roman" pitchFamily="18" charset="0"/>
                <a:cs typeface="Times New Roman" pitchFamily="18" charset="0"/>
              </a:rPr>
              <a:t>40</a:t>
            </a:r>
            <a:r>
              <a:rPr lang="ru-RU" b="1" dirty="0" smtClean="0">
                <a:latin typeface="Arial"/>
                <a:cs typeface="Arial"/>
              </a:rPr>
              <a:t>-</a:t>
            </a:r>
            <a:r>
              <a:rPr lang="ru-RU" b="1" dirty="0" smtClean="0">
                <a:latin typeface="Times New Roman" pitchFamily="18" charset="0"/>
                <a:cs typeface="Times New Roman" pitchFamily="18" charset="0"/>
              </a:rPr>
              <a:t>120</a:t>
            </a:r>
            <a:r>
              <a:rPr lang="ru-RU" b="1" dirty="0" smtClean="0">
                <a:latin typeface="Arial"/>
                <a:cs typeface="Arial"/>
              </a:rPr>
              <a:t>+480=</a:t>
            </a:r>
            <a:r>
              <a:rPr lang="ru-RU" b="1" dirty="0" smtClean="0">
                <a:latin typeface="Times New Roman" pitchFamily="18" charset="0"/>
                <a:cs typeface="Times New Roman" pitchFamily="18" charset="0"/>
              </a:rPr>
              <a:t>320Н·м.</a:t>
            </a:r>
            <a:endParaRPr lang="ru-RU" dirty="0"/>
          </a:p>
        </p:txBody>
      </p:sp>
      <p:sp>
        <p:nvSpPr>
          <p:cNvPr id="10" name="Прямоугольник 9"/>
          <p:cNvSpPr/>
          <p:nvPr/>
        </p:nvSpPr>
        <p:spPr>
          <a:xfrm>
            <a:off x="539552" y="332656"/>
            <a:ext cx="7992888" cy="830997"/>
          </a:xfrm>
          <a:prstGeom prst="rect">
            <a:avLst/>
          </a:prstGeom>
        </p:spPr>
        <p:txBody>
          <a:bodyPr wrap="square">
            <a:spAutoFit/>
          </a:bodyPr>
          <a:lstStyle/>
          <a:p>
            <a:r>
              <a:rPr lang="ru-RU" sz="2400" b="1" i="1" dirty="0" smtClean="0">
                <a:latin typeface="Times New Roman" pitchFamily="18" charset="0"/>
                <a:cs typeface="Times New Roman" pitchFamily="18" charset="0"/>
              </a:rPr>
              <a:t>3. Определим крутящиеся моменты  используя метод сечений</a:t>
            </a: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4"/>
                                        </p:tgtEl>
                                        <p:attrNameLst>
                                          <p:attrName>style.visibility</p:attrName>
                                        </p:attrNameLst>
                                      </p:cBhvr>
                                      <p:to>
                                        <p:strVal val="visible"/>
                                      </p:to>
                                    </p:set>
                                    <p:anim calcmode="discrete" valueType="clr">
                                      <p:cBhvr override="childStyle">
                                        <p:cTn id="11"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4"/>
                                        </p:tgtEl>
                                        <p:attrNameLst>
                                          <p:attrName>fillcolor</p:attrName>
                                        </p:attrNameLst>
                                      </p:cBhvr>
                                      <p:tavLst>
                                        <p:tav tm="0">
                                          <p:val>
                                            <p:clrVal>
                                              <a:schemeClr val="accent2"/>
                                            </p:clrVal>
                                          </p:val>
                                        </p:tav>
                                        <p:tav tm="50000">
                                          <p:val>
                                            <p:clrVal>
                                              <a:schemeClr val="hlink"/>
                                            </p:clrVal>
                                          </p:val>
                                        </p:tav>
                                      </p:tavLst>
                                    </p:anim>
                                    <p:set>
                                      <p:cBhvr>
                                        <p:cTn id="13" dur="80"/>
                                        <p:tgtEl>
                                          <p:spTgt spid="14"/>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6"/>
                                        </p:tgtEl>
                                        <p:attrNameLst>
                                          <p:attrName>style.visibility</p:attrName>
                                        </p:attrNameLst>
                                      </p:cBhvr>
                                      <p:to>
                                        <p:strVal val="visible"/>
                                      </p:to>
                                    </p:set>
                                    <p:anim calcmode="discrete" valueType="clr">
                                      <p:cBhvr override="childStyle">
                                        <p:cTn id="2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6"/>
                                        </p:tgtEl>
                                        <p:attrNameLst>
                                          <p:attrName>fillcolor</p:attrName>
                                        </p:attrNameLst>
                                      </p:cBhvr>
                                      <p:tavLst>
                                        <p:tav tm="0">
                                          <p:val>
                                            <p:clrVal>
                                              <a:schemeClr val="accent2"/>
                                            </p:clrVal>
                                          </p:val>
                                        </p:tav>
                                        <p:tav tm="50000">
                                          <p:val>
                                            <p:clrVal>
                                              <a:schemeClr val="hlink"/>
                                            </p:clrVal>
                                          </p:val>
                                        </p:tav>
                                      </p:tavLst>
                                    </p:anim>
                                    <p:set>
                                      <p:cBhvr>
                                        <p:cTn id="24" dur="80"/>
                                        <p:tgtEl>
                                          <p:spTgt spid="16"/>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7"/>
                                        </p:tgtEl>
                                        <p:attrNameLst>
                                          <p:attrName>style.visibility</p:attrName>
                                        </p:attrNameLst>
                                      </p:cBhvr>
                                      <p:to>
                                        <p:strVal val="visible"/>
                                      </p:to>
                                    </p:set>
                                    <p:anim calcmode="discrete" valueType="clr">
                                      <p:cBhvr override="childStyle">
                                        <p:cTn id="3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7"/>
                                        </p:tgtEl>
                                        <p:attrNameLst>
                                          <p:attrName>fillcolor</p:attrName>
                                        </p:attrNameLst>
                                      </p:cBhvr>
                                      <p:tavLst>
                                        <p:tav tm="0">
                                          <p:val>
                                            <p:clrVal>
                                              <a:schemeClr val="accent2"/>
                                            </p:clrVal>
                                          </p:val>
                                        </p:tav>
                                        <p:tav tm="50000">
                                          <p:val>
                                            <p:clrVal>
                                              <a:schemeClr val="hlink"/>
                                            </p:clrVal>
                                          </p:val>
                                        </p:tav>
                                      </p:tavLst>
                                    </p:anim>
                                    <p:set>
                                      <p:cBhvr>
                                        <p:cTn id="35"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cstate="print"/>
          <a:srcRect/>
          <a:stretch>
            <a:fillRect/>
          </a:stretch>
        </p:blipFill>
        <p:spPr bwMode="auto">
          <a:xfrm>
            <a:off x="1428728" y="3970871"/>
            <a:ext cx="5715040" cy="1887021"/>
          </a:xfrm>
          <a:prstGeom prst="rect">
            <a:avLst/>
          </a:prstGeom>
          <a:noFill/>
          <a:ln w="9525">
            <a:noFill/>
            <a:miter lim="800000"/>
            <a:headEnd/>
            <a:tailEnd/>
          </a:ln>
          <a:effectLst/>
        </p:spPr>
      </p:pic>
      <p:sp>
        <p:nvSpPr>
          <p:cNvPr id="5" name="Заголовок 4"/>
          <p:cNvSpPr>
            <a:spLocks noGrp="1"/>
          </p:cNvSpPr>
          <p:nvPr>
            <p:ph type="title"/>
          </p:nvPr>
        </p:nvSpPr>
        <p:spPr>
          <a:xfrm>
            <a:off x="500034" y="-125720"/>
            <a:ext cx="7239000" cy="251440"/>
          </a:xfrm>
        </p:spPr>
        <p:txBody>
          <a:bodyPr>
            <a:normAutofit fontScale="90000"/>
          </a:bodyPr>
          <a:lstStyle/>
          <a:p>
            <a:r>
              <a:rPr lang="ru-RU" dirty="0" smtClean="0"/>
              <a:t>.</a:t>
            </a:r>
            <a:endParaRPr lang="ru-RU" dirty="0"/>
          </a:p>
        </p:txBody>
      </p:sp>
      <p:sp>
        <p:nvSpPr>
          <p:cNvPr id="3" name="Содержимое 2"/>
          <p:cNvSpPr>
            <a:spLocks noGrp="1"/>
          </p:cNvSpPr>
          <p:nvPr>
            <p:ph idx="1"/>
          </p:nvPr>
        </p:nvSpPr>
        <p:spPr>
          <a:xfrm>
            <a:off x="457200" y="142852"/>
            <a:ext cx="7239000" cy="6312884"/>
          </a:xfrm>
        </p:spPr>
        <p:txBody>
          <a:bodyPr>
            <a:normAutofit/>
          </a:bodyPr>
          <a:lstStyle/>
          <a:p>
            <a:pPr>
              <a:buNone/>
            </a:pPr>
            <a:r>
              <a:rPr lang="ru-RU" dirty="0" smtClean="0"/>
              <a:t>  </a:t>
            </a: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14" name="Номер слайда 13"/>
          <p:cNvSpPr>
            <a:spLocks noGrp="1"/>
          </p:cNvSpPr>
          <p:nvPr>
            <p:ph type="sldNum" sz="quarter" idx="12"/>
          </p:nvPr>
        </p:nvSpPr>
        <p:spPr/>
        <p:txBody>
          <a:bodyPr/>
          <a:lstStyle/>
          <a:p>
            <a:fld id="{725C68B6-61C2-468F-89AB-4B9F7531AA68}" type="slidenum">
              <a:rPr lang="ru-RU" smtClean="0"/>
              <a:pPr/>
              <a:t>25</a:t>
            </a:fld>
            <a:endParaRPr lang="ru-RU"/>
          </a:p>
        </p:txBody>
      </p:sp>
      <p:sp>
        <p:nvSpPr>
          <p:cNvPr id="11" name="TextBox 10"/>
          <p:cNvSpPr txBox="1"/>
          <p:nvPr/>
        </p:nvSpPr>
        <p:spPr>
          <a:xfrm>
            <a:off x="428596" y="-24"/>
            <a:ext cx="7643866" cy="369332"/>
          </a:xfrm>
          <a:prstGeom prst="rect">
            <a:avLst/>
          </a:prstGeom>
          <a:noFill/>
        </p:spPr>
        <p:txBody>
          <a:bodyPr wrap="square" rtlCol="0">
            <a:spAutoFit/>
          </a:bodyPr>
          <a:lstStyle/>
          <a:p>
            <a:pPr>
              <a:buNone/>
            </a:pPr>
            <a:r>
              <a:rPr lang="ru-RU" b="1" i="1" dirty="0" smtClean="0">
                <a:latin typeface="Times New Roman" pitchFamily="18" charset="0"/>
                <a:cs typeface="Times New Roman" pitchFamily="18" charset="0"/>
              </a:rPr>
              <a:t>4.Построим эпюру крутящих моментов, выбрав масштаб М: 1мм-10Н.</a:t>
            </a:r>
            <a:endParaRPr lang="ru-RU" dirty="0"/>
          </a:p>
        </p:txBody>
      </p:sp>
      <p:pic>
        <p:nvPicPr>
          <p:cNvPr id="3081" name="Picture 9"/>
          <p:cNvPicPr>
            <a:picLocks noChangeAspect="1" noChangeArrowheads="1"/>
          </p:cNvPicPr>
          <p:nvPr/>
        </p:nvPicPr>
        <p:blipFill>
          <a:blip r:embed="rId3" cstate="print"/>
          <a:srcRect/>
          <a:stretch>
            <a:fillRect/>
          </a:stretch>
        </p:blipFill>
        <p:spPr bwMode="auto">
          <a:xfrm>
            <a:off x="1424548" y="4071942"/>
            <a:ext cx="5719220" cy="1857388"/>
          </a:xfrm>
          <a:prstGeom prst="rect">
            <a:avLst/>
          </a:prstGeom>
          <a:noFill/>
          <a:ln w="9525">
            <a:noFill/>
            <a:miter lim="800000"/>
            <a:headEnd/>
            <a:tailEnd/>
          </a:ln>
          <a:effectLst/>
        </p:spPr>
      </p:pic>
      <p:pic>
        <p:nvPicPr>
          <p:cNvPr id="3083" name="Picture 11"/>
          <p:cNvPicPr>
            <a:picLocks noChangeAspect="1" noChangeArrowheads="1"/>
          </p:cNvPicPr>
          <p:nvPr/>
        </p:nvPicPr>
        <p:blipFill>
          <a:blip r:embed="rId4" cstate="print"/>
          <a:srcRect/>
          <a:stretch>
            <a:fillRect/>
          </a:stretch>
        </p:blipFill>
        <p:spPr bwMode="auto">
          <a:xfrm>
            <a:off x="1428728" y="4071943"/>
            <a:ext cx="5715040" cy="2360642"/>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cstate="print"/>
          <a:srcRect/>
          <a:stretch>
            <a:fillRect/>
          </a:stretch>
        </p:blipFill>
        <p:spPr bwMode="auto">
          <a:xfrm>
            <a:off x="1428728" y="4071942"/>
            <a:ext cx="5786478" cy="2357454"/>
          </a:xfrm>
          <a:prstGeom prst="rect">
            <a:avLst/>
          </a:prstGeom>
          <a:noFill/>
          <a:ln w="9525">
            <a:noFill/>
            <a:miter lim="800000"/>
            <a:headEnd/>
            <a:tailEnd/>
          </a:ln>
          <a:effectLst/>
        </p:spPr>
      </p:pic>
      <p:pic>
        <p:nvPicPr>
          <p:cNvPr id="3088" name="Picture 16"/>
          <p:cNvPicPr>
            <a:picLocks noChangeAspect="1" noChangeArrowheads="1"/>
          </p:cNvPicPr>
          <p:nvPr/>
        </p:nvPicPr>
        <p:blipFill>
          <a:blip r:embed="rId6" cstate="print"/>
          <a:srcRect/>
          <a:stretch>
            <a:fillRect/>
          </a:stretch>
        </p:blipFill>
        <p:spPr bwMode="auto">
          <a:xfrm>
            <a:off x="1428728" y="4071942"/>
            <a:ext cx="5786478" cy="2397035"/>
          </a:xfrm>
          <a:prstGeom prst="rect">
            <a:avLst/>
          </a:prstGeom>
          <a:noFill/>
          <a:ln w="9525">
            <a:noFill/>
            <a:miter lim="800000"/>
            <a:headEnd/>
            <a:tailEnd/>
          </a:ln>
          <a:effectLst/>
        </p:spPr>
      </p:pic>
      <p:pic>
        <p:nvPicPr>
          <p:cNvPr id="3093" name="Picture 21"/>
          <p:cNvPicPr>
            <a:picLocks noChangeAspect="1" noChangeArrowheads="1"/>
          </p:cNvPicPr>
          <p:nvPr/>
        </p:nvPicPr>
        <p:blipFill>
          <a:blip r:embed="rId7" cstate="print"/>
          <a:srcRect/>
          <a:stretch>
            <a:fillRect/>
          </a:stretch>
        </p:blipFill>
        <p:spPr bwMode="auto">
          <a:xfrm>
            <a:off x="500034" y="325284"/>
            <a:ext cx="6786610" cy="3746658"/>
          </a:xfrm>
          <a:prstGeom prst="rect">
            <a:avLst/>
          </a:prstGeom>
          <a:noFill/>
          <a:ln w="9525">
            <a:noFill/>
            <a:miter lim="800000"/>
            <a:headEnd/>
            <a:tailEnd/>
          </a:ln>
          <a:effectLst/>
        </p:spPr>
      </p:pic>
      <p:pic>
        <p:nvPicPr>
          <p:cNvPr id="3092" name="Picture 20"/>
          <p:cNvPicPr>
            <a:picLocks noChangeAspect="1" noChangeArrowheads="1"/>
          </p:cNvPicPr>
          <p:nvPr/>
        </p:nvPicPr>
        <p:blipFill>
          <a:blip r:embed="rId8" cstate="print"/>
          <a:srcRect/>
          <a:stretch>
            <a:fillRect/>
          </a:stretch>
        </p:blipFill>
        <p:spPr bwMode="auto">
          <a:xfrm>
            <a:off x="1428728" y="3968268"/>
            <a:ext cx="5857916" cy="27010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marL="1800000" lvl="8" algn="ctr">
              <a:buNone/>
            </a:pPr>
            <a:r>
              <a:rPr lang="ru-RU" sz="6600" b="1" dirty="0" smtClean="0">
                <a:solidFill>
                  <a:srgbClr val="FF0000"/>
                </a:solidFill>
                <a:latin typeface="Times New Roman" pitchFamily="18" charset="0"/>
                <a:cs typeface="Times New Roman" pitchFamily="18" charset="0"/>
              </a:rPr>
              <a:t>ВНИМАНИЕ  - вопрос</a:t>
            </a:r>
            <a:r>
              <a:rPr lang="ru-RU" sz="4000" b="1" dirty="0" smtClean="0">
                <a:solidFill>
                  <a:srgbClr val="FF0000"/>
                </a:solidFill>
                <a:latin typeface="Times New Roman" pitchFamily="18" charset="0"/>
                <a:cs typeface="Times New Roman" pitchFamily="18" charset="0"/>
              </a:rPr>
              <a:t>: </a:t>
            </a:r>
          </a:p>
          <a:p>
            <a:pPr marL="1800000" lvl="8" algn="ctr">
              <a:buNone/>
            </a:pPr>
            <a:r>
              <a:rPr lang="ru-RU" sz="2800" dirty="0" smtClean="0">
                <a:latin typeface="Times New Roman" pitchFamily="18" charset="0"/>
                <a:cs typeface="Times New Roman" pitchFamily="18" charset="0"/>
              </a:rPr>
              <a:t>Раздаточный материал -2 мин.</a:t>
            </a:r>
          </a:p>
        </p:txBody>
      </p:sp>
      <p:sp>
        <p:nvSpPr>
          <p:cNvPr id="4" name="Номер слайда 3"/>
          <p:cNvSpPr>
            <a:spLocks noGrp="1"/>
          </p:cNvSpPr>
          <p:nvPr>
            <p:ph type="sldNum" sz="quarter" idx="12"/>
          </p:nvPr>
        </p:nvSpPr>
        <p:spPr/>
        <p:txBody>
          <a:bodyPr/>
          <a:lstStyle/>
          <a:p>
            <a:fld id="{725C68B6-61C2-468F-89AB-4B9F7531AA68}" type="slidenum">
              <a:rPr lang="ru-RU" smtClean="0"/>
              <a:pPr/>
              <a:t>26</a:t>
            </a:fld>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4282" y="76082"/>
            <a:ext cx="4746497" cy="336676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75094" y="3645024"/>
            <a:ext cx="4454096" cy="2998686"/>
          </a:xfrm>
          <a:prstGeom prst="rect">
            <a:avLst/>
          </a:prstGeom>
          <a:noFill/>
          <a:ln w="9525">
            <a:noFill/>
            <a:miter lim="800000"/>
            <a:headEnd/>
            <a:tailEnd/>
          </a:ln>
          <a:effectLst/>
        </p:spPr>
      </p:pic>
      <p:sp>
        <p:nvSpPr>
          <p:cNvPr id="6" name="TextBox 5"/>
          <p:cNvSpPr txBox="1"/>
          <p:nvPr/>
        </p:nvSpPr>
        <p:spPr>
          <a:xfrm>
            <a:off x="4500562" y="4945575"/>
            <a:ext cx="3571900" cy="769441"/>
          </a:xfrm>
          <a:prstGeom prst="rect">
            <a:avLst/>
          </a:prstGeom>
          <a:noFill/>
        </p:spPr>
        <p:txBody>
          <a:bodyPr wrap="square" rtlCol="0">
            <a:spAutoFit/>
          </a:bodyPr>
          <a:lstStyle/>
          <a:p>
            <a:r>
              <a:rPr lang="ru-RU" sz="2200" b="1" dirty="0" smtClean="0">
                <a:latin typeface="Times New Roman" pitchFamily="18" charset="0"/>
                <a:cs typeface="Times New Roman" pitchFamily="18" charset="0"/>
              </a:rPr>
              <a:t>Ответ:   </a:t>
            </a:r>
            <a:r>
              <a:rPr lang="ru-RU" sz="2200" b="1" i="1" dirty="0" smtClean="0">
                <a:solidFill>
                  <a:srgbClr val="C00000"/>
                </a:solidFill>
                <a:latin typeface="Times New Roman" pitchFamily="18" charset="0"/>
                <a:cs typeface="Times New Roman" pitchFamily="18" charset="0"/>
              </a:rPr>
              <a:t>А. Расположение</a:t>
            </a:r>
          </a:p>
          <a:p>
            <a:r>
              <a:rPr lang="ru-RU" sz="2200" b="1" i="1" dirty="0" smtClean="0">
                <a:solidFill>
                  <a:srgbClr val="C00000"/>
                </a:solidFill>
                <a:latin typeface="Times New Roman" pitchFamily="18" charset="0"/>
                <a:cs typeface="Times New Roman" pitchFamily="18" charset="0"/>
              </a:rPr>
              <a:t>               по  схеме рис.8.</a:t>
            </a:r>
            <a:endParaRPr lang="ru-RU" sz="2200" dirty="0"/>
          </a:p>
        </p:txBody>
      </p:sp>
      <p:sp>
        <p:nvSpPr>
          <p:cNvPr id="7" name="TextBox 6"/>
          <p:cNvSpPr txBox="1"/>
          <p:nvPr/>
        </p:nvSpPr>
        <p:spPr>
          <a:xfrm>
            <a:off x="5076056" y="260648"/>
            <a:ext cx="3071834" cy="1938992"/>
          </a:xfrm>
          <a:prstGeom prst="rect">
            <a:avLst/>
          </a:prstGeom>
          <a:noFill/>
        </p:spPr>
        <p:txBody>
          <a:bodyPr wrap="square" rtlCol="0">
            <a:spAutoFit/>
          </a:bodyPr>
          <a:lstStyle/>
          <a:p>
            <a:pPr algn="just"/>
            <a:r>
              <a:rPr lang="ru-RU" sz="2400" b="1" dirty="0" smtClean="0">
                <a:latin typeface="Times New Roman" pitchFamily="18" charset="0"/>
                <a:cs typeface="Times New Roman" pitchFamily="18" charset="0"/>
              </a:rPr>
              <a:t>Какое расположение ведущего шкива более рационально, по схеме рис.8 или рис.9</a:t>
            </a:r>
            <a:endParaRPr lang="ru-RU" sz="2400"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27</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7239000" cy="6170008"/>
          </a:xfrm>
        </p:spPr>
        <p:txBody>
          <a:bodyPr>
            <a:normAutofit lnSpcReduction="10000"/>
          </a:bodyPr>
          <a:lstStyle/>
          <a:p>
            <a:pPr algn="just">
              <a:buFont typeface="Wingdings" pitchFamily="2" charset="2"/>
              <a:buChar char="q"/>
            </a:pPr>
            <a:r>
              <a:rPr lang="ru-RU" b="1" dirty="0" smtClean="0">
                <a:latin typeface="Times New Roman" pitchFamily="18" charset="0"/>
                <a:cs typeface="Times New Roman" pitchFamily="18" charset="0"/>
              </a:rPr>
              <a:t> </a:t>
            </a:r>
            <a:r>
              <a:rPr lang="ru-RU" b="1" i="1" dirty="0" smtClean="0">
                <a:latin typeface="Times New Roman" pitchFamily="18" charset="0"/>
                <a:cs typeface="Times New Roman" pitchFamily="18" charset="0"/>
              </a:rPr>
              <a:t> Рациональным расположением шкивов на валу является </a:t>
            </a:r>
            <a:r>
              <a:rPr lang="ru-RU" b="1" dirty="0" smtClean="0">
                <a:latin typeface="Times New Roman" pitchFamily="18" charset="0"/>
                <a:cs typeface="Times New Roman" pitchFamily="18" charset="0"/>
              </a:rPr>
              <a:t>такое, при котором крутящие моменты принимают минимальные из возможных значений. </a:t>
            </a:r>
          </a:p>
          <a:p>
            <a:pPr algn="just"/>
            <a:endParaRPr lang="ru-RU" b="1" dirty="0" smtClean="0">
              <a:latin typeface="Times New Roman" pitchFamily="18" charset="0"/>
              <a:cs typeface="Times New Roman" pitchFamily="18" charset="0"/>
            </a:endParaRPr>
          </a:p>
          <a:p>
            <a:pPr algn="just">
              <a:buFont typeface="Wingdings" pitchFamily="2" charset="2"/>
              <a:buChar char="q"/>
            </a:pPr>
            <a:r>
              <a:rPr lang="ru-RU" b="1" dirty="0" smtClean="0">
                <a:latin typeface="Times New Roman" pitchFamily="18" charset="0"/>
                <a:cs typeface="Times New Roman" pitchFamily="18" charset="0"/>
              </a:rPr>
              <a:t>	Меняя местами шкивы на валу, можно изменять величины крутящих моментов.</a:t>
            </a:r>
          </a:p>
          <a:p>
            <a:pPr algn="just"/>
            <a:endParaRPr lang="ru-RU" b="1" dirty="0" smtClean="0">
              <a:latin typeface="Times New Roman" pitchFamily="18" charset="0"/>
              <a:cs typeface="Times New Roman" pitchFamily="18" charset="0"/>
            </a:endParaRPr>
          </a:p>
          <a:p>
            <a:pPr>
              <a:buFont typeface="Wingdings" pitchFamily="2" charset="2"/>
              <a:buChar char="q"/>
            </a:pPr>
            <a:r>
              <a:rPr lang="ru-RU" b="1" dirty="0" smtClean="0">
                <a:latin typeface="Times New Roman" pitchFamily="18" charset="0"/>
                <a:cs typeface="Times New Roman" pitchFamily="18" charset="0"/>
              </a:rPr>
              <a:t>	 </a:t>
            </a:r>
            <a:r>
              <a:rPr lang="ru-RU" b="1" i="1" dirty="0" smtClean="0">
                <a:latin typeface="Times New Roman" pitchFamily="18" charset="0"/>
                <a:cs typeface="Times New Roman" pitchFamily="18" charset="0"/>
              </a:rPr>
              <a:t>Вывод:</a:t>
            </a:r>
            <a:r>
              <a:rPr lang="ru-RU" b="1" dirty="0" smtClean="0">
                <a:latin typeface="Times New Roman" pitchFamily="18" charset="0"/>
                <a:cs typeface="Times New Roman" pitchFamily="18" charset="0"/>
              </a:rPr>
              <a:t> при установке шкивов желательно, чтобы мощность подавалась в середине вала и по возможности равномерно распределялась направо и налево.</a:t>
            </a:r>
          </a:p>
          <a:p>
            <a:endParaRPr lang="ru-RU" b="1" dirty="0" smtClean="0">
              <a:latin typeface="Times New Roman" pitchFamily="18" charset="0"/>
              <a:cs typeface="Times New Roman" pitchFamily="18" charset="0"/>
            </a:endParaRPr>
          </a:p>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28</a:t>
            </a:fld>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7242048" cy="504056"/>
          </a:xfrm>
        </p:spPr>
        <p:txBody>
          <a:bodyPr>
            <a:normAutofit fontScale="90000"/>
          </a:bodyPr>
          <a:lstStyle/>
          <a:p>
            <a:pPr algn="ctr"/>
            <a:r>
              <a:rPr lang="ru-RU" dirty="0" smtClean="0"/>
              <a:t/>
            </a:r>
            <a:br>
              <a:rPr lang="ru-RU" dirty="0" smtClean="0"/>
            </a:br>
            <a:r>
              <a:rPr lang="ru-RU" b="0" dirty="0" smtClean="0"/>
              <a:t> </a:t>
            </a:r>
            <a:r>
              <a:rPr lang="ru-RU" dirty="0" smtClean="0">
                <a:effectLst>
                  <a:outerShdw blurRad="38100" dist="38100" dir="2700000" algn="tl">
                    <a:srgbClr val="000000">
                      <a:alpha val="43137"/>
                    </a:srgbClr>
                  </a:outerShdw>
                </a:effectLst>
              </a:rPr>
              <a:t>Пример 2</a:t>
            </a:r>
            <a:r>
              <a:rPr lang="ru-RU" i="1" dirty="0" smtClean="0"/>
              <a:t> </a:t>
            </a:r>
            <a:r>
              <a:rPr lang="ru-RU" sz="3100" b="0" dirty="0" smtClean="0">
                <a:solidFill>
                  <a:schemeClr val="tx1"/>
                </a:solidFill>
                <a:latin typeface="Times New Roman" pitchFamily="18" charset="0"/>
                <a:cs typeface="Times New Roman" pitchFamily="18" charset="0"/>
              </a:rPr>
              <a:t>проверить условие прочности</a:t>
            </a:r>
            <a:endParaRPr lang="ru-RU" sz="2200" b="0" dirty="0">
              <a:solidFill>
                <a:schemeClr val="tx1"/>
              </a:solidFill>
              <a:latin typeface="Times New Roman" pitchFamily="18" charset="0"/>
              <a:cs typeface="Times New Roman" pitchFamily="18" charset="0"/>
            </a:endParaRPr>
          </a:p>
        </p:txBody>
      </p:sp>
      <p:pic>
        <p:nvPicPr>
          <p:cNvPr id="8" name="Содержимое 7" descr="C:\Users\Tamatus\Desktop\прак\media\image2.jpeg"/>
          <p:cNvPicPr>
            <a:picLocks noGrp="1"/>
          </p:cNvPicPr>
          <p:nvPr>
            <p:ph sz="quarter" idx="2"/>
          </p:nvPr>
        </p:nvPicPr>
        <p:blipFill>
          <a:blip r:embed="rId2" cstate="print">
            <a:extLst>
              <a:ext uri="{BEBA8EAE-BF5A-486C-A8C5-ECC9F3942E4B}">
                <a14:imgProps xmlns:a14="http://schemas.microsoft.com/office/drawing/2010/main" xmlns="">
                  <a14:imgLayer r:embed="rId3">
                    <a14:imgEffect>
                      <a14:brightnessContrast bright="20000"/>
                    </a14:imgEffect>
                  </a14:imgLayer>
                </a14:imgProps>
              </a:ext>
            </a:extLst>
          </a:blip>
          <a:srcRect/>
          <a:stretch>
            <a:fillRect/>
          </a:stretch>
        </p:blipFill>
        <p:spPr bwMode="auto">
          <a:xfrm>
            <a:off x="323528" y="1484784"/>
            <a:ext cx="3942779" cy="2952328"/>
          </a:xfrm>
          <a:prstGeom prst="rect">
            <a:avLst/>
          </a:prstGeom>
          <a:noFill/>
          <a:ln w="9525">
            <a:solidFill>
              <a:schemeClr val="bg1"/>
            </a:solidFill>
            <a:miter lim="800000"/>
            <a:headEnd/>
            <a:tailEnd/>
          </a:ln>
          <a:effectLst/>
        </p:spPr>
      </p:pic>
      <p:sp>
        <p:nvSpPr>
          <p:cNvPr id="6" name="Содержимое 5"/>
          <p:cNvSpPr>
            <a:spLocks noGrp="1"/>
          </p:cNvSpPr>
          <p:nvPr>
            <p:ph sz="quarter" idx="4"/>
          </p:nvPr>
        </p:nvSpPr>
        <p:spPr>
          <a:xfrm>
            <a:off x="4499992" y="1196752"/>
            <a:ext cx="3528392" cy="5328592"/>
          </a:xfrm>
        </p:spPr>
        <p:txBody>
          <a:bodyPr>
            <a:normAutofit fontScale="25000" lnSpcReduction="20000"/>
          </a:bodyPr>
          <a:lstStyle/>
          <a:p>
            <a:pPr algn="just">
              <a:buFont typeface="Wingdings" pitchFamily="2" charset="2"/>
              <a:buChar char="q"/>
            </a:pPr>
            <a:r>
              <a:rPr lang="ru-RU" sz="7200" b="1" dirty="0" smtClean="0">
                <a:latin typeface="Times New Roman" pitchFamily="18" charset="0"/>
                <a:cs typeface="Times New Roman" pitchFamily="18" charset="0"/>
              </a:rPr>
              <a:t>Для стального вала построить эпюру крутящих моментов, определить из условия прочности требуемые диаметры каждого участка  и углы закручивания φ</a:t>
            </a:r>
            <a:r>
              <a:rPr lang="ru-RU" sz="7200" b="1" baseline="-25000" dirty="0" smtClean="0">
                <a:latin typeface="Times New Roman" pitchFamily="18" charset="0"/>
                <a:cs typeface="Times New Roman" pitchFamily="18" charset="0"/>
              </a:rPr>
              <a:t>1</a:t>
            </a:r>
            <a:r>
              <a:rPr lang="ru-RU" sz="7200" b="1" dirty="0" smtClean="0">
                <a:latin typeface="Times New Roman" pitchFamily="18" charset="0"/>
                <a:cs typeface="Times New Roman" pitchFamily="18" charset="0"/>
              </a:rPr>
              <a:t>, φ</a:t>
            </a:r>
            <a:r>
              <a:rPr lang="ru-RU" sz="7200" b="1" baseline="-25000" dirty="0" smtClean="0">
                <a:latin typeface="Times New Roman" pitchFamily="18" charset="0"/>
                <a:cs typeface="Times New Roman" pitchFamily="18" charset="0"/>
              </a:rPr>
              <a:t>2</a:t>
            </a:r>
            <a:r>
              <a:rPr lang="ru-RU" sz="7200" b="1" dirty="0" smtClean="0">
                <a:latin typeface="Times New Roman" pitchFamily="18" charset="0"/>
                <a:cs typeface="Times New Roman" pitchFamily="18" charset="0"/>
              </a:rPr>
              <a:t>, φ</a:t>
            </a:r>
            <a:r>
              <a:rPr lang="ru-RU" sz="7200" b="1" baseline="-25000" dirty="0" smtClean="0">
                <a:latin typeface="Times New Roman" pitchFamily="18" charset="0"/>
                <a:cs typeface="Times New Roman" pitchFamily="18" charset="0"/>
              </a:rPr>
              <a:t>3</a:t>
            </a:r>
            <a:r>
              <a:rPr lang="ru-RU" sz="7200" b="1" dirty="0" smtClean="0">
                <a:latin typeface="Times New Roman" pitchFamily="18" charset="0"/>
                <a:cs typeface="Times New Roman" pitchFamily="18" charset="0"/>
              </a:rPr>
              <a:t> этих участков.</a:t>
            </a:r>
          </a:p>
          <a:p>
            <a:pPr algn="just">
              <a:buFont typeface="Wingdings" pitchFamily="2" charset="2"/>
              <a:buChar char="q"/>
            </a:pPr>
            <a:r>
              <a:rPr lang="ru-RU" sz="7200" b="1" i="1" dirty="0" smtClean="0">
                <a:latin typeface="Times New Roman" pitchFamily="18" charset="0"/>
                <a:cs typeface="Times New Roman" pitchFamily="18" charset="0"/>
              </a:rPr>
              <a:t>Дано:</a:t>
            </a:r>
            <a:r>
              <a:rPr lang="ru-RU" sz="7200" b="1" dirty="0" smtClean="0">
                <a:latin typeface="Times New Roman" pitchFamily="18" charset="0"/>
                <a:cs typeface="Times New Roman" pitchFamily="18" charset="0"/>
              </a:rPr>
              <a:t> </a:t>
            </a:r>
          </a:p>
          <a:p>
            <a:pPr algn="just">
              <a:buNone/>
            </a:pPr>
            <a:r>
              <a:rPr lang="en-US" sz="7200" b="1" dirty="0" smtClean="0">
                <a:latin typeface="Times New Roman" pitchFamily="18" charset="0"/>
                <a:cs typeface="Times New Roman" pitchFamily="18" charset="0"/>
              </a:rPr>
              <a:t>	</a:t>
            </a:r>
            <a:r>
              <a:rPr lang="ru-RU" sz="7200" b="1" dirty="0" err="1" smtClean="0">
                <a:latin typeface="Times New Roman" pitchFamily="18" charset="0"/>
                <a:cs typeface="Times New Roman" pitchFamily="18" charset="0"/>
              </a:rPr>
              <a:t>ω </a:t>
            </a:r>
            <a:r>
              <a:rPr lang="ru-RU" sz="7200" b="1" dirty="0" smtClean="0">
                <a:latin typeface="Times New Roman" pitchFamily="18" charset="0"/>
                <a:cs typeface="Times New Roman" pitchFamily="18" charset="0"/>
              </a:rPr>
              <a:t>= 100 рад/с, угловая скорость вала;</a:t>
            </a:r>
          </a:p>
          <a:p>
            <a:pPr algn="just">
              <a:buNone/>
            </a:pPr>
            <a:r>
              <a:rPr lang="en-US" sz="7200" b="1" dirty="0" smtClean="0">
                <a:latin typeface="Times New Roman" pitchFamily="18" charset="0"/>
                <a:cs typeface="Times New Roman" pitchFamily="18" charset="0"/>
              </a:rPr>
              <a:t>	</a:t>
            </a:r>
            <a:r>
              <a:rPr lang="ru-RU" sz="7200" b="1" dirty="0" err="1" smtClean="0">
                <a:latin typeface="Times New Roman" pitchFamily="18" charset="0"/>
                <a:cs typeface="Times New Roman" pitchFamily="18" charset="0"/>
              </a:rPr>
              <a:t>[τ</a:t>
            </a:r>
            <a:r>
              <a:rPr lang="ru-RU" sz="7200" b="1" baseline="-25000" dirty="0" err="1" smtClean="0">
                <a:latin typeface="Times New Roman" pitchFamily="18" charset="0"/>
                <a:cs typeface="Times New Roman" pitchFamily="18" charset="0"/>
              </a:rPr>
              <a:t>кр</a:t>
            </a:r>
            <a:r>
              <a:rPr lang="ru-RU" sz="7200" b="1" dirty="0" smtClean="0">
                <a:latin typeface="Times New Roman" pitchFamily="18" charset="0"/>
                <a:cs typeface="Times New Roman" pitchFamily="18" charset="0"/>
              </a:rPr>
              <a:t>] = 30 МПа, допускаемое касательное напряжение;</a:t>
            </a:r>
          </a:p>
          <a:p>
            <a:pPr algn="just">
              <a:buNone/>
            </a:pPr>
            <a:r>
              <a:rPr lang="en-US" sz="7200" b="1" dirty="0" smtClean="0">
                <a:latin typeface="Times New Roman" pitchFamily="18" charset="0"/>
                <a:cs typeface="Times New Roman" pitchFamily="18" charset="0"/>
              </a:rPr>
              <a:t>	G = </a:t>
            </a:r>
            <a:r>
              <a:rPr lang="ru-RU" sz="7200" b="1" dirty="0" smtClean="0">
                <a:latin typeface="Times New Roman" pitchFamily="18" charset="0"/>
                <a:cs typeface="Times New Roman" pitchFamily="18" charset="0"/>
              </a:rPr>
              <a:t>0,8 • 10</a:t>
            </a:r>
            <a:r>
              <a:rPr lang="ru-RU" sz="7200" b="1" baseline="30000" dirty="0" smtClean="0">
                <a:latin typeface="Times New Roman" pitchFamily="18" charset="0"/>
                <a:cs typeface="Times New Roman" pitchFamily="18" charset="0"/>
              </a:rPr>
              <a:t>5</a:t>
            </a:r>
            <a:r>
              <a:rPr lang="ru-RU" sz="7200" b="1" dirty="0" smtClean="0">
                <a:latin typeface="Times New Roman" pitchFamily="18" charset="0"/>
                <a:cs typeface="Times New Roman" pitchFamily="18" charset="0"/>
              </a:rPr>
              <a:t> МПа, модуль сдвига  (Гука)</a:t>
            </a:r>
          </a:p>
          <a:p>
            <a:pPr algn="just">
              <a:buFont typeface="Wingdings" pitchFamily="2" charset="2"/>
              <a:buChar char="q"/>
            </a:pPr>
            <a:r>
              <a:rPr lang="ru-RU" sz="7200" b="1" i="1" dirty="0" smtClean="0">
                <a:latin typeface="Times New Roman" pitchFamily="18" charset="0"/>
                <a:cs typeface="Times New Roman" pitchFamily="18" charset="0"/>
              </a:rPr>
              <a:t>Определить:</a:t>
            </a:r>
            <a:r>
              <a:rPr lang="ru-RU" sz="7200" b="1" dirty="0" smtClean="0">
                <a:latin typeface="Times New Roman" pitchFamily="18" charset="0"/>
                <a:cs typeface="Times New Roman" pitchFamily="18" charset="0"/>
              </a:rPr>
              <a:t> ;  </a:t>
            </a:r>
            <a:r>
              <a:rPr lang="en-US" sz="7200" b="1" dirty="0" smtClean="0">
                <a:latin typeface="Times New Roman" pitchFamily="18" charset="0"/>
                <a:cs typeface="Times New Roman" pitchFamily="18" charset="0"/>
              </a:rPr>
              <a:t>d</a:t>
            </a:r>
            <a:r>
              <a:rPr lang="ru-RU" sz="7200" b="1" baseline="-25000" dirty="0" smtClean="0">
                <a:latin typeface="Times New Roman" pitchFamily="18" charset="0"/>
                <a:cs typeface="Times New Roman" pitchFamily="18" charset="0"/>
              </a:rPr>
              <a:t>1</a:t>
            </a:r>
            <a:r>
              <a:rPr lang="ru-RU" sz="7200" b="1"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d</a:t>
            </a:r>
            <a:r>
              <a:rPr lang="ru-RU" sz="7200" b="1" baseline="-25000" dirty="0" smtClean="0">
                <a:latin typeface="Times New Roman" pitchFamily="18" charset="0"/>
                <a:cs typeface="Times New Roman" pitchFamily="18" charset="0"/>
              </a:rPr>
              <a:t>2</a:t>
            </a:r>
            <a:r>
              <a:rPr lang="ru-RU" sz="7200" b="1"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d</a:t>
            </a:r>
            <a:r>
              <a:rPr lang="ru-RU" sz="7200" b="1" baseline="-25000" dirty="0" smtClean="0">
                <a:latin typeface="Times New Roman" pitchFamily="18" charset="0"/>
                <a:cs typeface="Times New Roman" pitchFamily="18" charset="0"/>
              </a:rPr>
              <a:t>3</a:t>
            </a:r>
            <a:r>
              <a:rPr lang="ru-RU" sz="7200" b="1" dirty="0" smtClean="0">
                <a:latin typeface="Times New Roman" pitchFamily="18" charset="0"/>
                <a:cs typeface="Times New Roman" pitchFamily="18" charset="0"/>
              </a:rPr>
              <a:t>-?</a:t>
            </a:r>
          </a:p>
          <a:p>
            <a:pPr algn="just">
              <a:buNone/>
            </a:pPr>
            <a:r>
              <a:rPr lang="ru-RU" sz="7200" b="1" dirty="0" smtClean="0">
                <a:latin typeface="Times New Roman" pitchFamily="18" charset="0"/>
                <a:cs typeface="Times New Roman" pitchFamily="18" charset="0"/>
              </a:rPr>
              <a:t>  φ</a:t>
            </a:r>
            <a:r>
              <a:rPr lang="ru-RU" sz="7200" b="1" baseline="-25000" dirty="0" smtClean="0">
                <a:latin typeface="Times New Roman" pitchFamily="18" charset="0"/>
                <a:cs typeface="Times New Roman" pitchFamily="18" charset="0"/>
              </a:rPr>
              <a:t>1</a:t>
            </a:r>
            <a:r>
              <a:rPr lang="ru-RU" sz="7200" b="1" dirty="0" smtClean="0">
                <a:latin typeface="Times New Roman" pitchFamily="18" charset="0"/>
                <a:cs typeface="Times New Roman" pitchFamily="18" charset="0"/>
              </a:rPr>
              <a:t>-?, φ</a:t>
            </a:r>
            <a:r>
              <a:rPr lang="ru-RU" sz="7200" b="1" baseline="-25000" dirty="0" smtClean="0">
                <a:latin typeface="Times New Roman" pitchFamily="18" charset="0"/>
                <a:cs typeface="Times New Roman" pitchFamily="18" charset="0"/>
              </a:rPr>
              <a:t>2</a:t>
            </a:r>
            <a:r>
              <a:rPr lang="ru-RU" sz="7200" b="1" dirty="0" smtClean="0">
                <a:latin typeface="Times New Roman" pitchFamily="18" charset="0"/>
                <a:cs typeface="Times New Roman" pitchFamily="18" charset="0"/>
              </a:rPr>
              <a:t>-?, φ</a:t>
            </a:r>
            <a:r>
              <a:rPr lang="ru-RU" sz="7200" b="1" baseline="-25000" dirty="0" smtClean="0">
                <a:latin typeface="Times New Roman" pitchFamily="18" charset="0"/>
                <a:cs typeface="Times New Roman" pitchFamily="18" charset="0"/>
              </a:rPr>
              <a:t>3</a:t>
            </a:r>
            <a:r>
              <a:rPr lang="ru-RU" sz="7200" b="1" dirty="0" smtClean="0">
                <a:latin typeface="Times New Roman" pitchFamily="18" charset="0"/>
                <a:cs typeface="Times New Roman" pitchFamily="18" charset="0"/>
              </a:rPr>
              <a:t>-?</a:t>
            </a:r>
          </a:p>
          <a:p>
            <a:endParaRPr lang="ru-RU" dirty="0"/>
          </a:p>
        </p:txBody>
      </p:sp>
      <p:sp>
        <p:nvSpPr>
          <p:cNvPr id="11" name="Номер слайда 10"/>
          <p:cNvSpPr>
            <a:spLocks noGrp="1"/>
          </p:cNvSpPr>
          <p:nvPr>
            <p:ph type="sldNum" sz="quarter" idx="12"/>
          </p:nvPr>
        </p:nvSpPr>
        <p:spPr/>
        <p:txBody>
          <a:bodyPr/>
          <a:lstStyle/>
          <a:p>
            <a:fld id="{725C68B6-61C2-468F-89AB-4B9F7531AA68}" type="slidenum">
              <a:rPr lang="ru-RU" smtClean="0"/>
              <a:pPr/>
              <a:t>29</a:t>
            </a:fld>
            <a:endParaRPr lang="ru-RU"/>
          </a:p>
        </p:txBody>
      </p:sp>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3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 name="Прямоугольник 8"/>
          <p:cNvSpPr/>
          <p:nvPr/>
        </p:nvSpPr>
        <p:spPr>
          <a:xfrm>
            <a:off x="323528" y="4941168"/>
            <a:ext cx="4248472" cy="1200329"/>
          </a:xfrm>
          <a:prstGeom prst="rect">
            <a:avLst/>
          </a:prstGeom>
        </p:spPr>
        <p:txBody>
          <a:bodyPr wrap="square">
            <a:spAutoFit/>
          </a:bodyPr>
          <a:lstStyle/>
          <a:p>
            <a:r>
              <a:rPr lang="ru-RU" sz="2400" b="1" dirty="0" smtClean="0">
                <a:latin typeface="Times New Roman" pitchFamily="18" charset="0"/>
                <a:cs typeface="Times New Roman" pitchFamily="18" charset="0"/>
              </a:rPr>
              <a:t>С</a:t>
            </a:r>
            <a:r>
              <a:rPr lang="ru-RU" sz="2400" b="1" i="1" dirty="0" smtClean="0">
                <a:latin typeface="Times New Roman" pitchFamily="18" charset="0"/>
                <a:cs typeface="Times New Roman" pitchFamily="18" charset="0"/>
              </a:rPr>
              <a:t>качок на эпюре численно равен приложенному вращающему моменту.</a:t>
            </a:r>
            <a:endParaRPr lang="ru-RU"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Файл:Simeon Poisson.jpg">
            <a:hlinkClick r:id="rId2"/>
          </p:cNvPr>
          <p:cNvPicPr>
            <a:picLocks noGrp="1"/>
          </p:cNvPicPr>
          <p:nvPr>
            <p:ph idx="1"/>
          </p:nvPr>
        </p:nvPicPr>
        <p:blipFill>
          <a:blip r:embed="rId3" cstate="print"/>
          <a:srcRect/>
          <a:stretch>
            <a:fillRect/>
          </a:stretch>
        </p:blipFill>
        <p:spPr bwMode="auto">
          <a:xfrm>
            <a:off x="683568" y="620688"/>
            <a:ext cx="4680520" cy="5472608"/>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725C68B6-61C2-468F-89AB-4B9F7531AA68}" type="slidenum">
              <a:rPr lang="ru-RU" smtClean="0"/>
              <a:pPr/>
              <a:t>3</a:t>
            </a:fld>
            <a:endParaRPr lang="ru-RU" dirty="0"/>
          </a:p>
        </p:txBody>
      </p:sp>
      <p:sp>
        <p:nvSpPr>
          <p:cNvPr id="5" name="TextBox 4"/>
          <p:cNvSpPr txBox="1"/>
          <p:nvPr/>
        </p:nvSpPr>
        <p:spPr>
          <a:xfrm>
            <a:off x="3643306" y="6093296"/>
            <a:ext cx="1500198" cy="338554"/>
          </a:xfrm>
          <a:prstGeom prst="rect">
            <a:avLst/>
          </a:prstGeom>
          <a:noFill/>
        </p:spPr>
        <p:txBody>
          <a:bodyPr wrap="square" rtlCol="0">
            <a:spAutoFit/>
          </a:bodyPr>
          <a:lstStyle/>
          <a:p>
            <a:r>
              <a:rPr lang="ru-RU" sz="1600" dirty="0" smtClean="0"/>
              <a:t>(1781-1840)</a:t>
            </a:r>
            <a:endParaRPr lang="ru-RU" sz="1600" dirty="0"/>
          </a:p>
        </p:txBody>
      </p:sp>
      <p:sp>
        <p:nvSpPr>
          <p:cNvPr id="6" name="TextBox 5"/>
          <p:cNvSpPr txBox="1"/>
          <p:nvPr/>
        </p:nvSpPr>
        <p:spPr>
          <a:xfrm>
            <a:off x="5580112" y="2852936"/>
            <a:ext cx="2537874" cy="861774"/>
          </a:xfrm>
          <a:prstGeom prst="rect">
            <a:avLst/>
          </a:prstGeom>
          <a:noFill/>
        </p:spPr>
        <p:txBody>
          <a:bodyPr wrap="square" rtlCol="0">
            <a:spAutoFit/>
          </a:bodyPr>
          <a:lstStyle/>
          <a:p>
            <a:r>
              <a:rPr lang="ru-RU" sz="2500" b="1" i="1" dirty="0" err="1" smtClean="0">
                <a:solidFill>
                  <a:schemeClr val="accent2">
                    <a:lumMod val="75000"/>
                  </a:schemeClr>
                </a:solidFill>
                <a:latin typeface="Times New Roman" pitchFamily="18" charset="0"/>
                <a:cs typeface="Times New Roman" pitchFamily="18" charset="0"/>
              </a:rPr>
              <a:t>Симеон</a:t>
            </a:r>
            <a:r>
              <a:rPr lang="ru-RU" sz="2500" b="1" i="1" dirty="0" smtClean="0">
                <a:solidFill>
                  <a:schemeClr val="accent2">
                    <a:lumMod val="75000"/>
                  </a:schemeClr>
                </a:solidFill>
                <a:latin typeface="Times New Roman" pitchFamily="18" charset="0"/>
                <a:cs typeface="Times New Roman" pitchFamily="18" charset="0"/>
              </a:rPr>
              <a:t> </a:t>
            </a:r>
            <a:r>
              <a:rPr lang="ru-RU" sz="2500" b="1" i="1" dirty="0" err="1" smtClean="0">
                <a:solidFill>
                  <a:schemeClr val="accent2">
                    <a:lumMod val="75000"/>
                  </a:schemeClr>
                </a:solidFill>
                <a:latin typeface="Times New Roman" pitchFamily="18" charset="0"/>
                <a:cs typeface="Times New Roman" pitchFamily="18" charset="0"/>
              </a:rPr>
              <a:t>Дени</a:t>
            </a:r>
            <a:r>
              <a:rPr lang="ru-RU" sz="2500" b="1" i="1" dirty="0" smtClean="0">
                <a:solidFill>
                  <a:schemeClr val="accent2">
                    <a:lumMod val="75000"/>
                  </a:schemeClr>
                </a:solidFill>
                <a:latin typeface="Times New Roman" pitchFamily="18" charset="0"/>
                <a:cs typeface="Times New Roman" pitchFamily="18" charset="0"/>
              </a:rPr>
              <a:t> Пуассон</a:t>
            </a:r>
            <a:endParaRPr lang="ru-RU" sz="2500" b="1" i="1" dirty="0">
              <a:solidFill>
                <a:schemeClr val="accent2">
                  <a:lumMod val="75000"/>
                </a:schemeClr>
              </a:solidFill>
              <a:latin typeface="Times New Roman" pitchFamily="18" charset="0"/>
              <a:cs typeface="Times New Roman" pitchFamily="18" charset="0"/>
            </a:endParaRPr>
          </a:p>
        </p:txBody>
      </p:sp>
      <p:sp>
        <p:nvSpPr>
          <p:cNvPr id="9" name="TextBox 8"/>
          <p:cNvSpPr txBox="1"/>
          <p:nvPr/>
        </p:nvSpPr>
        <p:spPr>
          <a:xfrm>
            <a:off x="5436097" y="476672"/>
            <a:ext cx="3096344" cy="1815882"/>
          </a:xfrm>
          <a:prstGeom prst="rect">
            <a:avLst/>
          </a:prstGeom>
          <a:noFill/>
        </p:spPr>
        <p:txBody>
          <a:bodyPr wrap="square" rtlCol="0">
            <a:spAutoFit/>
          </a:bodyPr>
          <a:lstStyle/>
          <a:p>
            <a:r>
              <a:rPr lang="ru-RU" sz="2800" b="1" i="1" dirty="0" smtClean="0">
                <a:solidFill>
                  <a:schemeClr val="accent2">
                    <a:lumMod val="75000"/>
                  </a:schemeClr>
                </a:solidFill>
                <a:latin typeface="Times New Roman" pitchFamily="18" charset="0"/>
                <a:cs typeface="Times New Roman" pitchFamily="18" charset="0"/>
              </a:rPr>
              <a:t>Начни мыслить и все тайны мира</a:t>
            </a:r>
          </a:p>
          <a:p>
            <a:r>
              <a:rPr lang="ru-RU" sz="2800" b="1" i="1" dirty="0" smtClean="0">
                <a:solidFill>
                  <a:schemeClr val="accent2">
                    <a:lumMod val="75000"/>
                  </a:schemeClr>
                </a:solidFill>
                <a:latin typeface="Times New Roman" pitchFamily="18" charset="0"/>
                <a:cs typeface="Times New Roman" pitchFamily="18" charset="0"/>
              </a:rPr>
              <a:t> станут ясными и простыми</a:t>
            </a:r>
            <a:endParaRPr lang="ru-RU" sz="2800" b="1" i="1" dirty="0">
              <a:solidFill>
                <a:schemeClr val="accent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1"/>
          </p:nvPr>
        </p:nvSpPr>
        <p:spPr>
          <a:xfrm>
            <a:off x="251520" y="404664"/>
            <a:ext cx="7444680" cy="5616624"/>
          </a:xfrm>
        </p:spPr>
        <p:txBody>
          <a:bodyPr>
            <a:noAutofit/>
          </a:bodyPr>
          <a:lstStyle/>
          <a:p>
            <a:pPr algn="just">
              <a:buNone/>
            </a:pPr>
            <a:r>
              <a:rPr lang="ru-RU" sz="1400" i="1" dirty="0" smtClean="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Решение:</a:t>
            </a:r>
            <a:r>
              <a:rPr lang="ru-RU" sz="2400" b="1" dirty="0" smtClean="0">
                <a:latin typeface="Times New Roman" pitchFamily="18" charset="0"/>
                <a:cs typeface="Times New Roman" pitchFamily="18" charset="0"/>
              </a:rPr>
              <a:t> </a:t>
            </a:r>
          </a:p>
          <a:p>
            <a:pPr algn="just">
              <a:buNone/>
            </a:pPr>
            <a:r>
              <a:rPr lang="ru-RU" sz="2400" b="1" dirty="0" smtClean="0">
                <a:latin typeface="Times New Roman" pitchFamily="18" charset="0"/>
                <a:cs typeface="Times New Roman" pitchFamily="18" charset="0"/>
              </a:rPr>
              <a:t>1. Вал вращается с постоянной угловой скоростью, следовательно, система вращающих моментов уравновешена. Мощность, подводимая к валу без потерь на трение, равна сумме мощностей, снимаемых с вала:</a:t>
            </a:r>
          </a:p>
          <a:p>
            <a:pPr algn="just">
              <a:buNone/>
            </a:pPr>
            <a:r>
              <a:rPr lang="ru-RU" sz="2400" b="1" dirty="0" smtClean="0">
                <a:latin typeface="Times New Roman" pitchFamily="18" charset="0"/>
                <a:cs typeface="Times New Roman" pitchFamily="18" charset="0"/>
              </a:rPr>
              <a:t>	Р</a:t>
            </a:r>
            <a:r>
              <a:rPr lang="ru-RU" sz="2400" b="1" baseline="-25000" dirty="0" smtClean="0">
                <a:latin typeface="Times New Roman" pitchFamily="18" charset="0"/>
                <a:cs typeface="Times New Roman" pitchFamily="18" charset="0"/>
              </a:rPr>
              <a:t>1</a:t>
            </a:r>
            <a:r>
              <a:rPr lang="ru-RU" sz="2400" b="1" dirty="0" smtClean="0">
                <a:latin typeface="Times New Roman" pitchFamily="18" charset="0"/>
                <a:cs typeface="Times New Roman" pitchFamily="18" charset="0"/>
              </a:rPr>
              <a:t> = Р</a:t>
            </a:r>
            <a:r>
              <a:rPr lang="ru-RU" sz="2400" b="1" baseline="-25000" dirty="0" smtClean="0">
                <a:latin typeface="Times New Roman" pitchFamily="18" charset="0"/>
                <a:cs typeface="Times New Roman" pitchFamily="18" charset="0"/>
              </a:rPr>
              <a:t>2</a:t>
            </a:r>
            <a:r>
              <a:rPr lang="ru-RU" sz="2400" b="1" dirty="0" smtClean="0">
                <a:latin typeface="Times New Roman" pitchFamily="18" charset="0"/>
                <a:cs typeface="Times New Roman" pitchFamily="18" charset="0"/>
              </a:rPr>
              <a:t> + Р</a:t>
            </a:r>
            <a:r>
              <a:rPr lang="ru-RU" sz="2400" b="1" baseline="-25000" dirty="0" smtClean="0">
                <a:latin typeface="Times New Roman" pitchFamily="18" charset="0"/>
                <a:cs typeface="Times New Roman" pitchFamily="18" charset="0"/>
              </a:rPr>
              <a:t>3</a:t>
            </a:r>
            <a:r>
              <a:rPr lang="ru-RU" sz="2400" b="1" dirty="0" smtClean="0">
                <a:latin typeface="Times New Roman" pitchFamily="18" charset="0"/>
                <a:cs typeface="Times New Roman" pitchFamily="18" charset="0"/>
              </a:rPr>
              <a:t> + Р</a:t>
            </a:r>
            <a:r>
              <a:rPr lang="ru-RU" sz="2400" b="1" baseline="-25000" dirty="0" smtClean="0">
                <a:latin typeface="Times New Roman" pitchFamily="18" charset="0"/>
                <a:cs typeface="Times New Roman" pitchFamily="18" charset="0"/>
              </a:rPr>
              <a:t>4</a:t>
            </a:r>
            <a:r>
              <a:rPr lang="ru-RU" sz="2400" b="1" dirty="0" smtClean="0">
                <a:latin typeface="Times New Roman" pitchFamily="18" charset="0"/>
                <a:cs typeface="Times New Roman" pitchFamily="18" charset="0"/>
              </a:rPr>
              <a:t> = 10 + 12 + 8 = 30 </a:t>
            </a:r>
            <a:r>
              <a:rPr lang="ru-RU" sz="2400" b="1" dirty="0" err="1" smtClean="0">
                <a:latin typeface="Times New Roman" pitchFamily="18" charset="0"/>
                <a:cs typeface="Times New Roman" pitchFamily="18" charset="0"/>
              </a:rPr>
              <a:t>квт</a:t>
            </a:r>
            <a:r>
              <a:rPr lang="ru-RU" sz="2400" b="1" dirty="0" smtClean="0">
                <a:latin typeface="Times New Roman" pitchFamily="18" charset="0"/>
                <a:cs typeface="Times New Roman" pitchFamily="18" charset="0"/>
              </a:rPr>
              <a:t>;</a:t>
            </a:r>
          </a:p>
          <a:p>
            <a:pPr algn="just">
              <a:buNone/>
            </a:pPr>
            <a:r>
              <a:rPr lang="ru-RU" sz="2400" b="1" dirty="0" smtClean="0">
                <a:latin typeface="Times New Roman" pitchFamily="18" charset="0"/>
                <a:cs typeface="Times New Roman" pitchFamily="18" charset="0"/>
              </a:rPr>
              <a:t>2. Определяем вращающие моменты (внешняя нагрузка) на шкивах:</a:t>
            </a:r>
          </a:p>
          <a:p>
            <a:pPr algn="just">
              <a:buNone/>
            </a:pPr>
            <a:r>
              <a:rPr lang="ru-RU" sz="2400" b="1" dirty="0" smtClean="0">
                <a:latin typeface="Times New Roman" pitchFamily="18" charset="0"/>
                <a:cs typeface="Times New Roman" pitchFamily="18" charset="0"/>
              </a:rPr>
              <a:t> 	М</a:t>
            </a:r>
            <a:r>
              <a:rPr lang="ru-RU" sz="2400" b="1" baseline="-25000" dirty="0" smtClean="0">
                <a:latin typeface="Times New Roman" pitchFamily="18" charset="0"/>
                <a:cs typeface="Times New Roman" pitchFamily="18" charset="0"/>
              </a:rPr>
              <a:t>1</a:t>
            </a:r>
            <a:r>
              <a:rPr lang="ru-RU" sz="2400" b="1" dirty="0" smtClean="0">
                <a:latin typeface="Times New Roman" pitchFamily="18" charset="0"/>
                <a:cs typeface="Times New Roman" pitchFamily="18" charset="0"/>
              </a:rPr>
              <a:t> = Р</a:t>
            </a:r>
            <a:r>
              <a:rPr lang="ru-RU" sz="2400" b="1" baseline="-25000" dirty="0" smtClean="0">
                <a:latin typeface="Times New Roman" pitchFamily="18" charset="0"/>
                <a:cs typeface="Times New Roman" pitchFamily="18" charset="0"/>
              </a:rPr>
              <a:t>1</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ω </a:t>
            </a:r>
            <a:r>
              <a:rPr lang="ru-RU" sz="2400" b="1" dirty="0" smtClean="0">
                <a:latin typeface="Times New Roman" pitchFamily="18" charset="0"/>
                <a:cs typeface="Times New Roman" pitchFamily="18" charset="0"/>
              </a:rPr>
              <a:t>= 30 · 1000 / 100 = 300 Н·М;</a:t>
            </a:r>
          </a:p>
          <a:p>
            <a:pPr algn="just">
              <a:buNone/>
            </a:pPr>
            <a:r>
              <a:rPr lang="ru-RU" sz="2400" b="1" dirty="0" smtClean="0">
                <a:latin typeface="Times New Roman" pitchFamily="18" charset="0"/>
                <a:cs typeface="Times New Roman" pitchFamily="18" charset="0"/>
              </a:rPr>
              <a:t> 	М</a:t>
            </a:r>
            <a:r>
              <a:rPr lang="ru-RU" sz="2400" b="1" baseline="-25000" dirty="0" smtClean="0">
                <a:latin typeface="Times New Roman" pitchFamily="18" charset="0"/>
                <a:cs typeface="Times New Roman" pitchFamily="18" charset="0"/>
              </a:rPr>
              <a:t>2 </a:t>
            </a:r>
            <a:r>
              <a:rPr lang="ru-RU" sz="2400" b="1" dirty="0" smtClean="0">
                <a:latin typeface="Times New Roman" pitchFamily="18" charset="0"/>
                <a:cs typeface="Times New Roman" pitchFamily="18" charset="0"/>
              </a:rPr>
              <a:t>= Р</a:t>
            </a:r>
            <a:r>
              <a:rPr lang="ru-RU" sz="2400" b="1" baseline="-25000" dirty="0" smtClean="0">
                <a:latin typeface="Times New Roman" pitchFamily="18" charset="0"/>
                <a:cs typeface="Times New Roman" pitchFamily="18" charset="0"/>
              </a:rPr>
              <a:t>2</a:t>
            </a:r>
            <a:r>
              <a:rPr lang="ru-RU" sz="2400" b="1" dirty="0" smtClean="0">
                <a:latin typeface="Times New Roman" pitchFamily="18" charset="0"/>
                <a:cs typeface="Times New Roman" pitchFamily="18" charset="0"/>
              </a:rPr>
              <a:t> / </a:t>
            </a:r>
            <a:r>
              <a:rPr lang="ru-RU" sz="2400" b="1" dirty="0" err="1" smtClean="0">
                <a:latin typeface="Times New Roman" pitchFamily="18" charset="0"/>
                <a:cs typeface="Times New Roman" pitchFamily="18" charset="0"/>
              </a:rPr>
              <a:t>ω </a:t>
            </a:r>
            <a:r>
              <a:rPr lang="ru-RU" sz="2400" b="1" dirty="0" smtClean="0">
                <a:latin typeface="Times New Roman" pitchFamily="18" charset="0"/>
                <a:cs typeface="Times New Roman" pitchFamily="18" charset="0"/>
              </a:rPr>
              <a:t>= 10 · 1000 / 100 = 100 Н·М;</a:t>
            </a:r>
          </a:p>
          <a:p>
            <a:pPr algn="just">
              <a:buNone/>
            </a:pPr>
            <a:r>
              <a:rPr lang="ru-RU" sz="2400" b="1" dirty="0" smtClean="0">
                <a:latin typeface="Times New Roman" pitchFamily="18" charset="0"/>
                <a:cs typeface="Times New Roman" pitchFamily="18" charset="0"/>
              </a:rPr>
              <a:t> 	М</a:t>
            </a:r>
            <a:r>
              <a:rPr lang="ru-RU" sz="2400" b="1" baseline="-25000" dirty="0" smtClean="0">
                <a:latin typeface="Times New Roman" pitchFamily="18" charset="0"/>
                <a:cs typeface="Times New Roman" pitchFamily="18" charset="0"/>
              </a:rPr>
              <a:t>3</a:t>
            </a:r>
            <a:r>
              <a:rPr lang="ru-RU" sz="2400" b="1" dirty="0" smtClean="0">
                <a:latin typeface="Times New Roman" pitchFamily="18" charset="0"/>
                <a:cs typeface="Times New Roman" pitchFamily="18" charset="0"/>
              </a:rPr>
              <a:t> = Р</a:t>
            </a:r>
            <a:r>
              <a:rPr lang="ru-RU" sz="2400" b="1" baseline="-25000" dirty="0" smtClean="0">
                <a:latin typeface="Times New Roman" pitchFamily="18" charset="0"/>
                <a:cs typeface="Times New Roman" pitchFamily="18" charset="0"/>
              </a:rPr>
              <a:t>3</a:t>
            </a:r>
            <a:r>
              <a:rPr lang="ru-RU" sz="2400" b="1" dirty="0" smtClean="0">
                <a:latin typeface="Times New Roman" pitchFamily="18" charset="0"/>
                <a:cs typeface="Times New Roman" pitchFamily="18" charset="0"/>
              </a:rPr>
              <a:t> / </a:t>
            </a:r>
            <a:r>
              <a:rPr lang="ru-RU" sz="2400" b="1" dirty="0" err="1" smtClean="0">
                <a:latin typeface="Times New Roman" pitchFamily="18" charset="0"/>
                <a:cs typeface="Times New Roman" pitchFamily="18" charset="0"/>
              </a:rPr>
              <a:t>ω </a:t>
            </a:r>
            <a:r>
              <a:rPr lang="ru-RU" sz="2400" b="1" dirty="0" smtClean="0">
                <a:latin typeface="Times New Roman" pitchFamily="18" charset="0"/>
                <a:cs typeface="Times New Roman" pitchFamily="18" charset="0"/>
              </a:rPr>
              <a:t>= 12 · 1000 / 100  = 120 Н·М;</a:t>
            </a:r>
          </a:p>
          <a:p>
            <a:pPr algn="just">
              <a:buNone/>
            </a:pPr>
            <a:r>
              <a:rPr lang="ru-RU" sz="2400" b="1" dirty="0" smtClean="0">
                <a:latin typeface="Times New Roman" pitchFamily="18" charset="0"/>
                <a:cs typeface="Times New Roman" pitchFamily="18" charset="0"/>
              </a:rPr>
              <a:t> 	М</a:t>
            </a:r>
            <a:r>
              <a:rPr lang="ru-RU" sz="2400" b="1" baseline="-25000" dirty="0" smtClean="0">
                <a:latin typeface="Times New Roman" pitchFamily="18" charset="0"/>
                <a:cs typeface="Times New Roman" pitchFamily="18" charset="0"/>
              </a:rPr>
              <a:t>4</a:t>
            </a:r>
            <a:r>
              <a:rPr lang="ru-RU" sz="2400" b="1" dirty="0" smtClean="0">
                <a:latin typeface="Times New Roman" pitchFamily="18" charset="0"/>
                <a:cs typeface="Times New Roman" pitchFamily="18" charset="0"/>
              </a:rPr>
              <a:t> = Р</a:t>
            </a:r>
            <a:r>
              <a:rPr lang="ru-RU" sz="2400" b="1" baseline="-25000" dirty="0" smtClean="0">
                <a:latin typeface="Times New Roman" pitchFamily="18" charset="0"/>
                <a:cs typeface="Times New Roman" pitchFamily="18" charset="0"/>
              </a:rPr>
              <a:t>4</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ω </a:t>
            </a:r>
            <a:r>
              <a:rPr lang="ru-RU" sz="2400" b="1" dirty="0" smtClean="0">
                <a:latin typeface="Times New Roman" pitchFamily="18" charset="0"/>
                <a:cs typeface="Times New Roman" pitchFamily="18" charset="0"/>
              </a:rPr>
              <a:t>= 8 · 1000 / 100 = 80 Н·М.</a:t>
            </a:r>
            <a:endParaRPr lang="ru-RU" sz="2400" b="1" dirty="0">
              <a:latin typeface="Times New Roman" pitchFamily="18" charset="0"/>
              <a:cs typeface="Times New Roman" pitchFamily="18" charset="0"/>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30</a:t>
            </a:fld>
            <a:endParaRPr lang="ru-RU"/>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404664"/>
            <a:ext cx="7300664" cy="6051072"/>
          </a:xfrm>
        </p:spPr>
        <p:txBody>
          <a:bodyPr>
            <a:normAutofit fontScale="92500" lnSpcReduction="10000"/>
          </a:bodyPr>
          <a:lstStyle/>
          <a:p>
            <a:pPr algn="just">
              <a:buNone/>
            </a:pPr>
            <a:r>
              <a:rPr lang="ru-RU" dirty="0" smtClean="0"/>
              <a:t>	</a:t>
            </a:r>
            <a:r>
              <a:rPr lang="ru-RU" b="1" dirty="0" smtClean="0">
                <a:latin typeface="Times New Roman" pitchFamily="18" charset="0"/>
                <a:cs typeface="Times New Roman" pitchFamily="18" charset="0"/>
              </a:rPr>
              <a:t>3. </a:t>
            </a:r>
            <a:r>
              <a:rPr lang="ru-RU" sz="3200" b="1" dirty="0" smtClean="0">
                <a:latin typeface="Times New Roman" pitchFamily="18" charset="0"/>
                <a:cs typeface="Times New Roman" pitchFamily="18" charset="0"/>
              </a:rPr>
              <a:t>Для построения эпюры крутящих моментов разбиваем брус на три участка, границами которых являются сечения, в которых приложены внешние моменты. В пределах каждого участка значения крутящих моментов  (ВСФ) таковы:</a:t>
            </a:r>
          </a:p>
          <a:p>
            <a:pPr algn="just">
              <a:buNone/>
            </a:pPr>
            <a:r>
              <a:rPr lang="ru-RU" sz="3200" b="1" dirty="0" smtClean="0">
                <a:latin typeface="Times New Roman" pitchFamily="18" charset="0"/>
                <a:cs typeface="Times New Roman" pitchFamily="18" charset="0"/>
              </a:rPr>
              <a:t>		М</a:t>
            </a:r>
            <a:r>
              <a:rPr lang="ru-RU" sz="2800" b="1" spc="-150" dirty="0" smtClean="0">
                <a:latin typeface="Times New Roman" pitchFamily="18" charset="0"/>
                <a:cs typeface="Times New Roman" pitchFamily="18" charset="0"/>
              </a:rPr>
              <a:t>кр1</a:t>
            </a:r>
            <a:r>
              <a:rPr lang="ru-RU" sz="3200" b="1" dirty="0" smtClean="0">
                <a:latin typeface="Times New Roman" pitchFamily="18" charset="0"/>
                <a:cs typeface="Times New Roman" pitchFamily="18" charset="0"/>
              </a:rPr>
              <a:t> =  - М4  = - 80 Н</a:t>
            </a:r>
          </a:p>
          <a:p>
            <a:pPr algn="just">
              <a:buNone/>
            </a:pPr>
            <a:r>
              <a:rPr lang="ru-RU" sz="3200" b="1" dirty="0" smtClean="0">
                <a:latin typeface="Times New Roman" pitchFamily="18" charset="0"/>
                <a:cs typeface="Times New Roman" pitchFamily="18" charset="0"/>
              </a:rPr>
              <a:t>		</a:t>
            </a:r>
            <a:r>
              <a:rPr lang="ru-RU" sz="3200" b="1" spc="-150" dirty="0" smtClean="0">
                <a:latin typeface="Times New Roman" pitchFamily="18" charset="0"/>
                <a:cs typeface="Times New Roman" pitchFamily="18" charset="0"/>
              </a:rPr>
              <a:t>М</a:t>
            </a:r>
            <a:r>
              <a:rPr lang="ru-RU" sz="2800" b="1" spc="-150" dirty="0" smtClean="0">
                <a:latin typeface="Times New Roman" pitchFamily="18" charset="0"/>
                <a:cs typeface="Times New Roman" pitchFamily="18" charset="0"/>
              </a:rPr>
              <a:t>кр2  </a:t>
            </a:r>
            <a:r>
              <a:rPr lang="ru-RU" sz="3200" b="1" spc="-150" dirty="0" smtClean="0">
                <a:latin typeface="Times New Roman" pitchFamily="18" charset="0"/>
                <a:cs typeface="Times New Roman" pitchFamily="18" charset="0"/>
              </a:rPr>
              <a:t>=  - М4 -М3 = - 80 - 120  = - 200 Н</a:t>
            </a:r>
          </a:p>
          <a:p>
            <a:pPr algn="just">
              <a:buNone/>
            </a:pPr>
            <a:r>
              <a:rPr lang="ru-RU" sz="3200" b="1" spc="-150" dirty="0" smtClean="0">
                <a:latin typeface="Times New Roman" pitchFamily="18" charset="0"/>
                <a:cs typeface="Times New Roman" pitchFamily="18" charset="0"/>
              </a:rPr>
              <a:t>		М</a:t>
            </a:r>
            <a:r>
              <a:rPr lang="ru-RU" sz="2800" b="1" spc="-150" dirty="0" smtClean="0">
                <a:latin typeface="Times New Roman" pitchFamily="18" charset="0"/>
                <a:cs typeface="Times New Roman" pitchFamily="18" charset="0"/>
              </a:rPr>
              <a:t>кр3  </a:t>
            </a:r>
            <a:r>
              <a:rPr lang="ru-RU" sz="3200" b="1" spc="-150" dirty="0" smtClean="0">
                <a:latin typeface="Times New Roman" pitchFamily="18" charset="0"/>
                <a:cs typeface="Times New Roman" pitchFamily="18" charset="0"/>
              </a:rPr>
              <a:t>= - М4 - М3 + М1 = - 80 - 120 + 300 =  100 Н</a:t>
            </a:r>
          </a:p>
          <a:p>
            <a:pPr algn="just">
              <a:buNone/>
            </a:pPr>
            <a:r>
              <a:rPr lang="ru-RU" sz="3200" b="1" dirty="0" smtClean="0">
                <a:latin typeface="Times New Roman" pitchFamily="18" charset="0"/>
                <a:cs typeface="Times New Roman" pitchFamily="18" charset="0"/>
              </a:rPr>
              <a:t>		По найденным значениям строим эпюру крутящих моментов.</a:t>
            </a:r>
          </a:p>
          <a:p>
            <a:endParaRPr lang="ru-RU"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31</a:t>
            </a:fld>
            <a:endParaRPr 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548680"/>
            <a:ext cx="8064896" cy="5907056"/>
          </a:xfrm>
        </p:spPr>
        <p:txBody>
          <a:bodyPr>
            <a:normAutofit/>
          </a:bodyPr>
          <a:lstStyle/>
          <a:p>
            <a:pPr>
              <a:buNone/>
            </a:pPr>
            <a:r>
              <a:rPr lang="ru-RU" sz="2500" b="1" dirty="0" smtClean="0">
                <a:latin typeface="Times New Roman" pitchFamily="18" charset="0"/>
                <a:cs typeface="Times New Roman" pitchFamily="18" charset="0"/>
              </a:rPr>
              <a:t>4. </a:t>
            </a:r>
            <a:r>
              <a:rPr lang="ru-RU" sz="25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Расчёт на прочность</a:t>
            </a:r>
            <a:r>
              <a:rPr lang="ru-RU" sz="2500" b="1" dirty="0" smtClean="0">
                <a:latin typeface="Times New Roman" pitchFamily="18" charset="0"/>
                <a:cs typeface="Times New Roman" pitchFamily="18" charset="0"/>
              </a:rPr>
              <a:t>. Из условия прочности на кручение:</a:t>
            </a:r>
          </a:p>
          <a:p>
            <a:pPr>
              <a:buNone/>
            </a:pP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τ</a:t>
            </a:r>
            <a:r>
              <a:rPr lang="ru-RU" b="1" baseline="-25000" dirty="0" err="1" smtClean="0">
                <a:latin typeface="Times New Roman" pitchFamily="18" charset="0"/>
                <a:cs typeface="Times New Roman" pitchFamily="18" charset="0"/>
              </a:rPr>
              <a:t>кр</a:t>
            </a:r>
            <a:r>
              <a:rPr lang="ru-RU" b="1" dirty="0" err="1"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[τ</a:t>
            </a:r>
            <a:r>
              <a:rPr lang="ru-RU" sz="2200" b="1" dirty="0" err="1" smtClean="0">
                <a:latin typeface="Times New Roman" pitchFamily="18" charset="0"/>
                <a:cs typeface="Times New Roman" pitchFamily="18" charset="0"/>
              </a:rPr>
              <a:t>кр</a:t>
            </a:r>
            <a:r>
              <a:rPr lang="ru-RU" b="1" dirty="0" smtClean="0">
                <a:latin typeface="Times New Roman" pitchFamily="18" charset="0"/>
                <a:cs typeface="Times New Roman" pitchFamily="18" charset="0"/>
              </a:rPr>
              <a:t>], где </a:t>
            </a:r>
            <a:r>
              <a:rPr lang="en-US" b="1" dirty="0" smtClean="0">
                <a:latin typeface="Times New Roman" pitchFamily="18" charset="0"/>
                <a:cs typeface="Times New Roman" pitchFamily="18" charset="0"/>
              </a:rPr>
              <a:t>W</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р</a:t>
            </a:r>
            <a:r>
              <a:rPr lang="ru-RU" b="1" dirty="0" smtClean="0">
                <a:latin typeface="Times New Roman" pitchFamily="18" charset="0"/>
                <a:cs typeface="Times New Roman" pitchFamily="18" charset="0"/>
              </a:rPr>
              <a:t> = 0,2 </a:t>
            </a:r>
            <a:r>
              <a:rPr lang="en-US" b="1" dirty="0" smtClean="0">
                <a:latin typeface="Times New Roman" pitchFamily="18" charset="0"/>
                <a:cs typeface="Times New Roman" pitchFamily="18" charset="0"/>
              </a:rPr>
              <a:t>d³</a:t>
            </a:r>
            <a:r>
              <a:rPr lang="ru-RU" b="1" dirty="0" smtClean="0">
                <a:latin typeface="Times New Roman" pitchFamily="18" charset="0"/>
                <a:cs typeface="Times New Roman" pitchFamily="18" charset="0"/>
              </a:rPr>
              <a:t>;</a:t>
            </a:r>
          </a:p>
          <a:p>
            <a:pPr>
              <a:lnSpc>
                <a:spcPct val="110000"/>
              </a:lnSpc>
              <a:buNone/>
            </a:pPr>
            <a:r>
              <a:rPr lang="ru-RU" b="1" dirty="0" smtClean="0">
                <a:latin typeface="Times New Roman" pitchFamily="18" charset="0"/>
                <a:cs typeface="Times New Roman" pitchFamily="18" charset="0"/>
              </a:rPr>
              <a:t>          </a:t>
            </a:r>
          </a:p>
          <a:p>
            <a:pPr>
              <a:buNone/>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τ</a:t>
            </a:r>
            <a:r>
              <a:rPr lang="ru-RU" b="1" baseline="-25000" dirty="0" err="1" smtClean="0">
                <a:latin typeface="Times New Roman" pitchFamily="18" charset="0"/>
                <a:cs typeface="Times New Roman" pitchFamily="18" charset="0"/>
              </a:rPr>
              <a:t>кр</a:t>
            </a:r>
            <a:r>
              <a:rPr lang="ru-RU" b="1" dirty="0" err="1"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[τ</a:t>
            </a:r>
            <a:r>
              <a:rPr lang="ru-RU" sz="2200" b="1" dirty="0" err="1" smtClean="0">
                <a:latin typeface="Times New Roman" pitchFamily="18" charset="0"/>
                <a:cs typeface="Times New Roman" pitchFamily="18" charset="0"/>
              </a:rPr>
              <a:t>кр</a:t>
            </a:r>
            <a:r>
              <a:rPr lang="ru-RU" b="1" dirty="0" smtClean="0">
                <a:latin typeface="Times New Roman" pitchFamily="18" charset="0"/>
                <a:cs typeface="Times New Roman" pitchFamily="18" charset="0"/>
              </a:rPr>
              <a:t>],  </a:t>
            </a:r>
          </a:p>
          <a:p>
            <a:pPr>
              <a:buNone/>
            </a:pPr>
            <a:r>
              <a:rPr lang="ru-RU" sz="2500" b="1" dirty="0" smtClean="0">
                <a:latin typeface="Times New Roman" pitchFamily="18" charset="0"/>
                <a:cs typeface="Times New Roman" pitchFamily="18" charset="0"/>
              </a:rPr>
              <a:t> Определяем диаметры вала на каждом</a:t>
            </a:r>
            <a:r>
              <a:rPr lang="en-US" sz="2500" b="1" dirty="0" smtClean="0">
                <a:latin typeface="Times New Roman" pitchFamily="18" charset="0"/>
                <a:cs typeface="Times New Roman" pitchFamily="18" charset="0"/>
              </a:rPr>
              <a:t> </a:t>
            </a:r>
            <a:r>
              <a:rPr lang="ru-RU" sz="2500" b="1" dirty="0" smtClean="0">
                <a:latin typeface="Times New Roman" pitchFamily="18" charset="0"/>
                <a:cs typeface="Times New Roman" pitchFamily="18" charset="0"/>
              </a:rPr>
              <a:t>участке по формуле:                                </a:t>
            </a:r>
          </a:p>
          <a:p>
            <a:pPr>
              <a:buNone/>
            </a:pPr>
            <a:r>
              <a:rPr lang="ru-RU" b="1" dirty="0" smtClean="0">
                <a:latin typeface="Times New Roman" pitchFamily="18" charset="0"/>
                <a:cs typeface="Times New Roman" pitchFamily="18" charset="0"/>
              </a:rPr>
              <a:t>                                                     = 25 мм,</a:t>
            </a:r>
          </a:p>
          <a:p>
            <a:pPr>
              <a:buNone/>
            </a:pPr>
            <a:r>
              <a:rPr lang="ru-RU" b="1" dirty="0" smtClean="0">
                <a:latin typeface="Times New Roman" pitchFamily="18" charset="0"/>
                <a:cs typeface="Times New Roman" pitchFamily="18" charset="0"/>
              </a:rPr>
              <a:t> </a:t>
            </a:r>
          </a:p>
          <a:p>
            <a:pPr>
              <a:buNone/>
            </a:pPr>
            <a:r>
              <a:rPr lang="ru-RU" b="1" dirty="0" smtClean="0">
                <a:latin typeface="Times New Roman" pitchFamily="18" charset="0"/>
                <a:cs typeface="Times New Roman" pitchFamily="18" charset="0"/>
              </a:rPr>
              <a:t>                                                     = 35 мм,</a:t>
            </a:r>
          </a:p>
          <a:p>
            <a:pPr>
              <a:buNone/>
            </a:pPr>
            <a:r>
              <a:rPr lang="ru-RU" b="1" dirty="0" smtClean="0">
                <a:latin typeface="Times New Roman" pitchFamily="18" charset="0"/>
                <a:cs typeface="Times New Roman" pitchFamily="18" charset="0"/>
              </a:rPr>
              <a:t> </a:t>
            </a:r>
          </a:p>
          <a:p>
            <a:pPr>
              <a:buNone/>
            </a:pPr>
            <a:r>
              <a:rPr lang="ru-RU" b="1" dirty="0" smtClean="0">
                <a:latin typeface="Times New Roman" pitchFamily="18" charset="0"/>
                <a:cs typeface="Times New Roman" pitchFamily="18" charset="0"/>
              </a:rPr>
              <a:t>                                                    = 28 мм,</a:t>
            </a:r>
          </a:p>
          <a:p>
            <a:endParaRPr lang="ru-RU" b="1" dirty="0"/>
          </a:p>
        </p:txBody>
      </p:sp>
      <p:sp>
        <p:nvSpPr>
          <p:cNvPr id="16" name="Номер слайда 15"/>
          <p:cNvSpPr>
            <a:spLocks noGrp="1"/>
          </p:cNvSpPr>
          <p:nvPr>
            <p:ph type="sldNum" sz="quarter" idx="12"/>
          </p:nvPr>
        </p:nvSpPr>
        <p:spPr/>
        <p:txBody>
          <a:bodyPr/>
          <a:lstStyle/>
          <a:p>
            <a:fld id="{725C68B6-61C2-468F-89AB-4B9F7531AA68}" type="slidenum">
              <a:rPr lang="ru-RU" smtClean="0"/>
              <a:pPr/>
              <a:t>32</a:t>
            </a:fld>
            <a:endParaRPr lang="ru-RU"/>
          </a:p>
        </p:txBody>
      </p:sp>
      <p:sp>
        <p:nvSpPr>
          <p:cNvPr id="737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3729" name="Picture 1"/>
          <p:cNvPicPr>
            <a:picLocks noChangeAspect="1" noChangeArrowheads="1"/>
          </p:cNvPicPr>
          <p:nvPr/>
        </p:nvPicPr>
        <p:blipFill>
          <a:blip r:embed="rId2" cstate="print">
            <a:clrChange>
              <a:clrFrom>
                <a:srgbClr val="FFFFFF"/>
              </a:clrFrom>
              <a:clrTo>
                <a:srgbClr val="FFFFFF">
                  <a:alpha val="0"/>
                </a:srgbClr>
              </a:clrTo>
            </a:clrChange>
            <a:lum bright="-40000"/>
          </a:blip>
          <a:srcRect/>
          <a:stretch>
            <a:fillRect/>
          </a:stretch>
        </p:blipFill>
        <p:spPr bwMode="auto">
          <a:xfrm>
            <a:off x="2555776" y="1412776"/>
            <a:ext cx="561663" cy="648072"/>
          </a:xfrm>
          <a:prstGeom prst="rect">
            <a:avLst/>
          </a:prstGeom>
          <a:noFill/>
        </p:spPr>
      </p:pic>
      <p:sp>
        <p:nvSpPr>
          <p:cNvPr id="737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373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3733" name="Picture 5"/>
          <p:cNvPicPr>
            <a:picLocks noChangeAspect="1" noChangeArrowheads="1"/>
          </p:cNvPicPr>
          <p:nvPr/>
        </p:nvPicPr>
        <p:blipFill>
          <a:blip r:embed="rId3" cstate="print">
            <a:clrChange>
              <a:clrFrom>
                <a:srgbClr val="FFFFFF"/>
              </a:clrFrom>
              <a:clrTo>
                <a:srgbClr val="FFFFFF">
                  <a:alpha val="0"/>
                </a:srgbClr>
              </a:clrTo>
            </a:clrChange>
            <a:lum bright="-40000" contrast="-40000"/>
          </a:blip>
          <a:srcRect/>
          <a:stretch>
            <a:fillRect/>
          </a:stretch>
        </p:blipFill>
        <p:spPr bwMode="auto">
          <a:xfrm>
            <a:off x="2483768" y="2276872"/>
            <a:ext cx="595455" cy="620266"/>
          </a:xfrm>
          <a:prstGeom prst="rect">
            <a:avLst/>
          </a:prstGeom>
          <a:noFill/>
        </p:spPr>
      </p:pic>
      <p:sp>
        <p:nvSpPr>
          <p:cNvPr id="7373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3735" name="Picture 7"/>
          <p:cNvPicPr>
            <a:picLocks noChangeAspect="1" noChangeArrowheads="1"/>
          </p:cNvPicPr>
          <p:nvPr/>
        </p:nvPicPr>
        <p:blipFill>
          <a:blip r:embed="rId4" cstate="print">
            <a:clrChange>
              <a:clrFrom>
                <a:srgbClr val="FFFFFF"/>
              </a:clrFrom>
              <a:clrTo>
                <a:srgbClr val="FFFFFF">
                  <a:alpha val="0"/>
                </a:srgbClr>
              </a:clrTo>
            </a:clrChange>
            <a:lum bright="-30000"/>
          </a:blip>
          <a:srcRect/>
          <a:stretch>
            <a:fillRect/>
          </a:stretch>
        </p:blipFill>
        <p:spPr bwMode="auto">
          <a:xfrm>
            <a:off x="1979712" y="3212976"/>
            <a:ext cx="2758651" cy="792088"/>
          </a:xfrm>
          <a:prstGeom prst="rect">
            <a:avLst/>
          </a:prstGeom>
          <a:noFill/>
          <a:effectLst/>
        </p:spPr>
      </p:pic>
      <p:sp>
        <p:nvSpPr>
          <p:cNvPr id="7373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3737" name="Picture 9"/>
          <p:cNvPicPr>
            <a:picLocks noChangeAspect="1" noChangeArrowheads="1"/>
          </p:cNvPicPr>
          <p:nvPr/>
        </p:nvPicPr>
        <p:blipFill>
          <a:blip r:embed="rId5" cstate="print">
            <a:clrChange>
              <a:clrFrom>
                <a:srgbClr val="FFFFFF"/>
              </a:clrFrom>
              <a:clrTo>
                <a:srgbClr val="FFFFFF">
                  <a:alpha val="0"/>
                </a:srgbClr>
              </a:clrTo>
            </a:clrChange>
            <a:lum bright="-40000" contrast="40000"/>
          </a:blip>
          <a:srcRect/>
          <a:stretch>
            <a:fillRect/>
          </a:stretch>
        </p:blipFill>
        <p:spPr bwMode="auto">
          <a:xfrm>
            <a:off x="2051720" y="4149080"/>
            <a:ext cx="2729855" cy="750387"/>
          </a:xfrm>
          <a:prstGeom prst="rect">
            <a:avLst/>
          </a:prstGeom>
          <a:noFill/>
        </p:spPr>
      </p:pic>
      <p:sp>
        <p:nvSpPr>
          <p:cNvPr id="7374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3739" name="Picture 11"/>
          <p:cNvPicPr>
            <a:picLocks noChangeAspect="1" noChangeArrowheads="1"/>
          </p:cNvPicPr>
          <p:nvPr/>
        </p:nvPicPr>
        <p:blipFill>
          <a:blip r:embed="rId6" cstate="print">
            <a:clrChange>
              <a:clrFrom>
                <a:srgbClr val="FFFFFF"/>
              </a:clrFrom>
              <a:clrTo>
                <a:srgbClr val="FFFFFF">
                  <a:alpha val="0"/>
                </a:srgbClr>
              </a:clrTo>
            </a:clrChange>
            <a:lum bright="-40000" contrast="-20000"/>
          </a:blip>
          <a:srcRect/>
          <a:stretch>
            <a:fillRect/>
          </a:stretch>
        </p:blipFill>
        <p:spPr bwMode="auto">
          <a:xfrm>
            <a:off x="1907704" y="5085184"/>
            <a:ext cx="2808312" cy="757591"/>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764704"/>
            <a:ext cx="8183880" cy="521156"/>
          </a:xfrm>
        </p:spPr>
        <p:txBody>
          <a:bodyPr>
            <a:normAutofit fontScale="90000"/>
          </a:bodyPr>
          <a:lstStyle/>
          <a:p>
            <a:pPr algn="ctr"/>
            <a:r>
              <a:rPr lang="ru-RU"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Внимание – задание</a:t>
            </a:r>
            <a:r>
              <a:rPr lang="ru-RU" b="1" dirty="0" smtClean="0">
                <a:solidFill>
                  <a:schemeClr val="tx1"/>
                </a:solidFill>
                <a:latin typeface="Times New Roman" pitchFamily="18" charset="0"/>
                <a:cs typeface="Times New Roman" pitchFamily="18" charset="0"/>
              </a:rPr>
              <a:t>:</a:t>
            </a:r>
            <a:endParaRPr lang="ru-RU" b="1" dirty="0">
              <a:solidFill>
                <a:schemeClr val="tx1"/>
              </a:solidFill>
              <a:latin typeface="Times New Roman" pitchFamily="18" charset="0"/>
              <a:cs typeface="Times New Roman" pitchFamily="18" charset="0"/>
            </a:endParaRPr>
          </a:p>
        </p:txBody>
      </p:sp>
      <p:sp>
        <p:nvSpPr>
          <p:cNvPr id="3" name="Текст 2"/>
          <p:cNvSpPr>
            <a:spLocks noGrp="1"/>
          </p:cNvSpPr>
          <p:nvPr>
            <p:ph type="body" idx="1"/>
          </p:nvPr>
        </p:nvSpPr>
        <p:spPr>
          <a:xfrm>
            <a:off x="755576" y="1571612"/>
            <a:ext cx="7896648" cy="981868"/>
          </a:xfrm>
        </p:spPr>
        <p:txBody>
          <a:bodyPr>
            <a:noAutofit/>
          </a:bodyPr>
          <a:lstStyle/>
          <a:p>
            <a:pPr marL="457200" indent="-457200">
              <a:buFont typeface="Wingdings 2"/>
              <a:buAutoNum type="arabicPeriod"/>
            </a:pPr>
            <a:r>
              <a:rPr lang="ru-RU" sz="2400" b="1" dirty="0" smtClean="0">
                <a:solidFill>
                  <a:schemeClr val="accent2">
                    <a:lumMod val="75000"/>
                  </a:schemeClr>
                </a:solidFill>
                <a:latin typeface="Times New Roman" pitchFamily="18" charset="0"/>
                <a:cs typeface="Times New Roman" pitchFamily="18" charset="0"/>
              </a:rPr>
              <a:t>Проверить </a:t>
            </a:r>
            <a:r>
              <a:rPr lang="ru-RU" sz="2400" b="1" dirty="0" smtClean="0">
                <a:solidFill>
                  <a:schemeClr val="accent2">
                    <a:lumMod val="75000"/>
                  </a:schemeClr>
                </a:solidFill>
                <a:latin typeface="Times New Roman" pitchFamily="18" charset="0"/>
                <a:cs typeface="Times New Roman" pitchFamily="18" charset="0"/>
              </a:rPr>
              <a:t>условие прочности при кручении на каждом </a:t>
            </a:r>
            <a:r>
              <a:rPr lang="ru-RU" sz="2400" b="1" dirty="0" smtClean="0">
                <a:solidFill>
                  <a:schemeClr val="accent2">
                    <a:lumMod val="75000"/>
                  </a:schemeClr>
                </a:solidFill>
                <a:latin typeface="Times New Roman" pitchFamily="18" charset="0"/>
                <a:cs typeface="Times New Roman" pitchFamily="18" charset="0"/>
              </a:rPr>
              <a:t>участке.</a:t>
            </a:r>
            <a:r>
              <a:rPr lang="ru-RU" sz="2400" dirty="0" smtClean="0">
                <a:solidFill>
                  <a:schemeClr val="tx1"/>
                </a:solidFill>
                <a:latin typeface="Times New Roman" pitchFamily="18" charset="0"/>
                <a:cs typeface="Times New Roman" pitchFamily="18" charset="0"/>
              </a:rPr>
              <a:t> </a:t>
            </a:r>
            <a:r>
              <a:rPr lang="ru-RU" sz="2400" b="1" dirty="0" smtClean="0">
                <a:solidFill>
                  <a:schemeClr val="accent2">
                    <a:lumMod val="75000"/>
                  </a:schemeClr>
                </a:solidFill>
                <a:latin typeface="Times New Roman" pitchFamily="18" charset="0"/>
                <a:cs typeface="Times New Roman" pitchFamily="18" charset="0"/>
              </a:rPr>
              <a:t>(см. </a:t>
            </a:r>
            <a:r>
              <a:rPr lang="ru-RU" sz="2400" b="1" dirty="0" smtClean="0">
                <a:solidFill>
                  <a:schemeClr val="accent2">
                    <a:lumMod val="75000"/>
                  </a:schemeClr>
                </a:solidFill>
                <a:latin typeface="Times New Roman" pitchFamily="18" charset="0"/>
                <a:cs typeface="Times New Roman" pitchFamily="18" charset="0"/>
              </a:rPr>
              <a:t>методичку, пример)</a:t>
            </a:r>
            <a:endParaRPr lang="ru-RU" sz="3200" dirty="0" smtClean="0">
              <a:solidFill>
                <a:schemeClr val="tx1"/>
              </a:solidFill>
              <a:latin typeface="Times New Roman" pitchFamily="18" charset="0"/>
              <a:cs typeface="Times New Roman" pitchFamily="18" charset="0"/>
            </a:endParaRPr>
          </a:p>
          <a:p>
            <a:pPr marL="457200" indent="-457200"/>
            <a:r>
              <a:rPr lang="ru-RU" sz="2400" dirty="0" smtClean="0">
                <a:solidFill>
                  <a:schemeClr val="tx1"/>
                </a:solidFill>
                <a:latin typeface="Times New Roman" pitchFamily="18" charset="0"/>
                <a:cs typeface="Times New Roman" pitchFamily="18" charset="0"/>
              </a:rPr>
              <a:t>       Раздаточный </a:t>
            </a:r>
            <a:r>
              <a:rPr lang="ru-RU" sz="2400" dirty="0" smtClean="0">
                <a:solidFill>
                  <a:schemeClr val="tx1"/>
                </a:solidFill>
                <a:latin typeface="Times New Roman" pitchFamily="18" charset="0"/>
                <a:cs typeface="Times New Roman" pitchFamily="18" charset="0"/>
              </a:rPr>
              <a:t>материал -5 минут</a:t>
            </a:r>
            <a:endParaRPr lang="ru-RU" sz="2400" b="1" dirty="0" smtClean="0">
              <a:solidFill>
                <a:schemeClr val="accent2">
                  <a:lumMod val="75000"/>
                </a:schemeClr>
              </a:solidFill>
              <a:latin typeface="Times New Roman" pitchFamily="18" charset="0"/>
              <a:cs typeface="Times New Roman" pitchFamily="18" charset="0"/>
            </a:endParaRPr>
          </a:p>
          <a:p>
            <a:pPr marL="457200" indent="-457200"/>
            <a:r>
              <a:rPr lang="ru-RU" sz="2400" b="1" dirty="0" smtClean="0">
                <a:solidFill>
                  <a:schemeClr val="accent2">
                    <a:lumMod val="75000"/>
                  </a:schemeClr>
                </a:solidFill>
                <a:latin typeface="Times New Roman" pitchFamily="18" charset="0"/>
                <a:cs typeface="Times New Roman" pitchFamily="18" charset="0"/>
              </a:rPr>
              <a:t> Ответить на вопросы:</a:t>
            </a:r>
          </a:p>
          <a:p>
            <a:r>
              <a:rPr lang="ru-RU" sz="2400" b="1" dirty="0" smtClean="0">
                <a:solidFill>
                  <a:schemeClr val="accent2">
                    <a:lumMod val="75000"/>
                  </a:schemeClr>
                </a:solidFill>
                <a:latin typeface="Times New Roman" pitchFamily="18" charset="0"/>
                <a:cs typeface="Times New Roman" pitchFamily="18" charset="0"/>
              </a:rPr>
              <a:t> Как называются 3 расчёта на прочность?</a:t>
            </a:r>
          </a:p>
          <a:p>
            <a:pPr marL="457200" indent="-457200">
              <a:buAutoNum type="arabicPeriod" startAt="2"/>
            </a:pPr>
            <a:r>
              <a:rPr lang="ru-RU" sz="2400" b="1" dirty="0" smtClean="0">
                <a:solidFill>
                  <a:schemeClr val="accent2">
                    <a:lumMod val="75000"/>
                  </a:schemeClr>
                </a:solidFill>
                <a:latin typeface="Times New Roman" pitchFamily="18" charset="0"/>
                <a:cs typeface="Times New Roman" pitchFamily="18" charset="0"/>
              </a:rPr>
              <a:t>Как называется расчёт подбора размеров сечения?</a:t>
            </a:r>
          </a:p>
          <a:p>
            <a:pPr marL="457200" indent="-457200">
              <a:buAutoNum type="arabicPeriod" startAt="2"/>
            </a:pPr>
            <a:r>
              <a:rPr lang="ru-RU" sz="2400" b="1" dirty="0" smtClean="0">
                <a:solidFill>
                  <a:schemeClr val="accent2">
                    <a:lumMod val="75000"/>
                  </a:schemeClr>
                </a:solidFill>
                <a:latin typeface="Times New Roman" pitchFamily="18" charset="0"/>
                <a:cs typeface="Times New Roman" pitchFamily="18" charset="0"/>
              </a:rPr>
              <a:t>Как называется расчёт сравнения рабочего и допускаемого напряжения?</a:t>
            </a:r>
            <a:r>
              <a:rPr lang="ru-RU" sz="2400" b="1" dirty="0" smtClean="0">
                <a:solidFill>
                  <a:schemeClr val="accent2">
                    <a:lumMod val="75000"/>
                  </a:schemeClr>
                </a:solidFill>
                <a:latin typeface="Times New Roman" pitchFamily="18" charset="0"/>
                <a:cs typeface="Times New Roman" pitchFamily="18" charset="0"/>
              </a:rPr>
              <a:t>  </a:t>
            </a:r>
            <a:endParaRPr lang="ru-RU" sz="2400" b="1" dirty="0" smtClean="0">
              <a:solidFill>
                <a:schemeClr val="accent2">
                  <a:lumMod val="75000"/>
                </a:schemeClr>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33</a:t>
            </a:fld>
            <a:endParaRPr lang="ru-RU"/>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7283152" cy="5907056"/>
          </a:xfrm>
        </p:spPr>
        <p:txBody>
          <a:bodyPr>
            <a:normAutofit fontScale="92500"/>
          </a:bodyPr>
          <a:lstStyle/>
          <a:p>
            <a:pPr algn="just">
              <a:buNone/>
            </a:pPr>
            <a:r>
              <a:rPr lang="ru-RU"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5. </a:t>
            </a:r>
            <a:r>
              <a:rPr lang="ru-RU"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Расчёт на жёсткость. </a:t>
            </a:r>
            <a:r>
              <a:rPr lang="ru-RU" sz="2400" b="1" dirty="0" smtClean="0">
                <a:latin typeface="Times New Roman" pitchFamily="18" charset="0"/>
                <a:cs typeface="Times New Roman" pitchFamily="18" charset="0"/>
              </a:rPr>
              <a:t>Определяем угол закручивания вала на каждом участке по формуле:</a:t>
            </a:r>
          </a:p>
          <a:p>
            <a:pPr algn="just">
              <a:buNone/>
            </a:pPr>
            <a:r>
              <a:rPr lang="ru-RU"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φ</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где </a:t>
            </a:r>
            <a:r>
              <a:rPr lang="en-US" sz="2400" b="1" dirty="0" smtClean="0">
                <a:latin typeface="Times New Roman" pitchFamily="18" charset="0"/>
                <a:cs typeface="Times New Roman" pitchFamily="18" charset="0"/>
              </a:rPr>
              <a:t>J</a:t>
            </a:r>
            <a:r>
              <a:rPr lang="el-GR" sz="2400" b="1" dirty="0" smtClean="0">
                <a:latin typeface="Times New Roman" pitchFamily="18" charset="0"/>
                <a:cs typeface="Times New Roman" pitchFamily="18" charset="0"/>
              </a:rPr>
              <a:t>ρ</a:t>
            </a:r>
            <a:r>
              <a:rPr lang="en-US" sz="2400" b="1" dirty="0" smtClean="0">
                <a:latin typeface="Times New Roman" pitchFamily="18" charset="0"/>
                <a:cs typeface="Times New Roman" pitchFamily="18" charset="0"/>
              </a:rPr>
              <a:t> - </a:t>
            </a:r>
            <a:r>
              <a:rPr lang="ru-RU" sz="2400" b="1" dirty="0" smtClean="0">
                <a:latin typeface="Times New Roman" pitchFamily="18" charset="0"/>
                <a:cs typeface="Times New Roman" pitchFamily="18" charset="0"/>
              </a:rPr>
              <a:t>полярный момент инерции сечения,</a:t>
            </a:r>
            <a:r>
              <a:rPr lang="en-US" sz="2400" b="1"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l – </a:t>
            </a:r>
            <a:r>
              <a:rPr lang="ru-RU" sz="2400" b="1" dirty="0" smtClean="0">
                <a:latin typeface="Times New Roman" pitchFamily="18" charset="0"/>
                <a:cs typeface="Times New Roman" pitchFamily="18" charset="0"/>
              </a:rPr>
              <a:t>длина участка.</a:t>
            </a:r>
          </a:p>
          <a:p>
            <a:pPr algn="just">
              <a:buNone/>
            </a:pPr>
            <a:r>
              <a:rPr lang="ru-RU" sz="2400" b="1" dirty="0" smtClean="0">
                <a:latin typeface="Times New Roman" pitchFamily="18" charset="0"/>
                <a:cs typeface="Times New Roman" pitchFamily="18" charset="0"/>
              </a:rPr>
              <a:t>Для круглого сечения</a:t>
            </a:r>
            <a:r>
              <a:rPr lang="en-US" sz="2400" b="1" dirty="0" smtClean="0">
                <a:latin typeface="Times New Roman" pitchFamily="18" charset="0"/>
                <a:cs typeface="Times New Roman" pitchFamily="18" charset="0"/>
              </a:rPr>
              <a:t>  J</a:t>
            </a:r>
            <a:r>
              <a:rPr lang="el-GR" sz="2400" b="1" dirty="0" smtClean="0">
                <a:latin typeface="Times New Roman" pitchFamily="18" charset="0"/>
                <a:cs typeface="Times New Roman" pitchFamily="18" charset="0"/>
              </a:rPr>
              <a:t>ρ</a:t>
            </a:r>
            <a:r>
              <a:rPr lang="en-US" sz="2400" b="1" dirty="0" smtClean="0">
                <a:latin typeface="Times New Roman" pitchFamily="18" charset="0"/>
                <a:cs typeface="Times New Roman" pitchFamily="18" charset="0"/>
              </a:rPr>
              <a:t> = </a:t>
            </a:r>
            <a:r>
              <a:rPr lang="ru-RU" sz="2400" b="1" dirty="0" smtClean="0">
                <a:latin typeface="Times New Roman" pitchFamily="18" charset="0"/>
                <a:cs typeface="Times New Roman" pitchFamily="18" charset="0"/>
              </a:rPr>
              <a:t>0,1</a:t>
            </a:r>
            <a:r>
              <a:rPr lang="en-US" sz="2400" b="1" dirty="0" smtClean="0">
                <a:latin typeface="Times New Roman" pitchFamily="18" charset="0"/>
                <a:cs typeface="Times New Roman" pitchFamily="18" charset="0"/>
              </a:rPr>
              <a:t>d</a:t>
            </a:r>
            <a:r>
              <a:rPr lang="en-US" sz="2400" b="1" dirty="0" smtClean="0">
                <a:latin typeface="Times New Roman" pitchFamily="18" charset="0"/>
                <a:ea typeface="Cambria Math"/>
                <a:cs typeface="Times New Roman" pitchFamily="18" charset="0"/>
              </a:rPr>
              <a:t>⁴</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 тогда  </a:t>
            </a:r>
            <a:r>
              <a:rPr lang="ru-RU" sz="2400" b="1" dirty="0" err="1" smtClean="0">
                <a:latin typeface="Times New Roman" pitchFamily="18" charset="0"/>
                <a:cs typeface="Times New Roman" pitchFamily="18" charset="0"/>
              </a:rPr>
              <a:t>φ </a:t>
            </a:r>
            <a:r>
              <a:rPr lang="ru-RU" sz="2400" b="1" dirty="0" smtClean="0">
                <a:latin typeface="Times New Roman" pitchFamily="18" charset="0"/>
                <a:cs typeface="Times New Roman" pitchFamily="18" charset="0"/>
              </a:rPr>
              <a:t>=  </a:t>
            </a:r>
          </a:p>
          <a:p>
            <a:pPr algn="just">
              <a:buNone/>
            </a:pPr>
            <a:r>
              <a:rPr lang="ru-RU" sz="2400" b="1" dirty="0" smtClean="0">
                <a:latin typeface="Times New Roman" pitchFamily="18" charset="0"/>
                <a:cs typeface="Times New Roman" pitchFamily="18" charset="0"/>
              </a:rPr>
              <a:t>Угол закручивания </a:t>
            </a:r>
          </a:p>
          <a:p>
            <a:pPr algn="just">
              <a:buNone/>
            </a:pP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φ</a:t>
            </a:r>
            <a:r>
              <a:rPr lang="ru-RU" sz="1600" b="1" dirty="0" smtClean="0">
                <a:latin typeface="Times New Roman" pitchFamily="18" charset="0"/>
                <a:cs typeface="Times New Roman" pitchFamily="18" charset="0"/>
              </a:rPr>
              <a:t>1</a:t>
            </a:r>
            <a:r>
              <a:rPr lang="ru-RU" sz="2400" b="1" dirty="0" smtClean="0">
                <a:latin typeface="Times New Roman" pitchFamily="18" charset="0"/>
                <a:cs typeface="Times New Roman" pitchFamily="18" charset="0"/>
              </a:rPr>
              <a:t> = </a:t>
            </a:r>
            <a:r>
              <a:rPr lang="en-US" sz="2400"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0.16°; </a:t>
            </a:r>
          </a:p>
          <a:p>
            <a:pPr algn="just">
              <a:buNone/>
            </a:pPr>
            <a:r>
              <a:rPr lang="en-US" b="1" dirty="0" smtClean="0">
                <a:latin typeface="Times New Roman" pitchFamily="18" charset="0"/>
                <a:cs typeface="Times New Roman" pitchFamily="18" charset="0"/>
              </a:rPr>
              <a:t>		</a:t>
            </a:r>
          </a:p>
          <a:p>
            <a:pPr algn="just">
              <a:buNone/>
            </a:pP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φ</a:t>
            </a:r>
            <a:r>
              <a:rPr lang="ru-RU" sz="1800" b="1" dirty="0" smtClean="0">
                <a:latin typeface="Times New Roman" pitchFamily="18" charset="0"/>
                <a:cs typeface="Times New Roman" pitchFamily="18" charset="0"/>
              </a:rPr>
              <a:t>2</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  0,38°;</a:t>
            </a:r>
            <a:endParaRPr lang="en-US" b="1" dirty="0" smtClean="0">
              <a:latin typeface="Times New Roman" pitchFamily="18" charset="0"/>
              <a:cs typeface="Times New Roman" pitchFamily="18" charset="0"/>
            </a:endParaRPr>
          </a:p>
          <a:p>
            <a:pPr algn="just">
              <a:buNone/>
            </a:pPr>
            <a:endParaRPr lang="ru-RU" b="1" dirty="0" smtClean="0">
              <a:latin typeface="Times New Roman" pitchFamily="18" charset="0"/>
              <a:cs typeface="Times New Roman" pitchFamily="18" charset="0"/>
            </a:endParaRPr>
          </a:p>
          <a:p>
            <a:pPr algn="just">
              <a:buNone/>
            </a:pP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φ</a:t>
            </a:r>
            <a:r>
              <a:rPr lang="ru-RU" sz="1800" b="1" dirty="0" smtClean="0">
                <a:latin typeface="Times New Roman" pitchFamily="18" charset="0"/>
                <a:cs typeface="Times New Roman" pitchFamily="18" charset="0"/>
              </a:rPr>
              <a:t>3</a:t>
            </a:r>
            <a:r>
              <a:rPr lang="ru-RU" b="1" dirty="0" smtClean="0">
                <a:latin typeface="Times New Roman" pitchFamily="18" charset="0"/>
                <a:cs typeface="Times New Roman" pitchFamily="18" charset="0"/>
              </a:rPr>
              <a:t> =  </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0,29°.</a:t>
            </a:r>
          </a:p>
          <a:p>
            <a:pPr algn="just">
              <a:buNone/>
            </a:pPr>
            <a:r>
              <a:rPr lang="ru-RU" b="1" i="1" dirty="0" smtClean="0">
                <a:latin typeface="Times New Roman" pitchFamily="18" charset="0"/>
                <a:cs typeface="Times New Roman" pitchFamily="18" charset="0"/>
              </a:rPr>
              <a:t>		Ответ:</a:t>
            </a:r>
            <a:r>
              <a:rPr lang="ru-RU" b="1" dirty="0" smtClean="0">
                <a:latin typeface="Times New Roman" pitchFamily="18" charset="0"/>
                <a:cs typeface="Times New Roman" pitchFamily="18" charset="0"/>
              </a:rPr>
              <a:t> φ</a:t>
            </a:r>
            <a:r>
              <a:rPr lang="ru-RU" sz="1800" b="1" dirty="0" smtClean="0">
                <a:latin typeface="Times New Roman" pitchFamily="18" charset="0"/>
                <a:cs typeface="Times New Roman" pitchFamily="18" charset="0"/>
              </a:rPr>
              <a:t>1</a:t>
            </a:r>
            <a:r>
              <a:rPr lang="ru-RU" b="1" dirty="0" smtClean="0">
                <a:latin typeface="Times New Roman" pitchFamily="18" charset="0"/>
                <a:cs typeface="Times New Roman" pitchFamily="18" charset="0"/>
              </a:rPr>
              <a:t>= - 0.16°; φ</a:t>
            </a:r>
            <a:r>
              <a:rPr lang="ru-RU" sz="1800" b="1" dirty="0" smtClean="0">
                <a:latin typeface="Times New Roman" pitchFamily="18" charset="0"/>
                <a:cs typeface="Times New Roman" pitchFamily="18" charset="0"/>
              </a:rPr>
              <a:t>2</a:t>
            </a:r>
            <a:r>
              <a:rPr lang="ru-RU" b="1" dirty="0" smtClean="0">
                <a:latin typeface="Times New Roman" pitchFamily="18" charset="0"/>
                <a:cs typeface="Times New Roman" pitchFamily="18" charset="0"/>
              </a:rPr>
              <a:t> = - 0.38°; φ</a:t>
            </a:r>
            <a:r>
              <a:rPr lang="ru-RU" sz="1800" b="1" dirty="0" smtClean="0">
                <a:latin typeface="Times New Roman" pitchFamily="18" charset="0"/>
                <a:cs typeface="Times New Roman" pitchFamily="18" charset="0"/>
              </a:rPr>
              <a:t>3 </a:t>
            </a:r>
            <a:r>
              <a:rPr lang="ru-RU" b="1" dirty="0" smtClean="0">
                <a:latin typeface="Times New Roman" pitchFamily="18" charset="0"/>
                <a:cs typeface="Times New Roman" pitchFamily="18" charset="0"/>
              </a:rPr>
              <a:t>= 0.29°; </a:t>
            </a:r>
          </a:p>
          <a:p>
            <a:pPr>
              <a:buNone/>
            </a:pP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d</a:t>
            </a:r>
            <a:r>
              <a:rPr lang="en-US" sz="2000" b="1" dirty="0" smtClean="0">
                <a:latin typeface="Times New Roman" pitchFamily="18" charset="0"/>
                <a:cs typeface="Times New Roman" pitchFamily="18" charset="0"/>
              </a:rPr>
              <a:t>1</a:t>
            </a:r>
            <a:r>
              <a:rPr lang="en-US" b="1" dirty="0" smtClean="0">
                <a:latin typeface="Times New Roman" pitchFamily="18" charset="0"/>
                <a:cs typeface="Times New Roman" pitchFamily="18" charset="0"/>
              </a:rPr>
              <a:t> = 25 </a:t>
            </a:r>
            <a:r>
              <a:rPr lang="ru-RU" b="1" dirty="0" smtClean="0">
                <a:latin typeface="Times New Roman" pitchFamily="18" charset="0"/>
                <a:cs typeface="Times New Roman" pitchFamily="18" charset="0"/>
              </a:rPr>
              <a:t>мм; </a:t>
            </a:r>
            <a:r>
              <a:rPr lang="en-US" b="1" dirty="0" smtClean="0">
                <a:latin typeface="Times New Roman" pitchFamily="18" charset="0"/>
                <a:cs typeface="Times New Roman" pitchFamily="18" charset="0"/>
              </a:rPr>
              <a:t>d</a:t>
            </a:r>
            <a:r>
              <a:rPr lang="ru-RU" sz="2000" b="1" dirty="0" smtClean="0">
                <a:latin typeface="Times New Roman" pitchFamily="18" charset="0"/>
                <a:cs typeface="Times New Roman" pitchFamily="18" charset="0"/>
              </a:rPr>
              <a:t>2</a:t>
            </a:r>
            <a:r>
              <a:rPr lang="en-US" sz="2000"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a:t>
            </a:r>
            <a:r>
              <a:rPr lang="ru-RU" b="1" dirty="0" smtClean="0">
                <a:latin typeface="Times New Roman" pitchFamily="18" charset="0"/>
                <a:cs typeface="Times New Roman" pitchFamily="18" charset="0"/>
              </a:rPr>
              <a:t> 35 мм; </a:t>
            </a:r>
            <a:r>
              <a:rPr lang="en-US" b="1" dirty="0" smtClean="0">
                <a:latin typeface="Times New Roman" pitchFamily="18" charset="0"/>
                <a:cs typeface="Times New Roman" pitchFamily="18" charset="0"/>
              </a:rPr>
              <a:t>d</a:t>
            </a:r>
            <a:r>
              <a:rPr lang="ru-RU" sz="2000" b="1" dirty="0" smtClean="0">
                <a:latin typeface="Times New Roman" pitchFamily="18" charset="0"/>
                <a:cs typeface="Times New Roman" pitchFamily="18" charset="0"/>
              </a:rPr>
              <a:t>3</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 28 мм.</a:t>
            </a:r>
            <a:endParaRPr lang="ru-RU" b="1" dirty="0">
              <a:latin typeface="Times New Roman" pitchFamily="18" charset="0"/>
              <a:cs typeface="Times New Roman" pitchFamily="18" charset="0"/>
            </a:endParaRPr>
          </a:p>
        </p:txBody>
      </p:sp>
      <p:sp>
        <p:nvSpPr>
          <p:cNvPr id="21" name="Номер слайда 20"/>
          <p:cNvSpPr>
            <a:spLocks noGrp="1"/>
          </p:cNvSpPr>
          <p:nvPr>
            <p:ph type="sldNum" sz="quarter" idx="12"/>
          </p:nvPr>
        </p:nvSpPr>
        <p:spPr/>
        <p:txBody>
          <a:bodyPr/>
          <a:lstStyle/>
          <a:p>
            <a:fld id="{725C68B6-61C2-468F-89AB-4B9F7531AA68}" type="slidenum">
              <a:rPr lang="ru-RU" smtClean="0"/>
              <a:pPr/>
              <a:t>34</a:t>
            </a:fld>
            <a:endParaRPr lang="ru-RU"/>
          </a:p>
        </p:txBody>
      </p:sp>
      <p:sp>
        <p:nvSpPr>
          <p:cNvPr id="757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5777" name="Picture 1"/>
          <p:cNvPicPr>
            <a:picLocks noChangeAspect="1" noChangeArrowheads="1"/>
          </p:cNvPicPr>
          <p:nvPr/>
        </p:nvPicPr>
        <p:blipFill>
          <a:blip r:embed="rId2" cstate="print">
            <a:clrChange>
              <a:clrFrom>
                <a:srgbClr val="FFFFFF"/>
              </a:clrFrom>
              <a:clrTo>
                <a:srgbClr val="FFFFFF">
                  <a:alpha val="0"/>
                </a:srgbClr>
              </a:clrTo>
            </a:clrChange>
            <a:lum bright="-40000"/>
          </a:blip>
          <a:srcRect/>
          <a:stretch>
            <a:fillRect/>
          </a:stretch>
        </p:blipFill>
        <p:spPr bwMode="auto">
          <a:xfrm>
            <a:off x="2195736" y="1340768"/>
            <a:ext cx="1353751" cy="576064"/>
          </a:xfrm>
          <a:prstGeom prst="rect">
            <a:avLst/>
          </a:prstGeom>
          <a:noFill/>
        </p:spPr>
      </p:pic>
      <p:sp>
        <p:nvSpPr>
          <p:cNvPr id="757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57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578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578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5785" name="Picture 9"/>
          <p:cNvPicPr>
            <a:picLocks noChangeAspect="1" noChangeArrowheads="1"/>
          </p:cNvPicPr>
          <p:nvPr/>
        </p:nvPicPr>
        <p:blipFill>
          <a:blip r:embed="rId3" cstate="print">
            <a:clrChange>
              <a:clrFrom>
                <a:srgbClr val="FFFFFF"/>
              </a:clrFrom>
              <a:clrTo>
                <a:srgbClr val="FFFFFF">
                  <a:alpha val="0"/>
                </a:srgbClr>
              </a:clrTo>
            </a:clrChange>
            <a:lum bright="-40000"/>
          </a:blip>
          <a:srcRect/>
          <a:stretch>
            <a:fillRect/>
          </a:stretch>
        </p:blipFill>
        <p:spPr bwMode="auto">
          <a:xfrm>
            <a:off x="6588224" y="2276872"/>
            <a:ext cx="1192132" cy="487690"/>
          </a:xfrm>
          <a:prstGeom prst="rect">
            <a:avLst/>
          </a:prstGeom>
          <a:noFill/>
        </p:spPr>
      </p:pic>
      <p:sp>
        <p:nvSpPr>
          <p:cNvPr id="7578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579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5789" name="Picture 13"/>
          <p:cNvPicPr>
            <a:picLocks noChangeAspect="1" noChangeArrowheads="1"/>
          </p:cNvPicPr>
          <p:nvPr/>
        </p:nvPicPr>
        <p:blipFill>
          <a:blip r:embed="rId4" cstate="print">
            <a:clrChange>
              <a:clrFrom>
                <a:srgbClr val="FFFFFF"/>
              </a:clrFrom>
              <a:clrTo>
                <a:srgbClr val="FFFFFF">
                  <a:alpha val="0"/>
                </a:srgbClr>
              </a:clrTo>
            </a:clrChange>
            <a:lum bright="-40000"/>
          </a:blip>
          <a:srcRect/>
          <a:stretch>
            <a:fillRect/>
          </a:stretch>
        </p:blipFill>
        <p:spPr bwMode="auto">
          <a:xfrm>
            <a:off x="2051720" y="3068960"/>
            <a:ext cx="1656184" cy="576064"/>
          </a:xfrm>
          <a:prstGeom prst="rect">
            <a:avLst/>
          </a:prstGeom>
          <a:noFill/>
        </p:spPr>
      </p:pic>
      <p:sp>
        <p:nvSpPr>
          <p:cNvPr id="7579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5791" name="Picture 15"/>
          <p:cNvPicPr>
            <a:picLocks noChangeAspect="1" noChangeArrowheads="1"/>
          </p:cNvPicPr>
          <p:nvPr/>
        </p:nvPicPr>
        <p:blipFill>
          <a:blip r:embed="rId5" cstate="print">
            <a:clrChange>
              <a:clrFrom>
                <a:srgbClr val="FFFFFF"/>
              </a:clrFrom>
              <a:clrTo>
                <a:srgbClr val="FFFFFF">
                  <a:alpha val="0"/>
                </a:srgbClr>
              </a:clrTo>
            </a:clrChange>
            <a:lum bright="-40000"/>
          </a:blip>
          <a:srcRect/>
          <a:stretch>
            <a:fillRect/>
          </a:stretch>
        </p:blipFill>
        <p:spPr bwMode="auto">
          <a:xfrm>
            <a:off x="3923928" y="3068960"/>
            <a:ext cx="2230448" cy="504056"/>
          </a:xfrm>
          <a:prstGeom prst="rect">
            <a:avLst/>
          </a:prstGeom>
          <a:noFill/>
        </p:spPr>
      </p:pic>
      <p:sp>
        <p:nvSpPr>
          <p:cNvPr id="757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5793" name="Picture 17"/>
          <p:cNvPicPr>
            <a:picLocks noChangeAspect="1" noChangeArrowheads="1"/>
          </p:cNvPicPr>
          <p:nvPr/>
        </p:nvPicPr>
        <p:blipFill>
          <a:blip r:embed="rId6" cstate="print">
            <a:clrChange>
              <a:clrFrom>
                <a:srgbClr val="FFFFFF"/>
              </a:clrFrom>
              <a:clrTo>
                <a:srgbClr val="FFFFFF">
                  <a:alpha val="0"/>
                </a:srgbClr>
              </a:clrTo>
            </a:clrChange>
            <a:lum bright="-40000"/>
          </a:blip>
          <a:srcRect/>
          <a:stretch>
            <a:fillRect/>
          </a:stretch>
        </p:blipFill>
        <p:spPr bwMode="auto">
          <a:xfrm>
            <a:off x="2123728" y="3933056"/>
            <a:ext cx="3143250" cy="648072"/>
          </a:xfrm>
          <a:prstGeom prst="rect">
            <a:avLst/>
          </a:prstGeom>
          <a:noFill/>
        </p:spPr>
      </p:pic>
      <p:sp>
        <p:nvSpPr>
          <p:cNvPr id="7579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5795" name="Picture 19"/>
          <p:cNvPicPr>
            <a:picLocks noChangeAspect="1" noChangeArrowheads="1"/>
          </p:cNvPicPr>
          <p:nvPr/>
        </p:nvPicPr>
        <p:blipFill>
          <a:blip r:embed="rId7" cstate="print">
            <a:clrChange>
              <a:clrFrom>
                <a:srgbClr val="FFFFFF"/>
              </a:clrFrom>
              <a:clrTo>
                <a:srgbClr val="FFFFFF">
                  <a:alpha val="0"/>
                </a:srgbClr>
              </a:clrTo>
            </a:clrChange>
            <a:lum bright="-40000"/>
          </a:blip>
          <a:srcRect/>
          <a:stretch>
            <a:fillRect/>
          </a:stretch>
        </p:blipFill>
        <p:spPr bwMode="auto">
          <a:xfrm>
            <a:off x="2123728" y="4941168"/>
            <a:ext cx="2978274" cy="52501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908720"/>
            <a:ext cx="4069080" cy="2392126"/>
          </a:xfrm>
        </p:spPr>
        <p:txBody>
          <a:bodyPr>
            <a:normAutofit/>
          </a:bodyPr>
          <a:lstStyle/>
          <a:p>
            <a:r>
              <a:rPr lang="ru-RU" dirty="0" smtClean="0"/>
              <a:t>6 этап урока </a:t>
            </a:r>
            <a:br>
              <a:rPr lang="ru-RU" dirty="0" smtClean="0"/>
            </a:br>
            <a:r>
              <a:rPr lang="ru-RU" dirty="0" smtClean="0"/>
              <a:t>Рефлексия </a:t>
            </a:r>
            <a:r>
              <a:rPr lang="ru-RU" i="1" dirty="0" smtClean="0">
                <a:solidFill>
                  <a:schemeClr val="tx1"/>
                </a:solidFill>
                <a:latin typeface="Times New Roman" pitchFamily="18" charset="0"/>
                <a:cs typeface="Times New Roman" pitchFamily="18" charset="0"/>
              </a:rPr>
              <a:t>на эмоциональное состояние</a:t>
            </a:r>
            <a:endParaRPr lang="ru-RU" i="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p:txBody>
          <a:bodyPr>
            <a:normAutofit fontScale="85000" lnSpcReduction="20000"/>
          </a:bodyPr>
          <a:lstStyle/>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Путем </a:t>
            </a:r>
            <a:r>
              <a:rPr lang="ru-RU" b="1" u="sng" dirty="0" smtClean="0">
                <a:latin typeface="Times New Roman" pitchFamily="18" charset="0"/>
                <a:cs typeface="Times New Roman" pitchFamily="18" charset="0"/>
              </a:rPr>
              <a:t>голосования </a:t>
            </a:r>
            <a:r>
              <a:rPr lang="ru-RU" b="1" dirty="0" smtClean="0">
                <a:latin typeface="Times New Roman" pitchFamily="18" charset="0"/>
                <a:cs typeface="Times New Roman" pitchFamily="18" charset="0"/>
              </a:rPr>
              <a:t>выражаем свое отношение к уроку.</a:t>
            </a:r>
          </a:p>
          <a:p>
            <a:r>
              <a:rPr lang="ru-RU" b="1" dirty="0" smtClean="0">
                <a:latin typeface="Times New Roman" pitchFamily="18" charset="0"/>
                <a:cs typeface="Times New Roman" pitchFamily="18" charset="0"/>
              </a:rPr>
              <a:t> Я все очень хорошо понял, мне было интересно -      чел.</a:t>
            </a:r>
          </a:p>
          <a:p>
            <a:r>
              <a:rPr lang="ru-RU" b="1" dirty="0" smtClean="0">
                <a:latin typeface="Times New Roman" pitchFamily="18" charset="0"/>
                <a:cs typeface="Times New Roman" pitchFamily="18" charset="0"/>
              </a:rPr>
              <a:t> Мне все понятно, но материал не всегда интересен -       чел.</a:t>
            </a:r>
          </a:p>
          <a:p>
            <a:r>
              <a:rPr lang="ru-RU" b="1" dirty="0" smtClean="0">
                <a:latin typeface="Times New Roman" pitchFamily="18" charset="0"/>
                <a:cs typeface="Times New Roman" pitchFamily="18" charset="0"/>
              </a:rPr>
              <a:t> Я не все понял, но мне было интересно -      чел.</a:t>
            </a:r>
          </a:p>
          <a:p>
            <a:r>
              <a:rPr lang="ru-RU" b="1" dirty="0" smtClean="0">
                <a:latin typeface="Times New Roman" pitchFamily="18" charset="0"/>
                <a:cs typeface="Times New Roman" pitchFamily="18" charset="0"/>
              </a:rPr>
              <a:t>- Я ничего не понял и на уроке скучал</a:t>
            </a:r>
            <a:r>
              <a:rPr lang="ru-RU" b="1" dirty="0" smtClean="0"/>
              <a:t> </a:t>
            </a:r>
            <a:r>
              <a:rPr lang="ru-RU" dirty="0" smtClean="0"/>
              <a:t>-     </a:t>
            </a:r>
            <a:r>
              <a:rPr lang="ru-RU" b="1" dirty="0" smtClean="0">
                <a:latin typeface="Times New Roman" pitchFamily="18" charset="0"/>
                <a:cs typeface="Times New Roman" pitchFamily="18" charset="0"/>
              </a:rPr>
              <a:t>чел</a:t>
            </a:r>
            <a:r>
              <a:rPr lang="ru-RU" dirty="0" smtClean="0"/>
              <a:t>.</a:t>
            </a:r>
            <a:endParaRPr lang="ru-RU" b="1" dirty="0" smtClean="0"/>
          </a:p>
          <a:p>
            <a:pPr>
              <a:buNone/>
            </a:pPr>
            <a:endParaRPr lang="ru-RU" sz="2100" smtClean="0">
              <a:latin typeface="Times New Roman" pitchFamily="18" charset="0"/>
              <a:cs typeface="Times New Roman" pitchFamily="18" charset="0"/>
            </a:endParaRPr>
          </a:p>
          <a:p>
            <a:pPr>
              <a:buNone/>
            </a:pPr>
            <a:r>
              <a:rPr lang="ru-RU" sz="2100" smtClean="0">
                <a:latin typeface="Times New Roman" pitchFamily="18" charset="0"/>
                <a:cs typeface="Times New Roman" pitchFamily="18" charset="0"/>
              </a:rPr>
              <a:t>Раздаточный </a:t>
            </a:r>
            <a:r>
              <a:rPr lang="ru-RU" sz="2100" dirty="0" smtClean="0">
                <a:latin typeface="Times New Roman" pitchFamily="18" charset="0"/>
                <a:cs typeface="Times New Roman" pitchFamily="18" charset="0"/>
              </a:rPr>
              <a:t>материал 5 минут</a:t>
            </a:r>
            <a:endParaRPr lang="ru-RU" sz="2100" dirty="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35</a:t>
            </a:fld>
            <a:endParaRPr 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764704"/>
            <a:ext cx="6264696" cy="661824"/>
          </a:xfrm>
        </p:spPr>
        <p:txBody>
          <a:bodyPr>
            <a:normAutofit fontScale="90000"/>
          </a:bodyPr>
          <a:lstStyle/>
          <a:p>
            <a:pPr algn="ctr"/>
            <a:r>
              <a:rPr lang="ru-RU" dirty="0" smtClean="0">
                <a:latin typeface="Times New Roman" pitchFamily="18" charset="0"/>
                <a:cs typeface="Times New Roman" pitchFamily="18" charset="0"/>
              </a:rPr>
              <a:t>7 этап урока. Домашнее  задание</a:t>
            </a:r>
            <a:endParaRPr lang="ru-RU" dirty="0"/>
          </a:p>
        </p:txBody>
      </p:sp>
      <p:sp>
        <p:nvSpPr>
          <p:cNvPr id="3" name="Содержимое 2"/>
          <p:cNvSpPr>
            <a:spLocks noGrp="1"/>
          </p:cNvSpPr>
          <p:nvPr>
            <p:ph idx="1"/>
          </p:nvPr>
        </p:nvSpPr>
        <p:spPr>
          <a:xfrm>
            <a:off x="502920" y="2060848"/>
            <a:ext cx="8183880" cy="2657456"/>
          </a:xfrm>
        </p:spPr>
        <p:txBody>
          <a:bodyPr>
            <a:normAutofit lnSpcReduction="10000"/>
          </a:bodyPr>
          <a:lstStyle/>
          <a:p>
            <a:pPr>
              <a:buFont typeface="Wingdings" pitchFamily="2" charset="2"/>
              <a:buChar char="q"/>
            </a:pPr>
            <a:r>
              <a:rPr lang="ru-RU" b="1" dirty="0" smtClean="0">
                <a:latin typeface="Times New Roman" pitchFamily="18" charset="0"/>
                <a:cs typeface="Times New Roman" pitchFamily="18" charset="0"/>
              </a:rPr>
              <a:t> учебник В. П. </a:t>
            </a:r>
            <a:r>
              <a:rPr lang="ru-RU" b="1" dirty="0" err="1" smtClean="0">
                <a:latin typeface="Times New Roman" pitchFamily="18" charset="0"/>
                <a:cs typeface="Times New Roman" pitchFamily="18" charset="0"/>
              </a:rPr>
              <a:t>Олофинская</a:t>
            </a:r>
            <a:r>
              <a:rPr lang="ru-RU" b="1" dirty="0" smtClean="0">
                <a:latin typeface="Times New Roman" pitchFamily="18" charset="0"/>
                <a:cs typeface="Times New Roman" pitchFamily="18" charset="0"/>
              </a:rPr>
              <a:t> стр.216-221, определения и понятия выучить;</a:t>
            </a:r>
          </a:p>
          <a:p>
            <a:pPr>
              <a:buFont typeface="Wingdings" pitchFamily="2" charset="2"/>
              <a:buChar char="q"/>
            </a:pPr>
            <a:r>
              <a:rPr lang="ru-RU" b="1" dirty="0" smtClean="0">
                <a:latin typeface="Times New Roman" pitchFamily="18" charset="0"/>
                <a:cs typeface="Times New Roman" pitchFamily="18" charset="0"/>
              </a:rPr>
              <a:t> Оформить практическую работу № 5 «Кручение». </a:t>
            </a:r>
          </a:p>
          <a:p>
            <a:pPr>
              <a:buFont typeface="Wingdings" pitchFamily="2" charset="2"/>
              <a:buChar char="q"/>
            </a:pPr>
            <a:r>
              <a:rPr lang="ru-RU" b="1" dirty="0" smtClean="0">
                <a:latin typeface="Times New Roman" pitchFamily="18" charset="0"/>
                <a:cs typeface="Times New Roman" pitchFamily="18" charset="0"/>
              </a:rPr>
              <a:t> Проверить проектный расчёт проверочным (по вариантам).</a:t>
            </a:r>
          </a:p>
          <a:p>
            <a:pPr>
              <a:buFont typeface="Wingdings" pitchFamily="2" charset="2"/>
              <a:buChar char="q"/>
            </a:pPr>
            <a:endParaRPr lang="ru-RU" b="1" dirty="0" smtClean="0">
              <a:latin typeface="Times New Roman" pitchFamily="18" charset="0"/>
              <a:cs typeface="Times New Roman" pitchFamily="18" charset="0"/>
            </a:endParaRPr>
          </a:p>
          <a:p>
            <a:pPr>
              <a:buFont typeface="Wingdings" pitchFamily="2" charset="2"/>
              <a:buChar char="q"/>
            </a:pPr>
            <a:endParaRPr lang="ru-RU" b="1" dirty="0" smtClean="0">
              <a:latin typeface="Times New Roman" pitchFamily="18" charset="0"/>
              <a:cs typeface="Times New Roman" pitchFamily="18" charset="0"/>
            </a:endParaRPr>
          </a:p>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36</a:t>
            </a:fld>
            <a:endParaRPr lang="ru-RU"/>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hlinkClick r:id="" action="ppaction://noaction" highlightClick="1"/>
          </p:cNvPr>
          <p:cNvSpPr>
            <a:spLocks noGrp="1"/>
          </p:cNvSpPr>
          <p:nvPr>
            <p:ph type="title"/>
          </p:nvPr>
        </p:nvSpPr>
        <p:spPr>
          <a:xfrm>
            <a:off x="1259632" y="1196752"/>
            <a:ext cx="6768752" cy="4176464"/>
          </a:xfrm>
          <a:prstGeom prst="actionButtonBlank">
            <a:avLst/>
          </a:prstGeom>
          <a:ln>
            <a:noFill/>
          </a:ln>
        </p:spPr>
        <p:style>
          <a:lnRef idx="2">
            <a:schemeClr val="dk1"/>
          </a:lnRef>
          <a:fillRef idx="1">
            <a:schemeClr val="lt1"/>
          </a:fillRef>
          <a:effectRef idx="0">
            <a:schemeClr val="dk1"/>
          </a:effectRef>
          <a:fontRef idx="minor">
            <a:schemeClr val="dk1"/>
          </a:fontRef>
        </p:style>
        <p:txBody>
          <a:bodyPr>
            <a:normAutofit fontScale="90000"/>
          </a:bodyPr>
          <a:lstStyle/>
          <a:p>
            <a:pPr marL="342900" lvl="0" indent="-342900" algn="l" fontAlgn="base">
              <a:spcAft>
                <a:spcPct val="0"/>
              </a:spcAft>
              <a:tabLst>
                <a:tab pos="211138" algn="l"/>
              </a:tabLst>
            </a:pPr>
            <a:r>
              <a:rPr lang="ru-RU" sz="1600" b="0" cap="none" dirty="0" smtClean="0">
                <a:ln>
                  <a:noFill/>
                </a:ln>
                <a:solidFill>
                  <a:schemeClr val="tx1"/>
                </a:solidFill>
                <a:latin typeface="Times New Roman" pitchFamily="18" charset="0"/>
                <a:ea typeface="Times New Roman" pitchFamily="18" charset="0"/>
                <a:cs typeface="Times New Roman" pitchFamily="18" charset="0"/>
              </a:rPr>
              <a:t>       1. В. А. Ивченко Техническая механика, курс лекций, Москва, 2015 г.; </a:t>
            </a:r>
            <a:br>
              <a:rPr lang="ru-RU" sz="1600" b="0" cap="none" dirty="0" smtClean="0">
                <a:ln>
                  <a:noFill/>
                </a:ln>
                <a:solidFill>
                  <a:schemeClr val="tx1"/>
                </a:solidFill>
                <a:latin typeface="Times New Roman" pitchFamily="18" charset="0"/>
                <a:ea typeface="Times New Roman" pitchFamily="18" charset="0"/>
                <a:cs typeface="Times New Roman" pitchFamily="18" charset="0"/>
              </a:rPr>
            </a:br>
            <a:r>
              <a:rPr lang="ru-RU" sz="1600" b="0" cap="none" dirty="0" smtClean="0">
                <a:ln>
                  <a:noFill/>
                </a:ln>
                <a:solidFill>
                  <a:schemeClr val="tx1"/>
                </a:solidFill>
                <a:latin typeface="Times New Roman" pitchFamily="18" charset="0"/>
                <a:ea typeface="Times New Roman" pitchFamily="18" charset="0"/>
                <a:cs typeface="Times New Roman" pitchFamily="18" charset="0"/>
              </a:rPr>
              <a:t>2. В. П. </a:t>
            </a:r>
            <a:r>
              <a:rPr lang="ru-RU" sz="1600" b="0" cap="none" dirty="0" err="1" smtClean="0">
                <a:ln>
                  <a:noFill/>
                </a:ln>
                <a:solidFill>
                  <a:schemeClr val="tx1"/>
                </a:solidFill>
                <a:latin typeface="Times New Roman" pitchFamily="18" charset="0"/>
                <a:ea typeface="Times New Roman" pitchFamily="18" charset="0"/>
                <a:cs typeface="Times New Roman" pitchFamily="18" charset="0"/>
              </a:rPr>
              <a:t>Олофинская</a:t>
            </a:r>
            <a:r>
              <a:rPr lang="ru-RU" sz="1600" b="0" cap="none" dirty="0" smtClean="0">
                <a:ln>
                  <a:noFill/>
                </a:ln>
                <a:solidFill>
                  <a:schemeClr val="tx1"/>
                </a:solidFill>
                <a:latin typeface="Times New Roman" pitchFamily="18" charset="0"/>
                <a:ea typeface="Times New Roman" pitchFamily="18" charset="0"/>
                <a:cs typeface="Times New Roman" pitchFamily="18" charset="0"/>
              </a:rPr>
              <a:t> Техническая механика; Москва, 2016 г.,</a:t>
            </a:r>
            <a:r>
              <a:rPr lang="ru-RU" sz="900" b="0" cap="none" dirty="0" smtClean="0">
                <a:ln>
                  <a:noFill/>
                </a:ln>
                <a:solidFill>
                  <a:schemeClr val="tx1"/>
                </a:solidFill>
                <a:latin typeface="Times New Roman" pitchFamily="18" charset="0"/>
                <a:cs typeface="Times New Roman" pitchFamily="18" charset="0"/>
              </a:rPr>
              <a:t/>
            </a:r>
            <a:br>
              <a:rPr lang="ru-RU" sz="900" b="0" cap="none" dirty="0" smtClean="0">
                <a:ln>
                  <a:noFill/>
                </a:ln>
                <a:solidFill>
                  <a:schemeClr val="tx1"/>
                </a:solidFill>
                <a:latin typeface="Times New Roman" pitchFamily="18" charset="0"/>
                <a:cs typeface="Times New Roman" pitchFamily="18" charset="0"/>
              </a:rPr>
            </a:br>
            <a:r>
              <a:rPr lang="ru-RU" sz="1600" b="0" cap="none" dirty="0" smtClean="0">
                <a:ln>
                  <a:noFill/>
                </a:ln>
                <a:solidFill>
                  <a:schemeClr val="tx1"/>
                </a:solidFill>
                <a:latin typeface="Times New Roman" pitchFamily="18" charset="0"/>
                <a:cs typeface="Times New Roman" pitchFamily="18" charset="0"/>
              </a:rPr>
              <a:t>3. </a:t>
            </a:r>
            <a:r>
              <a:rPr lang="ru-RU" sz="1600" b="0" cap="none" dirty="0" smtClean="0">
                <a:ln>
                  <a:noFill/>
                </a:ln>
                <a:solidFill>
                  <a:schemeClr val="tx1"/>
                </a:solidFill>
                <a:latin typeface="Times New Roman" pitchFamily="18" charset="0"/>
                <a:ea typeface="Times New Roman" pitchFamily="18" charset="0"/>
                <a:cs typeface="Times New Roman" pitchFamily="18" charset="0"/>
              </a:rPr>
              <a:t>В. А. Ивченко Техническая механика, учебно-методический комплекс, Москва 2017  г. </a:t>
            </a:r>
            <a:br>
              <a:rPr lang="ru-RU" sz="1600" b="0" cap="none" dirty="0" smtClean="0">
                <a:ln>
                  <a:noFill/>
                </a:ln>
                <a:solidFill>
                  <a:schemeClr val="tx1"/>
                </a:solidFill>
                <a:latin typeface="Times New Roman" pitchFamily="18" charset="0"/>
                <a:ea typeface="Times New Roman" pitchFamily="18" charset="0"/>
                <a:cs typeface="Times New Roman" pitchFamily="18" charset="0"/>
              </a:rPr>
            </a:br>
            <a:r>
              <a:rPr lang="ru-RU" sz="1600" b="0" cap="none" dirty="0" smtClean="0">
                <a:ln>
                  <a:noFill/>
                </a:ln>
                <a:solidFill>
                  <a:schemeClr val="tx1"/>
                </a:solidFill>
                <a:latin typeface="Times New Roman" pitchFamily="18" charset="0"/>
                <a:ea typeface="Times New Roman" pitchFamily="18" charset="0"/>
                <a:cs typeface="Times New Roman" pitchFamily="18" charset="0"/>
              </a:rPr>
              <a:t>4. Л. И. </a:t>
            </a:r>
            <a:r>
              <a:rPr lang="ru-RU" sz="1600" b="0" cap="none" dirty="0" err="1" smtClean="0">
                <a:ln>
                  <a:noFill/>
                </a:ln>
                <a:solidFill>
                  <a:schemeClr val="tx1"/>
                </a:solidFill>
                <a:latin typeface="Times New Roman" pitchFamily="18" charset="0"/>
                <a:ea typeface="Times New Roman" pitchFamily="18" charset="0"/>
                <a:cs typeface="Times New Roman" pitchFamily="18" charset="0"/>
              </a:rPr>
              <a:t>Вереина</a:t>
            </a:r>
            <a:r>
              <a:rPr lang="ru-RU" sz="1600" b="0" cap="none" dirty="0" smtClean="0">
                <a:ln>
                  <a:noFill/>
                </a:ln>
                <a:solidFill>
                  <a:schemeClr val="tx1"/>
                </a:solidFill>
                <a:latin typeface="Times New Roman" pitchFamily="18" charset="0"/>
                <a:ea typeface="Times New Roman" pitchFamily="18" charset="0"/>
                <a:cs typeface="Times New Roman" pitchFamily="18" charset="0"/>
              </a:rPr>
              <a:t>, М. М. Краснов Техническая механика. Учебник Москва 2019</a:t>
            </a:r>
            <a:br>
              <a:rPr lang="ru-RU" sz="1600" b="0" cap="none" dirty="0" smtClean="0">
                <a:ln>
                  <a:noFill/>
                </a:ln>
                <a:solidFill>
                  <a:schemeClr val="tx1"/>
                </a:solidFill>
                <a:latin typeface="Times New Roman" pitchFamily="18" charset="0"/>
                <a:ea typeface="Times New Roman" pitchFamily="18" charset="0"/>
                <a:cs typeface="Times New Roman" pitchFamily="18" charset="0"/>
              </a:rPr>
            </a:br>
            <a:r>
              <a:rPr lang="ru-RU" sz="1600" b="0" cap="none" dirty="0" smtClean="0">
                <a:ln>
                  <a:noFill/>
                </a:ln>
                <a:solidFill>
                  <a:schemeClr val="tx1"/>
                </a:solidFill>
                <a:latin typeface="Times New Roman" pitchFamily="18" charset="0"/>
                <a:ea typeface="Times New Roman" pitchFamily="18" charset="0"/>
                <a:cs typeface="Times New Roman" pitchFamily="18" charset="0"/>
              </a:rPr>
              <a:t>5. М. С. </a:t>
            </a:r>
            <a:r>
              <a:rPr lang="ru-RU" sz="1600" b="0" cap="none" dirty="0" err="1" smtClean="0">
                <a:ln>
                  <a:noFill/>
                </a:ln>
                <a:solidFill>
                  <a:schemeClr val="tx1"/>
                </a:solidFill>
                <a:latin typeface="Times New Roman" pitchFamily="18" charset="0"/>
                <a:ea typeface="Times New Roman" pitchFamily="18" charset="0"/>
                <a:cs typeface="Times New Roman" pitchFamily="18" charset="0"/>
              </a:rPr>
              <a:t>Мовнин</a:t>
            </a:r>
            <a:r>
              <a:rPr lang="ru-RU" sz="1600" b="0" cap="none" dirty="0" smtClean="0">
                <a:ln>
                  <a:noFill/>
                </a:ln>
                <a:solidFill>
                  <a:schemeClr val="tx1"/>
                </a:solidFill>
                <a:latin typeface="Times New Roman" pitchFamily="18" charset="0"/>
                <a:ea typeface="Times New Roman" pitchFamily="18" charset="0"/>
                <a:cs typeface="Times New Roman" pitchFamily="18" charset="0"/>
              </a:rPr>
              <a:t>, А. Б. </a:t>
            </a:r>
            <a:r>
              <a:rPr lang="ru-RU" sz="1600" b="0" cap="none" dirty="0" err="1" smtClean="0">
                <a:ln>
                  <a:noFill/>
                </a:ln>
                <a:solidFill>
                  <a:schemeClr val="tx1"/>
                </a:solidFill>
                <a:latin typeface="Times New Roman" pitchFamily="18" charset="0"/>
                <a:ea typeface="Times New Roman" pitchFamily="18" charset="0"/>
                <a:cs typeface="Times New Roman" pitchFamily="18" charset="0"/>
              </a:rPr>
              <a:t>Израелит</a:t>
            </a:r>
            <a:r>
              <a:rPr lang="ru-RU" sz="1600" b="0" cap="none" dirty="0" smtClean="0">
                <a:ln>
                  <a:noFill/>
                </a:ln>
                <a:solidFill>
                  <a:schemeClr val="tx1"/>
                </a:solidFill>
                <a:latin typeface="Times New Roman" pitchFamily="18" charset="0"/>
                <a:ea typeface="Times New Roman" pitchFamily="18" charset="0"/>
                <a:cs typeface="Times New Roman" pitchFamily="18" charset="0"/>
              </a:rPr>
              <a:t>, А. Г. Рубашкин Техническая механика</a:t>
            </a:r>
            <a:br>
              <a:rPr lang="ru-RU" sz="1600" b="0" cap="none" dirty="0" smtClean="0">
                <a:ln>
                  <a:noFill/>
                </a:ln>
                <a:solidFill>
                  <a:schemeClr val="tx1"/>
                </a:solidFill>
                <a:latin typeface="Times New Roman" pitchFamily="18" charset="0"/>
                <a:ea typeface="Times New Roman" pitchFamily="18" charset="0"/>
                <a:cs typeface="Times New Roman" pitchFamily="18" charset="0"/>
              </a:rPr>
            </a:br>
            <a:r>
              <a:rPr lang="ru-RU" sz="1600" b="0" cap="none" dirty="0" smtClean="0">
                <a:ln>
                  <a:noFill/>
                </a:ln>
                <a:solidFill>
                  <a:schemeClr val="tx1"/>
                </a:solidFill>
                <a:latin typeface="Times New Roman" pitchFamily="18" charset="0"/>
                <a:ea typeface="Times New Roman" pitchFamily="18" charset="0"/>
                <a:cs typeface="Times New Roman" pitchFamily="18" charset="0"/>
              </a:rPr>
              <a:t>6. И. Ю. </a:t>
            </a:r>
            <a:r>
              <a:rPr lang="ru-RU" sz="1600" b="0" cap="none" dirty="0" err="1" smtClean="0">
                <a:ln>
                  <a:noFill/>
                </a:ln>
                <a:solidFill>
                  <a:schemeClr val="tx1"/>
                </a:solidFill>
                <a:latin typeface="Times New Roman" pitchFamily="18" charset="0"/>
                <a:ea typeface="Times New Roman" pitchFamily="18" charset="0"/>
                <a:cs typeface="Times New Roman" pitchFamily="18" charset="0"/>
              </a:rPr>
              <a:t>Желновач</a:t>
            </a:r>
            <a:r>
              <a:rPr lang="ru-RU" sz="1600" b="0" cap="none" dirty="0" smtClean="0">
                <a:ln>
                  <a:noFill/>
                </a:ln>
                <a:solidFill>
                  <a:schemeClr val="tx1"/>
                </a:solidFill>
                <a:latin typeface="Times New Roman" pitchFamily="18" charset="0"/>
                <a:ea typeface="Times New Roman" pitchFamily="18" charset="0"/>
                <a:cs typeface="Times New Roman" pitchFamily="18" charset="0"/>
              </a:rPr>
              <a:t>  Кручение file:///C:/Users/Ь/Desktop/</a:t>
            </a:r>
            <a:r>
              <a:rPr lang="ru-RU" sz="900" b="0" cap="none" dirty="0" smtClean="0">
                <a:ln>
                  <a:noFill/>
                </a:ln>
                <a:solidFill>
                  <a:schemeClr val="tx1"/>
                </a:solidFill>
                <a:latin typeface="Times New Roman" pitchFamily="18" charset="0"/>
                <a:cs typeface="Times New Roman" pitchFamily="18" charset="0"/>
              </a:rPr>
              <a:t/>
            </a:r>
            <a:br>
              <a:rPr lang="ru-RU" sz="900" b="0" cap="none" dirty="0" smtClean="0">
                <a:ln>
                  <a:noFill/>
                </a:ln>
                <a:solidFill>
                  <a:schemeClr val="tx1"/>
                </a:solidFill>
                <a:latin typeface="Times New Roman" pitchFamily="18" charset="0"/>
                <a:cs typeface="Times New Roman" pitchFamily="18" charset="0"/>
              </a:rPr>
            </a:br>
            <a:r>
              <a:rPr lang="ru-RU" sz="1600" b="0" cap="none" dirty="0" smtClean="0">
                <a:ln>
                  <a:noFill/>
                </a:ln>
                <a:solidFill>
                  <a:schemeClr val="tx1"/>
                </a:solidFill>
                <a:latin typeface="Times New Roman" pitchFamily="18" charset="0"/>
                <a:cs typeface="Times New Roman" pitchFamily="18" charset="0"/>
              </a:rPr>
              <a:t>7. </a:t>
            </a:r>
            <a:r>
              <a:rPr lang="ru-RU" sz="1600" b="0" cap="none" dirty="0" smtClean="0">
                <a:ln>
                  <a:noFill/>
                </a:ln>
                <a:solidFill>
                  <a:schemeClr val="tx1"/>
                </a:solidFill>
                <a:latin typeface="Times New Roman" pitchFamily="18" charset="0"/>
                <a:ea typeface="Calibri" pitchFamily="34" charset="0"/>
                <a:cs typeface="Times New Roman" pitchFamily="18" charset="0"/>
              </a:rPr>
              <a:t>Международный научно-образовательный сайт </a:t>
            </a:r>
            <a:r>
              <a:rPr lang="en-US" sz="1600" b="0" cap="none" dirty="0" err="1" smtClean="0">
                <a:ln>
                  <a:noFill/>
                </a:ln>
                <a:solidFill>
                  <a:schemeClr val="tx1"/>
                </a:solidFill>
                <a:latin typeface="Times New Roman" pitchFamily="18" charset="0"/>
                <a:ea typeface="Calibri" pitchFamily="34" charset="0"/>
                <a:cs typeface="Times New Roman" pitchFamily="18" charset="0"/>
              </a:rPr>
              <a:t>EqWorld</a:t>
            </a:r>
            <a:r>
              <a:rPr lang="en-US" sz="1600" b="0" cap="none" dirty="0" smtClean="0">
                <a:ln>
                  <a:noFill/>
                </a:ln>
                <a:solidFill>
                  <a:schemeClr val="tx1"/>
                </a:solidFill>
                <a:latin typeface="Times New Roman" pitchFamily="18" charset="0"/>
                <a:ea typeface="Calibri" pitchFamily="34" charset="0"/>
                <a:cs typeface="Times New Roman" pitchFamily="18" charset="0"/>
              </a:rPr>
              <a:t> </a:t>
            </a:r>
            <a:r>
              <a:rPr lang="ru-RU" sz="1600" b="0" cap="none" dirty="0" smtClean="0">
                <a:ln>
                  <a:noFill/>
                </a:ln>
                <a:solidFill>
                  <a:schemeClr val="tx1"/>
                </a:solidFill>
                <a:latin typeface="Times New Roman" pitchFamily="18" charset="0"/>
                <a:ea typeface="Calibri" pitchFamily="34" charset="0"/>
                <a:cs typeface="Times New Roman" pitchFamily="18" charset="0"/>
              </a:rPr>
              <a:t>[Электронный ресурс]: Электрон. дан. и </a:t>
            </a:r>
            <a:r>
              <a:rPr lang="ru-RU" sz="1600" b="0" cap="none" dirty="0" err="1" smtClean="0">
                <a:ln>
                  <a:noFill/>
                </a:ln>
                <a:solidFill>
                  <a:schemeClr val="tx1"/>
                </a:solidFill>
                <a:latin typeface="Times New Roman" pitchFamily="18" charset="0"/>
                <a:ea typeface="Calibri" pitchFamily="34" charset="0"/>
                <a:cs typeface="Times New Roman" pitchFamily="18" charset="0"/>
              </a:rPr>
              <a:t>прогр</a:t>
            </a:r>
            <a:r>
              <a:rPr lang="ru-RU" sz="1600" b="0" cap="none" dirty="0" smtClean="0">
                <a:ln>
                  <a:noFill/>
                </a:ln>
                <a:solidFill>
                  <a:schemeClr val="tx1"/>
                </a:solidFill>
                <a:latin typeface="Times New Roman" pitchFamily="18" charset="0"/>
                <a:ea typeface="Calibri" pitchFamily="34" charset="0"/>
                <a:cs typeface="Times New Roman" pitchFamily="18" charset="0"/>
              </a:rPr>
              <a:t>. - Режим доступа:</a:t>
            </a:r>
            <a:r>
              <a:rPr lang="ru-RU" sz="900" b="0" cap="none" dirty="0" smtClean="0">
                <a:ln>
                  <a:noFill/>
                </a:ln>
                <a:solidFill>
                  <a:schemeClr val="tx1"/>
                </a:solidFill>
                <a:latin typeface="Times New Roman" pitchFamily="18" charset="0"/>
                <a:cs typeface="Times New Roman" pitchFamily="18" charset="0"/>
              </a:rPr>
              <a:t/>
            </a:r>
            <a:br>
              <a:rPr lang="ru-RU" sz="900" b="0" cap="none" dirty="0" smtClean="0">
                <a:ln>
                  <a:noFill/>
                </a:ln>
                <a:solidFill>
                  <a:schemeClr val="tx1"/>
                </a:solidFill>
                <a:latin typeface="Times New Roman" pitchFamily="18" charset="0"/>
                <a:cs typeface="Times New Roman" pitchFamily="18" charset="0"/>
              </a:rPr>
            </a:br>
            <a:r>
              <a:rPr lang="en-US" sz="1600" b="0" cap="none" dirty="0" smtClean="0">
                <a:ln>
                  <a:noFill/>
                </a:ln>
                <a:solidFill>
                  <a:schemeClr val="tx1"/>
                </a:solidFill>
                <a:latin typeface="Times New Roman" pitchFamily="18" charset="0"/>
                <a:ea typeface="Calibri" pitchFamily="34" charset="0"/>
                <a:cs typeface="Times New Roman" pitchFamily="18" charset="0"/>
              </a:rPr>
              <a:t>d</a:t>
            </a:r>
            <a:r>
              <a:rPr lang="ru-RU" sz="1600" b="0" cap="none" dirty="0" smtClean="0">
                <a:ln>
                  <a:noFill/>
                </a:ln>
                <a:solidFill>
                  <a:schemeClr val="tx1"/>
                </a:solidFill>
                <a:latin typeface="Times New Roman" pitchFamily="18" charset="0"/>
                <a:ea typeface="Calibri" pitchFamily="34" charset="0"/>
                <a:cs typeface="Times New Roman" pitchFamily="18" charset="0"/>
              </a:rPr>
              <a:t>.</a:t>
            </a:r>
            <a:r>
              <a:rPr lang="en-US" sz="1600" b="0" cap="none" dirty="0" err="1" smtClean="0">
                <a:ln>
                  <a:noFill/>
                </a:ln>
                <a:solidFill>
                  <a:schemeClr val="tx1"/>
                </a:solidFill>
                <a:latin typeface="Times New Roman" pitchFamily="18" charset="0"/>
                <a:ea typeface="Calibri" pitchFamily="34" charset="0"/>
                <a:cs typeface="Times New Roman" pitchFamily="18" charset="0"/>
              </a:rPr>
              <a:t>ipmnet</a:t>
            </a:r>
            <a:r>
              <a:rPr lang="ru-RU" sz="1600" b="0" cap="none" dirty="0" smtClean="0">
                <a:ln>
                  <a:noFill/>
                </a:ln>
                <a:solidFill>
                  <a:schemeClr val="tx1"/>
                </a:solidFill>
                <a:latin typeface="Times New Roman" pitchFamily="18" charset="0"/>
                <a:ea typeface="Calibri" pitchFamily="34" charset="0"/>
                <a:cs typeface="Times New Roman" pitchFamily="18" charset="0"/>
              </a:rPr>
              <a:t>.</a:t>
            </a:r>
            <a:r>
              <a:rPr lang="en-US" sz="1600" b="0" cap="none" dirty="0" err="1" smtClean="0">
                <a:ln>
                  <a:noFill/>
                </a:ln>
                <a:solidFill>
                  <a:schemeClr val="tx1"/>
                </a:solidFill>
                <a:latin typeface="Times New Roman" pitchFamily="18" charset="0"/>
                <a:ea typeface="Calibri" pitchFamily="34" charset="0"/>
                <a:cs typeface="Times New Roman" pitchFamily="18" charset="0"/>
              </a:rPr>
              <a:t>ru</a:t>
            </a:r>
            <a:r>
              <a:rPr lang="ru-RU" sz="1600" b="0" cap="none" dirty="0" smtClean="0">
                <a:ln>
                  <a:noFill/>
                </a:ln>
                <a:solidFill>
                  <a:schemeClr val="tx1"/>
                </a:solidFill>
                <a:latin typeface="Times New Roman" pitchFamily="18" charset="0"/>
                <a:ea typeface="Calibri" pitchFamily="34" charset="0"/>
                <a:cs typeface="Times New Roman" pitchFamily="18" charset="0"/>
              </a:rPr>
              <a:t>%2</a:t>
            </a:r>
            <a:r>
              <a:rPr lang="en-US" sz="1600" b="0" cap="none" dirty="0" err="1" smtClean="0">
                <a:ln>
                  <a:noFill/>
                </a:ln>
                <a:solidFill>
                  <a:schemeClr val="tx1"/>
                </a:solidFill>
                <a:latin typeface="Times New Roman" pitchFamily="18" charset="0"/>
                <a:ea typeface="Calibri" pitchFamily="34" charset="0"/>
                <a:cs typeface="Times New Roman" pitchFamily="18" charset="0"/>
              </a:rPr>
              <a:t>Findexr</a:t>
            </a:r>
            <a:r>
              <a:rPr lang="ru-RU" sz="1600" b="0" cap="none" dirty="0" smtClean="0">
                <a:ln>
                  <a:noFill/>
                </a:ln>
                <a:solidFill>
                  <a:schemeClr val="tx1"/>
                </a:solidFill>
                <a:latin typeface="Times New Roman" pitchFamily="18" charset="0"/>
                <a:ea typeface="Calibri" pitchFamily="34" charset="0"/>
                <a:cs typeface="Times New Roman" pitchFamily="18" charset="0"/>
              </a:rPr>
              <a:t>.</a:t>
            </a:r>
            <a:r>
              <a:rPr lang="en-US" sz="1600" b="0" cap="none" dirty="0" smtClean="0">
                <a:ln>
                  <a:noFill/>
                </a:ln>
                <a:solidFill>
                  <a:schemeClr val="tx1"/>
                </a:solidFill>
                <a:latin typeface="Times New Roman" pitchFamily="18" charset="0"/>
                <a:ea typeface="Calibri" pitchFamily="34" charset="0"/>
                <a:cs typeface="Times New Roman" pitchFamily="18" charset="0"/>
              </a:rPr>
              <a:t>html</a:t>
            </a:r>
            <a:r>
              <a:rPr lang="ru-RU" sz="1600" b="0" cap="none" dirty="0" smtClean="0">
                <a:ln>
                  <a:noFill/>
                </a:ln>
                <a:solidFill>
                  <a:schemeClr val="tx1"/>
                </a:solidFill>
                <a:latin typeface="Times New Roman" pitchFamily="18" charset="0"/>
                <a:ea typeface="Calibri" pitchFamily="34" charset="0"/>
                <a:cs typeface="Times New Roman" pitchFamily="18" charset="0"/>
              </a:rPr>
              <a:t>, свободный. - </a:t>
            </a:r>
            <a:r>
              <a:rPr lang="ru-RU" sz="1600" b="0" cap="none" dirty="0" err="1" smtClean="0">
                <a:ln>
                  <a:noFill/>
                </a:ln>
                <a:solidFill>
                  <a:schemeClr val="tx1"/>
                </a:solidFill>
                <a:latin typeface="Times New Roman" pitchFamily="18" charset="0"/>
                <a:ea typeface="Calibri" pitchFamily="34" charset="0"/>
                <a:cs typeface="Times New Roman" pitchFamily="18" charset="0"/>
              </a:rPr>
              <a:t>Загл</a:t>
            </a:r>
            <a:r>
              <a:rPr lang="ru-RU" sz="1600" b="0" cap="none" dirty="0" smtClean="0">
                <a:ln>
                  <a:noFill/>
                </a:ln>
                <a:solidFill>
                  <a:schemeClr val="tx1"/>
                </a:solidFill>
                <a:latin typeface="Times New Roman" pitchFamily="18" charset="0"/>
                <a:ea typeface="Calibri" pitchFamily="34" charset="0"/>
                <a:cs typeface="Times New Roman" pitchFamily="18" charset="0"/>
              </a:rPr>
              <a:t>. с экрана. </a:t>
            </a:r>
            <a:r>
              <a:rPr lang="ru-RU" sz="900" b="0" cap="none" dirty="0" smtClean="0">
                <a:ln>
                  <a:noFill/>
                </a:ln>
                <a:solidFill>
                  <a:schemeClr val="tx1"/>
                </a:solidFill>
                <a:latin typeface="Times New Roman" pitchFamily="18" charset="0"/>
                <a:cs typeface="Times New Roman" pitchFamily="18" charset="0"/>
              </a:rPr>
              <a:t/>
            </a:r>
            <a:br>
              <a:rPr lang="ru-RU" sz="900" b="0" cap="none" dirty="0" smtClean="0">
                <a:ln>
                  <a:noFill/>
                </a:ln>
                <a:solidFill>
                  <a:schemeClr val="tx1"/>
                </a:solidFill>
                <a:latin typeface="Times New Roman" pitchFamily="18" charset="0"/>
                <a:cs typeface="Times New Roman" pitchFamily="18" charset="0"/>
              </a:rPr>
            </a:br>
            <a:r>
              <a:rPr lang="ru-RU" sz="1600" b="0" cap="none" dirty="0" smtClean="0">
                <a:ln>
                  <a:noFill/>
                </a:ln>
                <a:solidFill>
                  <a:schemeClr val="tx1"/>
                </a:solidFill>
                <a:latin typeface="Times New Roman" pitchFamily="18" charset="0"/>
                <a:cs typeface="Times New Roman" pitchFamily="18" charset="0"/>
              </a:rPr>
              <a:t>8. </a:t>
            </a:r>
            <a:r>
              <a:rPr lang="ru-RU" sz="1600" b="0" cap="none" dirty="0" smtClean="0">
                <a:ln>
                  <a:noFill/>
                </a:ln>
                <a:solidFill>
                  <a:schemeClr val="tx1"/>
                </a:solidFill>
                <a:latin typeface="Times New Roman" pitchFamily="18" charset="0"/>
                <a:ea typeface="Calibri" pitchFamily="34" charset="0"/>
                <a:cs typeface="Times New Roman" pitchFamily="18" charset="0"/>
              </a:rPr>
              <a:t>Сайт Математического института им. В.А. Стеклова Российской Акаде­мии наук [Электронный ресурс]: Электрон. дан. и </a:t>
            </a:r>
            <a:r>
              <a:rPr lang="ru-RU" sz="1600" b="0" cap="none" dirty="0" err="1" smtClean="0">
                <a:ln>
                  <a:noFill/>
                </a:ln>
                <a:solidFill>
                  <a:schemeClr val="tx1"/>
                </a:solidFill>
                <a:latin typeface="Times New Roman" pitchFamily="18" charset="0"/>
                <a:ea typeface="Calibri" pitchFamily="34" charset="0"/>
                <a:cs typeface="Times New Roman" pitchFamily="18" charset="0"/>
              </a:rPr>
              <a:t>прогр</a:t>
            </a:r>
            <a:r>
              <a:rPr lang="ru-RU" sz="1600" b="0" cap="none" dirty="0" smtClean="0">
                <a:ln>
                  <a:noFill/>
                </a:ln>
                <a:solidFill>
                  <a:schemeClr val="tx1"/>
                </a:solidFill>
                <a:latin typeface="Times New Roman" pitchFamily="18" charset="0"/>
                <a:ea typeface="Calibri" pitchFamily="34" charset="0"/>
                <a:cs typeface="Times New Roman" pitchFamily="18" charset="0"/>
              </a:rPr>
              <a:t>. - Режим доступа: свободный. </a:t>
            </a:r>
            <a:r>
              <a:rPr lang="ru-RU" sz="900" b="0" cap="none" dirty="0" smtClean="0">
                <a:ln>
                  <a:noFill/>
                </a:ln>
                <a:solidFill>
                  <a:schemeClr val="tx1"/>
                </a:solidFill>
                <a:latin typeface="Times New Roman" pitchFamily="18" charset="0"/>
                <a:cs typeface="Times New Roman" pitchFamily="18" charset="0"/>
              </a:rPr>
              <a:t/>
            </a:r>
            <a:br>
              <a:rPr lang="ru-RU" sz="900" b="0" cap="none" dirty="0" smtClean="0">
                <a:ln>
                  <a:noFill/>
                </a:ln>
                <a:solidFill>
                  <a:schemeClr val="tx1"/>
                </a:solidFill>
                <a:latin typeface="Times New Roman" pitchFamily="18" charset="0"/>
                <a:cs typeface="Times New Roman" pitchFamily="18" charset="0"/>
              </a:rPr>
            </a:br>
            <a:r>
              <a:rPr lang="ru-RU" sz="1600" b="0" cap="none" dirty="0" smtClean="0">
                <a:ln>
                  <a:noFill/>
                </a:ln>
                <a:solidFill>
                  <a:schemeClr val="tx1"/>
                </a:solidFill>
                <a:latin typeface="Times New Roman" pitchFamily="18" charset="0"/>
                <a:cs typeface="Times New Roman" pitchFamily="18" charset="0"/>
              </a:rPr>
              <a:t>9. </a:t>
            </a:r>
            <a:r>
              <a:rPr lang="ru-RU" sz="1600" b="0" cap="none" dirty="0" smtClean="0">
                <a:ln>
                  <a:noFill/>
                </a:ln>
                <a:solidFill>
                  <a:schemeClr val="tx1"/>
                </a:solidFill>
                <a:latin typeface="Times New Roman" pitchFamily="18" charset="0"/>
                <a:ea typeface="Calibri" pitchFamily="34" charset="0"/>
                <a:cs typeface="Times New Roman" pitchFamily="18" charset="0"/>
              </a:rPr>
              <a:t>Наборы лекций, задач, контрольных заданий и расчетно-графических работ по различным разделам курса теоретической механики. Наборы решенных задач и расчетно-графических работ по различным разделам технической механики. </a:t>
            </a:r>
            <a:r>
              <a:rPr lang="ru-RU" sz="900" b="0" cap="none" dirty="0" smtClean="0">
                <a:ln>
                  <a:noFill/>
                </a:ln>
                <a:solidFill>
                  <a:schemeClr val="tx1"/>
                </a:solidFill>
                <a:latin typeface="Times New Roman" pitchFamily="18" charset="0"/>
                <a:cs typeface="Times New Roman" pitchFamily="18" charset="0"/>
              </a:rPr>
              <a:t/>
            </a:r>
            <a:br>
              <a:rPr lang="ru-RU" sz="900" b="0" cap="none" dirty="0" smtClean="0">
                <a:ln>
                  <a:noFill/>
                </a:ln>
                <a:solidFill>
                  <a:schemeClr val="tx1"/>
                </a:solidFill>
                <a:latin typeface="Times New Roman" pitchFamily="18" charset="0"/>
                <a:cs typeface="Times New Roman" pitchFamily="18" charset="0"/>
              </a:rPr>
            </a:br>
            <a:r>
              <a:rPr lang="ru-RU" sz="1600" b="0" cap="none" dirty="0" smtClean="0">
                <a:ln>
                  <a:noFill/>
                </a:ln>
                <a:solidFill>
                  <a:schemeClr val="tx1"/>
                </a:solidFill>
                <a:latin typeface="Times New Roman" pitchFamily="18" charset="0"/>
                <a:cs typeface="Times New Roman" pitchFamily="18" charset="0"/>
              </a:rPr>
              <a:t>10. </a:t>
            </a:r>
            <a:r>
              <a:rPr lang="ru-RU" sz="900" b="0" cap="none" dirty="0" smtClean="0">
                <a:ln>
                  <a:noFill/>
                </a:ln>
                <a:solidFill>
                  <a:schemeClr val="tx1"/>
                </a:solidFill>
                <a:latin typeface="Times New Roman" pitchFamily="18" charset="0"/>
                <a:cs typeface="Times New Roman" pitchFamily="18" charset="0"/>
              </a:rPr>
              <a:t> </a:t>
            </a:r>
            <a:r>
              <a:rPr lang="ru-RU" sz="1600" b="0" cap="none" dirty="0" smtClean="0">
                <a:ln>
                  <a:noFill/>
                </a:ln>
                <a:solidFill>
                  <a:schemeClr val="tx1"/>
                </a:solidFill>
                <a:latin typeface="Times New Roman" pitchFamily="18" charset="0"/>
                <a:ea typeface="Times New Roman" pitchFamily="18" charset="0"/>
                <a:cs typeface="Times New Roman" pitchFamily="18" charset="0"/>
              </a:rPr>
              <a:t>Курсы лекций, курсы - </a:t>
            </a:r>
            <a:r>
              <a:rPr lang="ru-RU" sz="1600" b="0" cap="none" dirty="0" err="1" smtClean="0">
                <a:ln>
                  <a:noFill/>
                </a:ln>
                <a:solidFill>
                  <a:schemeClr val="tx1"/>
                </a:solidFill>
                <a:latin typeface="Times New Roman" pitchFamily="18" charset="0"/>
                <a:ea typeface="Times New Roman" pitchFamily="18" charset="0"/>
                <a:cs typeface="Times New Roman" pitchFamily="18" charset="0"/>
              </a:rPr>
              <a:t>онлайн</a:t>
            </a:r>
            <a:r>
              <a:rPr lang="ru-RU" sz="1600" b="0" cap="none" dirty="0" smtClean="0">
                <a:ln>
                  <a:noFill/>
                </a:ln>
                <a:solidFill>
                  <a:schemeClr val="tx1"/>
                </a:solidFill>
                <a:latin typeface="Times New Roman" pitchFamily="18" charset="0"/>
                <a:ea typeface="Times New Roman" pitchFamily="18" charset="0"/>
                <a:cs typeface="Times New Roman" pitchFamily="18" charset="0"/>
              </a:rPr>
              <a:t> лекций и практических занятий, учебные кинофильмы, экзаменационные вопросы, задачи, ответы и решения по технической механике. </a:t>
            </a:r>
            <a:endParaRPr lang="ru-RU" dirty="0">
              <a:latin typeface="Times New Roman" pitchFamily="18" charset="0"/>
              <a:cs typeface="Times New Roman" pitchFamily="18" charset="0"/>
            </a:endParaRPr>
          </a:p>
        </p:txBody>
      </p:sp>
      <p:sp>
        <p:nvSpPr>
          <p:cNvPr id="3" name="Текст 2"/>
          <p:cNvSpPr>
            <a:spLocks noGrp="1"/>
          </p:cNvSpPr>
          <p:nvPr>
            <p:ph type="body" idx="1"/>
          </p:nvPr>
        </p:nvSpPr>
        <p:spPr>
          <a:xfrm>
            <a:off x="1331640" y="548680"/>
            <a:ext cx="6255488" cy="360040"/>
          </a:xfrm>
        </p:spPr>
        <p:txBody>
          <a:bodyPr>
            <a:normAutofit/>
          </a:bodyPr>
          <a:lstStyle/>
          <a:p>
            <a:pPr algn="ctr"/>
            <a:r>
              <a:rPr lang="ru-RU" dirty="0" smtClean="0">
                <a:latin typeface="Times New Roman" pitchFamily="18" charset="0"/>
                <a:cs typeface="Times New Roman" pitchFamily="18" charset="0"/>
              </a:rPr>
              <a:t>Используемая литература</a:t>
            </a:r>
            <a:endParaRPr lang="ru-RU"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37</a:t>
            </a:fld>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7632848" cy="680638"/>
          </a:xfrm>
        </p:spPr>
        <p:txBody>
          <a:bodyPr>
            <a:noAutofit/>
          </a:bodyPr>
          <a:lstStyle/>
          <a:p>
            <a:pPr algn="ctr"/>
            <a:r>
              <a:rPr lang="ru-RU" sz="2500" dirty="0" smtClean="0">
                <a:solidFill>
                  <a:schemeClr val="accent1"/>
                </a:solidFill>
                <a:latin typeface="Times New Roman" pitchFamily="18" charset="0"/>
                <a:cs typeface="Times New Roman" pitchFamily="18" charset="0"/>
              </a:rPr>
              <a:t>2 этап урока  - 10 минут </a:t>
            </a:r>
            <a:r>
              <a:rPr lang="ru-RU" sz="2000" b="0" dirty="0" smtClean="0">
                <a:solidFill>
                  <a:schemeClr val="tx1"/>
                </a:solidFill>
                <a:effectLst/>
                <a:latin typeface="Times New Roman" pitchFamily="18" charset="0"/>
                <a:cs typeface="Times New Roman" pitchFamily="18" charset="0"/>
              </a:rPr>
              <a:t>(раздаточный материал -15 минут)</a:t>
            </a:r>
            <a:r>
              <a:rPr lang="ru-RU" sz="2500" dirty="0" smtClean="0">
                <a:solidFill>
                  <a:schemeClr val="accent1"/>
                </a:solidFill>
                <a:latin typeface="Times New Roman" pitchFamily="18" charset="0"/>
                <a:cs typeface="Times New Roman" pitchFamily="18" charset="0"/>
              </a:rPr>
              <a:t/>
            </a:r>
            <a:br>
              <a:rPr lang="ru-RU" sz="2500" dirty="0" smtClean="0">
                <a:solidFill>
                  <a:schemeClr val="accent1"/>
                </a:solidFill>
                <a:latin typeface="Times New Roman" pitchFamily="18" charset="0"/>
                <a:cs typeface="Times New Roman" pitchFamily="18" charset="0"/>
              </a:rPr>
            </a:br>
            <a:r>
              <a:rPr lang="ru-RU" sz="2500" dirty="0" smtClean="0">
                <a:solidFill>
                  <a:schemeClr val="accent1"/>
                </a:solidFill>
                <a:latin typeface="Times New Roman" pitchFamily="18" charset="0"/>
                <a:cs typeface="Times New Roman" pitchFamily="18" charset="0"/>
              </a:rPr>
              <a:t>Актуализация опорных знаний</a:t>
            </a:r>
            <a:endParaRPr lang="ru-RU" sz="2500" b="1" dirty="0" smtClean="0">
              <a:solidFill>
                <a:schemeClr val="accent1"/>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142984"/>
            <a:ext cx="7758138" cy="4983179"/>
          </a:xfrm>
        </p:spPr>
        <p:txBody>
          <a:bodyPr>
            <a:normAutofit lnSpcReduction="10000"/>
          </a:bodyPr>
          <a:lstStyle/>
          <a:p>
            <a:pPr>
              <a:buNone/>
            </a:pPr>
            <a:r>
              <a:rPr lang="ru-RU"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1.Что изучает сопротивление материалов? Что такое внешние и внутренние силовые факторы?</a:t>
            </a:r>
            <a:endParaRPr lang="ru-RU" b="1" dirty="0" smtClean="0">
              <a:latin typeface="Times New Roman" pitchFamily="18" charset="0"/>
              <a:cs typeface="Times New Roman" pitchFamily="18" charset="0"/>
            </a:endParaRPr>
          </a:p>
          <a:p>
            <a:pPr>
              <a:buFont typeface="Wingdings" pitchFamily="2" charset="2"/>
              <a:buChar char="q"/>
            </a:pPr>
            <a:r>
              <a:rPr lang="ru-RU" b="1"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ответ: </a:t>
            </a:r>
            <a:r>
              <a:rPr lang="ru-RU" sz="2400" b="1" i="1" dirty="0" smtClean="0">
                <a:latin typeface="Times New Roman" pitchFamily="18" charset="0"/>
                <a:cs typeface="Times New Roman" pitchFamily="18" charset="0"/>
              </a:rPr>
              <a:t>сопротивление материалов изучает основы прочности материалов и методы расчета  элементов конструкций на прочность, жесткость и устойчивость при различных видах деформации.</a:t>
            </a:r>
          </a:p>
          <a:p>
            <a:pPr>
              <a:buFont typeface="Wingdings" pitchFamily="2" charset="2"/>
              <a:buChar char="q"/>
            </a:pPr>
            <a:r>
              <a:rPr lang="ru-RU" sz="2400" b="1" i="1" dirty="0" smtClean="0">
                <a:latin typeface="Times New Roman" pitchFamily="18" charset="0"/>
                <a:cs typeface="Times New Roman" pitchFamily="18" charset="0"/>
              </a:rPr>
              <a:t>Внешняя нагрузка (силы, моменты) равна внутренним силовым факторам (ВСФ) – внутренние силы упругости.</a:t>
            </a:r>
            <a:endParaRPr lang="ru-RU" sz="2000" b="1" i="1" dirty="0" smtClean="0">
              <a:latin typeface="Times New Roman" pitchFamily="18" charset="0"/>
              <a:cs typeface="Times New Roman" pitchFamily="18" charset="0"/>
            </a:endParaRPr>
          </a:p>
          <a:p>
            <a:pPr>
              <a:buFont typeface="Arial" pitchFamily="34" charset="0"/>
              <a:buChar char="•"/>
            </a:pPr>
            <a:endParaRPr lang="ru-RU" b="1" i="1" dirty="0" smtClean="0">
              <a:latin typeface="Times New Roman" pitchFamily="18" charset="0"/>
              <a:cs typeface="Times New Roman" pitchFamily="18" charset="0"/>
            </a:endParaRPr>
          </a:p>
          <a:p>
            <a:pPr>
              <a:buFont typeface="Arial" pitchFamily="34" charset="0"/>
              <a:buChar char="•"/>
            </a:pPr>
            <a:endParaRPr lang="ru-RU" b="1" i="1" dirty="0" smtClean="0">
              <a:latin typeface="Times New Roman" pitchFamily="18" charset="0"/>
              <a:cs typeface="Times New Roman" pitchFamily="18" charset="0"/>
            </a:endParaRPr>
          </a:p>
          <a:p>
            <a:pPr>
              <a:buFont typeface="Wingdings" pitchFamily="2" charset="2"/>
              <a:buChar char="q"/>
            </a:pPr>
            <a:r>
              <a:rPr lang="ru-RU" b="1" dirty="0" smtClean="0">
                <a:latin typeface="Times New Roman" pitchFamily="18" charset="0"/>
                <a:cs typeface="Times New Roman" pitchFamily="18" charset="0"/>
              </a:rPr>
              <a:t>   ответ</a:t>
            </a:r>
            <a:r>
              <a:rPr lang="ru-RU" b="1" i="1" dirty="0" smtClean="0">
                <a:latin typeface="Times New Roman" pitchFamily="18" charset="0"/>
                <a:cs typeface="Times New Roman" pitchFamily="18" charset="0"/>
              </a:rPr>
              <a:t>: методом сечений.</a:t>
            </a:r>
          </a:p>
          <a:p>
            <a:pPr>
              <a:buFont typeface="Courier New" pitchFamily="49" charset="0"/>
              <a:buChar char="o"/>
            </a:pPr>
            <a:endParaRPr lang="ru-RU" b="1" dirty="0">
              <a:latin typeface="Times New Roman" pitchFamily="18" charset="0"/>
              <a:cs typeface="Times New Roman" pitchFamily="18" charset="0"/>
            </a:endParaRPr>
          </a:p>
        </p:txBody>
      </p:sp>
      <p:sp>
        <p:nvSpPr>
          <p:cNvPr id="8" name="Номер слайда 7"/>
          <p:cNvSpPr>
            <a:spLocks noGrp="1"/>
          </p:cNvSpPr>
          <p:nvPr>
            <p:ph type="sldNum" sz="quarter" idx="12"/>
          </p:nvPr>
        </p:nvSpPr>
        <p:spPr/>
        <p:txBody>
          <a:bodyPr/>
          <a:lstStyle/>
          <a:p>
            <a:fld id="{725C68B6-61C2-468F-89AB-4B9F7531AA68}" type="slidenum">
              <a:rPr lang="ru-RU" smtClean="0"/>
              <a:pPr/>
              <a:t>4</a:t>
            </a:fld>
            <a:endParaRPr lang="ru-RU"/>
          </a:p>
        </p:txBody>
      </p:sp>
      <p:pic>
        <p:nvPicPr>
          <p:cNvPr id="4" name="Picture 2"/>
          <p:cNvPicPr>
            <a:picLocks noChangeAspect="1" noChangeArrowheads="1"/>
          </p:cNvPicPr>
          <p:nvPr/>
        </p:nvPicPr>
        <p:blipFill>
          <a:blip r:embed="rId3" cstate="print"/>
          <a:srcRect/>
          <a:stretch>
            <a:fillRect/>
          </a:stretch>
        </p:blipFill>
        <p:spPr bwMode="auto">
          <a:xfrm>
            <a:off x="5508104" y="4581128"/>
            <a:ext cx="2520280" cy="2010068"/>
          </a:xfrm>
          <a:prstGeom prst="rect">
            <a:avLst/>
          </a:prstGeom>
          <a:noFill/>
          <a:ln w="9525">
            <a:noFill/>
            <a:miter lim="800000"/>
            <a:headEnd/>
            <a:tailEnd/>
          </a:ln>
          <a:effectLst/>
        </p:spPr>
      </p:pic>
      <p:sp>
        <p:nvSpPr>
          <p:cNvPr id="9" name="TextBox 8"/>
          <p:cNvSpPr txBox="1"/>
          <p:nvPr/>
        </p:nvSpPr>
        <p:spPr>
          <a:xfrm>
            <a:off x="642910" y="3340902"/>
            <a:ext cx="7143800" cy="2585323"/>
          </a:xfrm>
          <a:prstGeom prst="rect">
            <a:avLst/>
          </a:prstGeom>
          <a:noFill/>
        </p:spPr>
        <p:txBody>
          <a:bodyPr wrap="square" rtlCol="0">
            <a:spAutoFit/>
          </a:bodyPr>
          <a:lstStyle/>
          <a:p>
            <a:endParaRPr lang="ru-RU" sz="2400" b="1" dirty="0" smtClean="0">
              <a:latin typeface="Times New Roman" pitchFamily="18" charset="0"/>
              <a:cs typeface="Times New Roman" pitchFamily="18" charset="0"/>
            </a:endParaRPr>
          </a:p>
          <a:p>
            <a:endParaRPr lang="ru-RU" sz="2400" b="1" dirty="0" smtClean="0">
              <a:latin typeface="Times New Roman" pitchFamily="18" charset="0"/>
              <a:cs typeface="Times New Roman" pitchFamily="18" charset="0"/>
            </a:endParaRPr>
          </a:p>
          <a:p>
            <a:endParaRPr lang="ru-RU" sz="2400" b="1" dirty="0" smtClean="0">
              <a:latin typeface="Times New Roman" pitchFamily="18" charset="0"/>
              <a:cs typeface="Times New Roman" pitchFamily="18" charset="0"/>
            </a:endParaRPr>
          </a:p>
          <a:p>
            <a:r>
              <a:rPr lang="ru-RU" sz="2400" b="1" dirty="0" smtClean="0">
                <a:latin typeface="Times New Roman" pitchFamily="18" charset="0"/>
                <a:cs typeface="Times New Roman" pitchFamily="18" charset="0"/>
              </a:rPr>
              <a:t>2. Каким методом мы пользуемся для определения внутренних силовых факторов?</a:t>
            </a:r>
          </a:p>
          <a:p>
            <a:endParaRPr lang="ru-RU" sz="2400" b="1" dirty="0" smtClean="0">
              <a:latin typeface="Times New Roman" pitchFamily="18" charset="0"/>
              <a:cs typeface="Times New Roman" pitchFamily="18" charset="0"/>
            </a:endParaRP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a:stretch>
            <a:fillRect/>
          </a:stretch>
        </p:blipFill>
        <p:spPr bwMode="auto">
          <a:xfrm>
            <a:off x="1142976" y="1214422"/>
            <a:ext cx="3714776" cy="2842941"/>
          </a:xfrm>
          <a:prstGeom prst="rect">
            <a:avLst/>
          </a:prstGeom>
          <a:noFill/>
          <a:ln w="9525">
            <a:noFill/>
            <a:miter lim="800000"/>
            <a:headEnd/>
            <a:tailEnd/>
          </a:ln>
          <a:effectLst/>
        </p:spPr>
      </p:pic>
      <p:sp>
        <p:nvSpPr>
          <p:cNvPr id="15" name="Заголовок 14"/>
          <p:cNvSpPr>
            <a:spLocks noGrp="1"/>
          </p:cNvSpPr>
          <p:nvPr>
            <p:ph type="title"/>
          </p:nvPr>
        </p:nvSpPr>
        <p:spPr>
          <a:xfrm>
            <a:off x="457200" y="-428652"/>
            <a:ext cx="7239000" cy="285752"/>
          </a:xfrm>
        </p:spPr>
        <p:txBody>
          <a:bodyPr>
            <a:normAutofit fontScale="90000"/>
          </a:bodyPr>
          <a:lstStyle/>
          <a:p>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p>
        </p:txBody>
      </p:sp>
      <p:sp>
        <p:nvSpPr>
          <p:cNvPr id="19" name="Содержимое 18"/>
          <p:cNvSpPr>
            <a:spLocks noGrp="1"/>
          </p:cNvSpPr>
          <p:nvPr>
            <p:ph idx="1"/>
          </p:nvPr>
        </p:nvSpPr>
        <p:spPr>
          <a:xfrm>
            <a:off x="500034" y="500042"/>
            <a:ext cx="7239000" cy="6027132"/>
          </a:xfrm>
        </p:spPr>
        <p:txBody>
          <a:bodyPr>
            <a:normAutofit/>
          </a:bodyPr>
          <a:lstStyle/>
          <a:p>
            <a:pPr>
              <a:buNone/>
            </a:pPr>
            <a:r>
              <a:rPr lang="ru-RU" b="1" dirty="0" smtClean="0">
                <a:latin typeface="Times New Roman" pitchFamily="18" charset="0"/>
                <a:cs typeface="Times New Roman" pitchFamily="18" charset="0"/>
              </a:rPr>
              <a:t>3. В чем заключается физический смысл метода сечений? </a:t>
            </a:r>
          </a:p>
          <a:p>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buFont typeface="Wingdings" pitchFamily="2" charset="2"/>
              <a:buChar char="q"/>
            </a:pPr>
            <a:r>
              <a:rPr lang="ru-RU" b="1" dirty="0" smtClean="0">
                <a:latin typeface="Times New Roman" pitchFamily="18" charset="0"/>
                <a:cs typeface="Times New Roman" pitchFamily="18" charset="0"/>
              </a:rPr>
              <a:t>   ответ: </a:t>
            </a:r>
            <a:r>
              <a:rPr lang="ru-RU" b="1" i="1" dirty="0" smtClean="0">
                <a:latin typeface="Times New Roman" pitchFamily="18" charset="0"/>
                <a:cs typeface="Times New Roman" pitchFamily="18" charset="0"/>
              </a:rPr>
              <a:t>метод сечений заключается в мысленном рассечении тела плоскостью и рассмотрения равновесия любой из отсеченных частей.</a:t>
            </a:r>
          </a:p>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5</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763688" y="1196752"/>
            <a:ext cx="3367451" cy="3137592"/>
          </a:xfrm>
          <a:prstGeom prst="rect">
            <a:avLst/>
          </a:prstGeom>
          <a:noFill/>
          <a:ln w="9525">
            <a:noFill/>
            <a:miter lim="800000"/>
            <a:headEnd/>
            <a:tailEnd/>
          </a:ln>
          <a:effectLst/>
        </p:spPr>
      </p:pic>
      <p:sp>
        <p:nvSpPr>
          <p:cNvPr id="3" name="Содержимое 2"/>
          <p:cNvSpPr>
            <a:spLocks noGrp="1"/>
          </p:cNvSpPr>
          <p:nvPr>
            <p:ph idx="1"/>
          </p:nvPr>
        </p:nvSpPr>
        <p:spPr>
          <a:xfrm>
            <a:off x="755576" y="476672"/>
            <a:ext cx="7848872" cy="5979064"/>
          </a:xfrm>
          <a:effectLst>
            <a:softEdge rad="635000"/>
          </a:effectLst>
        </p:spPr>
        <p:txBody>
          <a:bodyPr>
            <a:normAutofit fontScale="85000" lnSpcReduction="20000"/>
          </a:bodyPr>
          <a:lstStyle/>
          <a:p>
            <a:pPr>
              <a:buNone/>
            </a:pPr>
            <a:r>
              <a:rPr lang="ru-RU" b="1" dirty="0" smtClean="0">
                <a:latin typeface="Times New Roman" pitchFamily="18" charset="0"/>
                <a:cs typeface="Times New Roman" pitchFamily="18" charset="0"/>
              </a:rPr>
              <a:t>    4. Перечислите внутренние силовые факторы и назовите вид деформации, при котором они возникают. </a:t>
            </a: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lvl="8"/>
            <a:endParaRPr lang="ru-RU" dirty="0" smtClean="0">
              <a:latin typeface="Times New Roman" pitchFamily="18" charset="0"/>
              <a:cs typeface="Times New Roman" pitchFamily="18" charset="0"/>
            </a:endParaRPr>
          </a:p>
          <a:p>
            <a:pPr>
              <a:buFont typeface="Wingdings" pitchFamily="2" charset="2"/>
              <a:buChar char="q"/>
            </a:pPr>
            <a:r>
              <a:rPr lang="ru-RU" b="1" dirty="0" smtClean="0">
                <a:latin typeface="Times New Roman" pitchFamily="18" charset="0"/>
                <a:cs typeface="Times New Roman" pitchFamily="18" charset="0"/>
              </a:rPr>
              <a:t>    Ответ:  </a:t>
            </a:r>
          </a:p>
          <a:p>
            <a:pPr marL="360000">
              <a:buNone/>
            </a:pPr>
            <a:r>
              <a:rPr lang="ru-RU" b="1" i="1" dirty="0" smtClean="0">
                <a:latin typeface="Times New Roman" pitchFamily="18" charset="0"/>
                <a:cs typeface="Times New Roman" pitchFamily="18" charset="0"/>
              </a:rPr>
              <a:t>Продольная сила N</a:t>
            </a:r>
            <a:r>
              <a:rPr lang="en-US" b="1" i="1" baseline="-25000" dirty="0" smtClean="0">
                <a:latin typeface="Times New Roman" pitchFamily="18" charset="0"/>
                <a:cs typeface="Times New Roman" pitchFamily="18" charset="0"/>
              </a:rPr>
              <a:t>z</a:t>
            </a:r>
            <a:r>
              <a:rPr lang="ru-RU" b="1" i="1" dirty="0" smtClean="0">
                <a:latin typeface="Times New Roman" pitchFamily="18" charset="0"/>
                <a:cs typeface="Times New Roman" pitchFamily="18" charset="0"/>
              </a:rPr>
              <a:t> – растяжение и сжатие; </a:t>
            </a:r>
          </a:p>
          <a:p>
            <a:pPr marL="360000">
              <a:buNone/>
            </a:pPr>
            <a:r>
              <a:rPr lang="ru-RU" b="1" i="1" dirty="0" smtClean="0">
                <a:latin typeface="Times New Roman" pitchFamily="18" charset="0"/>
                <a:cs typeface="Times New Roman" pitchFamily="18" charset="0"/>
              </a:rPr>
              <a:t>Поперечная сила - </a:t>
            </a:r>
            <a:r>
              <a:rPr lang="en-US" b="1" i="1" dirty="0" err="1" smtClean="0">
                <a:latin typeface="Times New Roman" pitchFamily="18" charset="0"/>
                <a:cs typeface="Times New Roman" pitchFamily="18" charset="0"/>
              </a:rPr>
              <a:t>Q</a:t>
            </a:r>
            <a:r>
              <a:rPr lang="en-US" b="1" i="1" baseline="-25000" dirty="0" err="1" smtClean="0">
                <a:latin typeface="Times New Roman" pitchFamily="18" charset="0"/>
                <a:cs typeface="Times New Roman" pitchFamily="18" charset="0"/>
              </a:rPr>
              <a:t>x</a:t>
            </a:r>
            <a:r>
              <a:rPr lang="ru-RU" b="1" i="1" dirty="0" smtClean="0">
                <a:latin typeface="Times New Roman" pitchFamily="18" charset="0"/>
                <a:cs typeface="Times New Roman" pitchFamily="18" charset="0"/>
              </a:rPr>
              <a:t> и</a:t>
            </a:r>
            <a:r>
              <a:rPr lang="ru-RU" b="1" i="1" baseline="-25000"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a:t>
            </a:r>
            <a:r>
              <a:rPr lang="en-US" b="1" i="1" baseline="-25000" dirty="0" err="1" smtClean="0">
                <a:latin typeface="Times New Roman" pitchFamily="18" charset="0"/>
                <a:cs typeface="Times New Roman" pitchFamily="18" charset="0"/>
              </a:rPr>
              <a:t>y</a:t>
            </a:r>
            <a:r>
              <a:rPr lang="en-US" b="1" i="1" baseline="-25000" dirty="0" smtClean="0">
                <a:latin typeface="Times New Roman" pitchFamily="18" charset="0"/>
                <a:cs typeface="Times New Roman" pitchFamily="18" charset="0"/>
              </a:rPr>
              <a:t> </a:t>
            </a:r>
            <a:r>
              <a:rPr lang="ru-RU" b="1" i="1" dirty="0" smtClean="0">
                <a:latin typeface="Times New Roman" pitchFamily="18" charset="0"/>
                <a:cs typeface="Times New Roman" pitchFamily="18" charset="0"/>
              </a:rPr>
              <a:t>– срез сечения; </a:t>
            </a:r>
          </a:p>
          <a:p>
            <a:pPr marL="360000">
              <a:buNone/>
            </a:pPr>
            <a:r>
              <a:rPr lang="ru-RU" b="1" i="1" dirty="0" smtClean="0">
                <a:latin typeface="Times New Roman" pitchFamily="18" charset="0"/>
                <a:cs typeface="Times New Roman" pitchFamily="18" charset="0"/>
              </a:rPr>
              <a:t>Крутящий момент - M</a:t>
            </a:r>
            <a:r>
              <a:rPr lang="en-US" b="1" i="1" baseline="-25000" dirty="0" smtClean="0">
                <a:latin typeface="Times New Roman" pitchFamily="18" charset="0"/>
                <a:cs typeface="Times New Roman" pitchFamily="18" charset="0"/>
              </a:rPr>
              <a:t>z</a:t>
            </a:r>
            <a:r>
              <a:rPr lang="ru-RU" b="1" i="1" dirty="0" smtClean="0">
                <a:latin typeface="Times New Roman" pitchFamily="18" charset="0"/>
                <a:cs typeface="Times New Roman" pitchFamily="18" charset="0"/>
              </a:rPr>
              <a:t> – кручение;</a:t>
            </a:r>
          </a:p>
          <a:p>
            <a:pPr marL="360000">
              <a:buNone/>
            </a:pPr>
            <a:r>
              <a:rPr lang="ru-RU" b="1" i="1" dirty="0" smtClean="0">
                <a:latin typeface="Times New Roman" pitchFamily="18" charset="0"/>
                <a:cs typeface="Times New Roman" pitchFamily="18" charset="0"/>
              </a:rPr>
              <a:t>Изгибающий момент - M</a:t>
            </a:r>
            <a:r>
              <a:rPr lang="en-US" b="1" i="1" baseline="-25000" dirty="0" smtClean="0">
                <a:latin typeface="Times New Roman" pitchFamily="18" charset="0"/>
                <a:cs typeface="Times New Roman" pitchFamily="18" charset="0"/>
              </a:rPr>
              <a:t>x</a:t>
            </a:r>
            <a:r>
              <a:rPr lang="ru-RU" b="1" i="1" dirty="0" smtClean="0">
                <a:latin typeface="Times New Roman" pitchFamily="18" charset="0"/>
                <a:cs typeface="Times New Roman" pitchFamily="18" charset="0"/>
              </a:rPr>
              <a:t> ,M</a:t>
            </a:r>
            <a:r>
              <a:rPr lang="en-US" b="1" i="1" baseline="-25000" dirty="0" smtClean="0">
                <a:latin typeface="Times New Roman" pitchFamily="18" charset="0"/>
                <a:cs typeface="Times New Roman" pitchFamily="18" charset="0"/>
              </a:rPr>
              <a:t>y</a:t>
            </a:r>
            <a:r>
              <a:rPr lang="ru-RU" b="1" i="1" dirty="0" smtClean="0">
                <a:latin typeface="Times New Roman" pitchFamily="18" charset="0"/>
                <a:cs typeface="Times New Roman" pitchFamily="18" charset="0"/>
              </a:rPr>
              <a:t>- изгиб бруса.</a:t>
            </a: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buNone/>
            </a:pPr>
            <a:endParaRPr lang="ru-RU" dirty="0" smtClean="0"/>
          </a:p>
          <a:p>
            <a:pPr>
              <a:buNone/>
            </a:pPr>
            <a:endParaRPr lang="ru-RU" dirty="0" smtClean="0"/>
          </a:p>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6</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7239000" cy="6027132"/>
          </a:xfrm>
        </p:spPr>
        <p:txBody>
          <a:bodyPr/>
          <a:lstStyle/>
          <a:p>
            <a:pPr>
              <a:buNone/>
            </a:pPr>
            <a:r>
              <a:rPr lang="ru-RU" b="1" dirty="0" smtClean="0">
                <a:latin typeface="Times New Roman" pitchFamily="18" charset="0"/>
                <a:cs typeface="Times New Roman" pitchFamily="18" charset="0"/>
              </a:rPr>
              <a:t>	5.Что называется напряжением?</a:t>
            </a:r>
          </a:p>
          <a:p>
            <a:pPr>
              <a:buFont typeface="Wingdings" pitchFamily="2" charset="2"/>
              <a:buChar char="q"/>
            </a:pPr>
            <a:r>
              <a:rPr lang="ru-RU" b="1" dirty="0" smtClean="0">
                <a:latin typeface="Times New Roman" pitchFamily="18" charset="0"/>
                <a:cs typeface="Times New Roman" pitchFamily="18" charset="0"/>
              </a:rPr>
              <a:t> ответ: </a:t>
            </a:r>
          </a:p>
          <a:p>
            <a:pPr>
              <a:buNone/>
            </a:pPr>
            <a:r>
              <a:rPr lang="ru-RU" b="1" i="1" dirty="0" smtClean="0">
                <a:latin typeface="Times New Roman" pitchFamily="18" charset="0"/>
                <a:cs typeface="Times New Roman" pitchFamily="18" charset="0"/>
              </a:rPr>
              <a:t>   	Напряжение характеризует величину ВСФ (внутренних силовых факторов) действующих на единицу ГХС (геометрической характеристики сечения), </a:t>
            </a:r>
          </a:p>
          <a:p>
            <a:pPr>
              <a:buNone/>
            </a:pPr>
            <a:endParaRPr lang="ru-RU" b="1" i="1" dirty="0" smtClean="0">
              <a:latin typeface="Times New Roman" pitchFamily="18" charset="0"/>
              <a:cs typeface="Times New Roman" pitchFamily="18" charset="0"/>
            </a:endParaRPr>
          </a:p>
        </p:txBody>
      </p:sp>
      <p:sp>
        <p:nvSpPr>
          <p:cNvPr id="9" name="Номер слайда 8"/>
          <p:cNvSpPr>
            <a:spLocks noGrp="1"/>
          </p:cNvSpPr>
          <p:nvPr>
            <p:ph type="sldNum" sz="quarter" idx="12"/>
          </p:nvPr>
        </p:nvSpPr>
        <p:spPr/>
        <p:txBody>
          <a:bodyPr/>
          <a:lstStyle/>
          <a:p>
            <a:fld id="{725C68B6-61C2-468F-89AB-4B9F7531AA68}" type="slidenum">
              <a:rPr lang="ru-RU" smtClean="0"/>
              <a:pPr/>
              <a:t>7</a:t>
            </a:fld>
            <a:endParaRPr lang="ru-RU"/>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17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17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175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732696"/>
          </a:xfrm>
        </p:spPr>
        <p:txBody>
          <a:bodyPr>
            <a:normAutofit/>
          </a:bodyPr>
          <a:lstStyle/>
          <a:p>
            <a:pPr algn="ctr"/>
            <a:r>
              <a:rPr lang="ru-RU" dirty="0" smtClean="0"/>
              <a:t>Напряжение</a:t>
            </a:r>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8</a:t>
            </a:fld>
            <a:endParaRPr lang="ru-RU"/>
          </a:p>
        </p:txBody>
      </p:sp>
      <p:sp>
        <p:nvSpPr>
          <p:cNvPr id="4" name="Прямоугольник 3"/>
          <p:cNvSpPr/>
          <p:nvPr/>
        </p:nvSpPr>
        <p:spPr>
          <a:xfrm>
            <a:off x="1259632" y="1916832"/>
            <a:ext cx="4806335" cy="1015663"/>
          </a:xfrm>
          <a:prstGeom prst="rect">
            <a:avLst/>
          </a:prstGeom>
        </p:spPr>
        <p:txBody>
          <a:bodyPr wrap="square">
            <a:spAutoFit/>
          </a:bodyPr>
          <a:lstStyle/>
          <a:p>
            <a:pPr>
              <a:buNone/>
            </a:pPr>
            <a:r>
              <a:rPr lang="ru-RU" sz="6000" b="1" i="1" dirty="0" smtClean="0">
                <a:latin typeface="Times New Roman" pitchFamily="18" charset="0"/>
                <a:cs typeface="Times New Roman" pitchFamily="18" charset="0"/>
              </a:rPr>
              <a:t> т. е. Ϭ (</a:t>
            </a:r>
            <a:r>
              <a:rPr lang="el-GR" sz="6000" b="1" i="1" dirty="0" smtClean="0">
                <a:latin typeface="Times New Roman" pitchFamily="18" charset="0"/>
                <a:cs typeface="Times New Roman" pitchFamily="18" charset="0"/>
              </a:rPr>
              <a:t>τ</a:t>
            </a:r>
            <a:r>
              <a:rPr lang="ru-RU" sz="6000" b="1" i="1" dirty="0" smtClean="0">
                <a:latin typeface="Times New Roman" pitchFamily="18" charset="0"/>
                <a:cs typeface="Times New Roman" pitchFamily="18" charset="0"/>
              </a:rPr>
              <a:t>) = </a:t>
            </a:r>
            <a:r>
              <a:rPr lang="ru-RU" b="1" i="1" dirty="0" smtClean="0">
                <a:latin typeface="Times New Roman" pitchFamily="18" charset="0"/>
                <a:cs typeface="Times New Roman" pitchFamily="18" charset="0"/>
              </a:rPr>
              <a:t>                       </a:t>
            </a:r>
          </a:p>
        </p:txBody>
      </p:sp>
      <p:pic>
        <p:nvPicPr>
          <p:cNvPr id="5"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084168" y="1844824"/>
            <a:ext cx="1088756" cy="1158211"/>
          </a:xfrm>
          <a:prstGeom prst="rect">
            <a:avLst/>
          </a:prstGeom>
          <a:noFill/>
        </p:spPr>
      </p:pic>
      <p:sp>
        <p:nvSpPr>
          <p:cNvPr id="6" name="Прямоугольник 5"/>
          <p:cNvSpPr/>
          <p:nvPr/>
        </p:nvSpPr>
        <p:spPr>
          <a:xfrm>
            <a:off x="3851920" y="3789040"/>
            <a:ext cx="3816424" cy="461665"/>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[τ</a:t>
            </a:r>
            <a:r>
              <a:rPr lang="ru-RU" sz="2000" b="1" dirty="0" err="1" smtClean="0">
                <a:latin typeface="Times New Roman" pitchFamily="18" charset="0"/>
                <a:cs typeface="Times New Roman" pitchFamily="18" charset="0"/>
              </a:rPr>
              <a:t>кр</a:t>
            </a:r>
            <a:r>
              <a:rPr lang="ru-RU" sz="2400" b="1" dirty="0" smtClean="0">
                <a:latin typeface="Times New Roman" pitchFamily="18" charset="0"/>
                <a:cs typeface="Times New Roman" pitchFamily="18" charset="0"/>
              </a:rPr>
              <a:t>],   где </a:t>
            </a:r>
            <a:r>
              <a:rPr lang="en-US" sz="2400" b="1" dirty="0" smtClean="0">
                <a:latin typeface="Times New Roman" pitchFamily="18" charset="0"/>
                <a:cs typeface="Times New Roman" pitchFamily="18" charset="0"/>
              </a:rPr>
              <a:t>W</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р</a:t>
            </a:r>
            <a:r>
              <a:rPr lang="ru-RU" sz="2400" b="1" dirty="0" smtClean="0">
                <a:latin typeface="Times New Roman" pitchFamily="18" charset="0"/>
                <a:cs typeface="Times New Roman" pitchFamily="18" charset="0"/>
              </a:rPr>
              <a:t> = 0,2 </a:t>
            </a:r>
            <a:r>
              <a:rPr lang="en-US" sz="2400" b="1" dirty="0" smtClean="0">
                <a:latin typeface="Times New Roman" pitchFamily="18" charset="0"/>
                <a:cs typeface="Times New Roman" pitchFamily="18" charset="0"/>
              </a:rPr>
              <a:t>d³</a:t>
            </a:r>
            <a:r>
              <a:rPr lang="ru-RU" sz="2400" b="1" dirty="0" smtClean="0">
                <a:latin typeface="Times New Roman" pitchFamily="18" charset="0"/>
                <a:cs typeface="Times New Roman" pitchFamily="18" charset="0"/>
              </a:rPr>
              <a:t>;</a:t>
            </a:r>
            <a:endParaRPr lang="ru-RU" dirty="0"/>
          </a:p>
        </p:txBody>
      </p:sp>
      <p:sp>
        <p:nvSpPr>
          <p:cNvPr id="25602" name="Rectangle 2"/>
          <p:cNvSpPr>
            <a:spLocks noChangeArrowheads="1"/>
          </p:cNvSpPr>
          <p:nvPr/>
        </p:nvSpPr>
        <p:spPr bwMode="auto">
          <a:xfrm>
            <a:off x="1187624" y="3356992"/>
            <a:ext cx="36004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5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 </a:t>
            </a:r>
            <a:r>
              <a:rPr kumimoji="0" lang="ru-RU" sz="25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кр</a:t>
            </a:r>
            <a:endParaRPr kumimoji="0" lang="ru-RU" sz="2500" b="1" i="0" u="none" strike="noStrike" cap="none" normalizeH="0" baseline="0" dirty="0" smtClean="0">
              <a:ln>
                <a:noFill/>
              </a:ln>
              <a:solidFill>
                <a:schemeClr val="tx1"/>
              </a:solidFill>
              <a:effectLst/>
              <a:latin typeface="Times New Roman" pitchFamily="18" charset="0"/>
              <a:cs typeface="Times New Roman" pitchFamily="18" charset="0"/>
            </a:endParaRPr>
          </a:p>
          <a:p>
            <a:pPr indent="450850" algn="just" eaLnBrk="0" fontAlgn="base" hangingPunct="0">
              <a:spcBef>
                <a:spcPct val="0"/>
              </a:spcBef>
              <a:spcAft>
                <a:spcPct val="0"/>
              </a:spcAft>
            </a:pPr>
            <a:r>
              <a:rPr kumimoji="0" lang="el-GR" sz="25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τ</a:t>
            </a:r>
            <a:r>
              <a:rPr kumimoji="0" lang="ru-RU" sz="25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кр</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5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25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indent="450850" algn="just" eaLnBrk="0" fontAlgn="base" hangingPunct="0">
              <a:spcBef>
                <a:spcPct val="0"/>
              </a:spcBef>
              <a:spcAft>
                <a:spcPct val="0"/>
              </a:spcAft>
            </a:pPr>
            <a:r>
              <a:rPr lang="ru-RU" sz="2500" b="1" dirty="0" smtClean="0">
                <a:latin typeface="Times New Roman" pitchFamily="18" charset="0"/>
                <a:ea typeface="Times New Roman" pitchFamily="18" charset="0"/>
                <a:cs typeface="Times New Roman" pitchFamily="18" charset="0"/>
              </a:rPr>
              <a:t>              </a:t>
            </a:r>
            <a:r>
              <a:rPr lang="en-US" sz="2500" b="1" dirty="0" smtClean="0">
                <a:latin typeface="Times New Roman" pitchFamily="18" charset="0"/>
                <a:ea typeface="Times New Roman" pitchFamily="18" charset="0"/>
                <a:cs typeface="Times New Roman" pitchFamily="18" charset="0"/>
              </a:rPr>
              <a:t>W</a:t>
            </a:r>
            <a:r>
              <a:rPr lang="ru-RU" sz="2500" b="1" dirty="0" smtClean="0">
                <a:latin typeface="Times New Roman" pitchFamily="18" charset="0"/>
                <a:ea typeface="Times New Roman" pitchFamily="18" charset="0"/>
                <a:cs typeface="Times New Roman" pitchFamily="18" charset="0"/>
              </a:rPr>
              <a:t> </a:t>
            </a:r>
            <a:r>
              <a:rPr lang="ru-RU" sz="2500" b="1" dirty="0" err="1" smtClean="0">
                <a:latin typeface="Times New Roman" pitchFamily="18" charset="0"/>
                <a:ea typeface="Times New Roman" pitchFamily="18" charset="0"/>
                <a:cs typeface="Times New Roman" pitchFamily="18" charset="0"/>
              </a:rPr>
              <a:t>р</a:t>
            </a:r>
            <a:endParaRPr lang="ru-RU" sz="2500" b="1" dirty="0" smtClean="0">
              <a:latin typeface="Times New Roman" pitchFamily="18" charset="0"/>
              <a:cs typeface="Times New Roman" pitchFamily="18" charset="0"/>
            </a:endParaRPr>
          </a:p>
        </p:txBody>
      </p:sp>
      <p:sp>
        <p:nvSpPr>
          <p:cNvPr id="25603" name="Rectangle 3"/>
          <p:cNvSpPr>
            <a:spLocks noChangeArrowheads="1"/>
          </p:cNvSpPr>
          <p:nvPr/>
        </p:nvSpPr>
        <p:spPr bwMode="auto">
          <a:xfrm>
            <a:off x="4013994" y="728275"/>
            <a:ext cx="111601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404664"/>
            <a:ext cx="7096302" cy="5976664"/>
          </a:xfrm>
        </p:spPr>
        <p:txBody>
          <a:bodyPr>
            <a:normAutofit fontScale="92500" lnSpcReduction="10000"/>
          </a:bodyPr>
          <a:lstStyle/>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6. Какие напряжения возникают в поперечных сечениях?</a:t>
            </a: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buFont typeface="Wingdings" pitchFamily="2" charset="2"/>
              <a:buChar char="q"/>
            </a:pPr>
            <a:r>
              <a:rPr lang="ru-RU" b="1" dirty="0" smtClean="0">
                <a:latin typeface="Times New Roman" pitchFamily="18" charset="0"/>
                <a:cs typeface="Times New Roman" pitchFamily="18" charset="0"/>
              </a:rPr>
              <a:t>   ответ: </a:t>
            </a:r>
            <a:r>
              <a:rPr lang="ru-RU" b="1" i="1" dirty="0" smtClean="0">
                <a:latin typeface="Times New Roman" pitchFamily="18" charset="0"/>
                <a:cs typeface="Times New Roman" pitchFamily="18" charset="0"/>
              </a:rPr>
              <a:t>нормальные и касательные. Нормальное напряжение направлено вдоль продольной оси перпендикулярно сечению, касательное напряжение лежит в сечении . </a:t>
            </a:r>
          </a:p>
          <a:p>
            <a:endParaRPr lang="ru-RU" dirty="0"/>
          </a:p>
        </p:txBody>
      </p:sp>
      <p:sp>
        <p:nvSpPr>
          <p:cNvPr id="6" name="Номер слайда 5"/>
          <p:cNvSpPr>
            <a:spLocks noGrp="1"/>
          </p:cNvSpPr>
          <p:nvPr>
            <p:ph type="sldNum" sz="quarter" idx="12"/>
          </p:nvPr>
        </p:nvSpPr>
        <p:spPr>
          <a:xfrm>
            <a:off x="6876256" y="6381328"/>
            <a:ext cx="504056" cy="260648"/>
          </a:xfrm>
        </p:spPr>
        <p:txBody>
          <a:bodyPr/>
          <a:lstStyle/>
          <a:p>
            <a:fld id="{725C68B6-61C2-468F-89AB-4B9F7531AA68}" type="slidenum">
              <a:rPr lang="ru-RU" sz="2000" b="1" smtClean="0">
                <a:ln>
                  <a:solidFill>
                    <a:schemeClr val="accent4">
                      <a:lumMod val="75000"/>
                    </a:schemeClr>
                  </a:solidFill>
                </a:ln>
                <a:solidFill>
                  <a:schemeClr val="tx1"/>
                </a:solidFill>
                <a:latin typeface="Times New Roman" pitchFamily="18" charset="0"/>
                <a:cs typeface="Times New Roman" pitchFamily="18" charset="0"/>
              </a:rPr>
              <a:pPr/>
              <a:t>9</a:t>
            </a:fld>
            <a:endParaRPr lang="ru-RU" sz="2000" b="1" dirty="0">
              <a:ln>
                <a:solidFill>
                  <a:schemeClr val="accent4">
                    <a:lumMod val="75000"/>
                  </a:schemeClr>
                </a:solidFill>
              </a:ln>
              <a:solidFill>
                <a:schemeClr val="tx1"/>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cstate="print"/>
          <a:srcRect/>
          <a:stretch>
            <a:fillRect/>
          </a:stretch>
        </p:blipFill>
        <p:spPr bwMode="auto">
          <a:xfrm>
            <a:off x="2339752" y="1133349"/>
            <a:ext cx="4303950" cy="35197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5863</TotalTime>
  <Words>1018</Words>
  <Application>Microsoft Office PowerPoint</Application>
  <PresentationFormat>Экран (4:3)</PresentationFormat>
  <Paragraphs>275</Paragraphs>
  <Slides>37</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37</vt:i4>
      </vt:variant>
    </vt:vector>
  </HeadingPairs>
  <TitlesOfParts>
    <vt:vector size="39" baseType="lpstr">
      <vt:lpstr>Аспект</vt:lpstr>
      <vt:lpstr>Пакет</vt:lpstr>
      <vt:lpstr>Техническая механика  раздел – сопротивление материалов Презентация на тему: «Кручение»</vt:lpstr>
      <vt:lpstr>     1 этап урока – 5 минут Организационная часть урока</vt:lpstr>
      <vt:lpstr>Слайд 3</vt:lpstr>
      <vt:lpstr>2 этап урока  - 10 минут (раздаточный материал -15 минут) Актуализация опорных знаний</vt:lpstr>
      <vt:lpstr> </vt:lpstr>
      <vt:lpstr>Слайд 6</vt:lpstr>
      <vt:lpstr>Слайд 7</vt:lpstr>
      <vt:lpstr>Напряжение</vt:lpstr>
      <vt:lpstr>Слайд 9</vt:lpstr>
      <vt:lpstr>Слайд 10</vt:lpstr>
      <vt:lpstr>Слайд 11</vt:lpstr>
      <vt:lpstr>Слайд 12</vt:lpstr>
      <vt:lpstr>Слайд 13</vt:lpstr>
      <vt:lpstr>Слайд 14</vt:lpstr>
      <vt:lpstr>Испытание стержней на кручение</vt:lpstr>
      <vt:lpstr>   4 этап урока познавательная часть урока</vt:lpstr>
      <vt:lpstr>      1 вопр.   Чистый сдвиг –  деформации  при  кручении Нагружение, при котором возникают только касательные напряжения</vt:lpstr>
      <vt:lpstr>2 вопр. Напряжение при кручении –касательное τ</vt:lpstr>
      <vt:lpstr>3 вопр. ВСФ (Внутренний   силовой фактор)   при   кручении  -  крутящий момент Мкр</vt:lpstr>
      <vt:lpstr>Слайд 20</vt:lpstr>
      <vt:lpstr> </vt:lpstr>
      <vt:lpstr>    5 этап урока закрепление знпний (решение задач)</vt:lpstr>
      <vt:lpstr>Слайд 23</vt:lpstr>
      <vt:lpstr>Слайд 24</vt:lpstr>
      <vt:lpstr>.</vt:lpstr>
      <vt:lpstr>Слайд 26</vt:lpstr>
      <vt:lpstr>Слайд 27</vt:lpstr>
      <vt:lpstr>Слайд 28</vt:lpstr>
      <vt:lpstr>  Пример 2 проверить условие прочности</vt:lpstr>
      <vt:lpstr>Слайд 30</vt:lpstr>
      <vt:lpstr>Слайд 31</vt:lpstr>
      <vt:lpstr>Слайд 32</vt:lpstr>
      <vt:lpstr>Внимание – задание:</vt:lpstr>
      <vt:lpstr>Слайд 34</vt:lpstr>
      <vt:lpstr>6 этап урока  Рефлексия на эмоциональное состояние</vt:lpstr>
      <vt:lpstr>7 этап урока. Домашнее  задание</vt:lpstr>
      <vt:lpstr>       1. В. А. Ивченко Техническая механика, курс лекций, Москва, 2015 г.;  2. В. П. Олофинская Техническая механика; Москва, 2016 г., 3. В. А. Ивченко Техническая механика, учебно-методический комплекс, Москва 2017  г.  4. Л. И. Вереина, М. М. Краснов Техническая механика. Учебник Москва 2019 5. М. С. Мовнин, А. Б. Израелит, А. Г. Рубашкин Техническая механика 6. И. Ю. Желновач  Кручение file:///C:/Users/Ь/Desktop/ 7. Международный научно-образовательный сайт EqWorld [Электронный ресурс]: Электрон. дан. и прогр. - Режим доступа: d.ipmnet.ru%2Findexr.html, свободный. - Загл. с экрана.  8. Сайт Математического института им. В.А. Стеклова Российской Акаде­мии наук [Электронный ресурс]: Электрон. дан. и прогр. - Режим доступа: свободный.  9. Наборы лекций, задач, контрольных заданий и расчетно-графических работ по различным разделам курса теоретической механики. Наборы решенных задач и расчетно-графических работ по различным разделам технической механики.  10.  Курсы лекций, курсы - онлайн лекций и практических занятий, учебные кинофильмы, экзаменационные вопросы, задачи, ответы и решения по технической механике.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Раздел  «Сопротивление материалов»</dc:title>
  <dc:creator>user</dc:creator>
  <cp:lastModifiedBy>User</cp:lastModifiedBy>
  <cp:revision>458</cp:revision>
  <cp:lastPrinted>2020-11-12T00:55:31Z</cp:lastPrinted>
  <dcterms:created xsi:type="dcterms:W3CDTF">2010-02-21T14:29:42Z</dcterms:created>
  <dcterms:modified xsi:type="dcterms:W3CDTF">2022-12-08T05:26:39Z</dcterms:modified>
</cp:coreProperties>
</file>