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0"/>
  </p:notesMasterIdLst>
  <p:sldIdLst>
    <p:sldId id="256" r:id="rId2"/>
    <p:sldId id="258" r:id="rId3"/>
    <p:sldId id="259" r:id="rId4"/>
    <p:sldId id="260" r:id="rId5"/>
    <p:sldId id="261" r:id="rId6"/>
    <p:sldId id="262" r:id="rId7"/>
    <p:sldId id="263" r:id="rId8"/>
    <p:sldId id="264" r:id="rId9"/>
    <p:sldId id="266" r:id="rId10"/>
    <p:sldId id="268" r:id="rId11"/>
    <p:sldId id="269" r:id="rId12"/>
    <p:sldId id="270" r:id="rId13"/>
    <p:sldId id="271" r:id="rId14"/>
    <p:sldId id="273" r:id="rId15"/>
    <p:sldId id="297" r:id="rId16"/>
    <p:sldId id="294" r:id="rId17"/>
    <p:sldId id="272" r:id="rId18"/>
    <p:sldId id="275" r:id="rId19"/>
    <p:sldId id="276" r:id="rId20"/>
    <p:sldId id="277" r:id="rId21"/>
    <p:sldId id="278" r:id="rId22"/>
    <p:sldId id="279" r:id="rId23"/>
    <p:sldId id="280" r:id="rId24"/>
    <p:sldId id="301" r:id="rId25"/>
    <p:sldId id="282" r:id="rId26"/>
    <p:sldId id="283" r:id="rId27"/>
    <p:sldId id="298" r:id="rId28"/>
    <p:sldId id="293" r:id="rId29"/>
    <p:sldId id="285" r:id="rId30"/>
    <p:sldId id="295" r:id="rId31"/>
    <p:sldId id="296" r:id="rId32"/>
    <p:sldId id="286" r:id="rId33"/>
    <p:sldId id="300" r:id="rId34"/>
    <p:sldId id="292" r:id="rId35"/>
    <p:sldId id="288" r:id="rId36"/>
    <p:sldId id="289" r:id="rId37"/>
    <p:sldId id="290" r:id="rId38"/>
    <p:sldId id="299"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28134"/>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E6B754-C9F0-42AF-AD24-C756E821EC4B}" type="doc">
      <dgm:prSet loTypeId="urn:microsoft.com/office/officeart/2005/8/layout/process4" loCatId="process" qsTypeId="urn:microsoft.com/office/officeart/2005/8/quickstyle/simple4" qsCatId="simple" csTypeId="urn:microsoft.com/office/officeart/2005/8/colors/accent1_2" csCatId="accent1" phldr="1"/>
      <dgm:spPr/>
    </dgm:pt>
    <dgm:pt modelId="{DBA0E8B5-6BEF-41CD-92AD-B65C25F0EA33}">
      <dgm:prSet phldrT="[Текст]" custT="1"/>
      <dgm:spPr/>
      <dgm:t>
        <a:bodyPr/>
        <a:lstStyle/>
        <a:p>
          <a:r>
            <a:rPr lang="ru-RU" sz="2400" b="1" dirty="0" smtClean="0"/>
            <a:t>Гуманистическая направленность обучения, при котором ведущее место занимает ученик, его личность, неповторимый внутренний мир </a:t>
          </a:r>
          <a:endParaRPr lang="ru-RU" sz="2400" b="1" dirty="0"/>
        </a:p>
      </dgm:t>
    </dgm:pt>
    <dgm:pt modelId="{C64BA0D8-5050-4824-A8DF-42B2DF24C5D9}" type="parTrans" cxnId="{ACEB2579-F5B0-4F14-960C-E6378D9DF726}">
      <dgm:prSet/>
      <dgm:spPr/>
      <dgm:t>
        <a:bodyPr/>
        <a:lstStyle/>
        <a:p>
          <a:endParaRPr lang="ru-RU"/>
        </a:p>
      </dgm:t>
    </dgm:pt>
    <dgm:pt modelId="{D3EBD18F-EDFA-47F9-80F4-CCE1892D6B8F}" type="sibTrans" cxnId="{ACEB2579-F5B0-4F14-960C-E6378D9DF726}">
      <dgm:prSet/>
      <dgm:spPr/>
      <dgm:t>
        <a:bodyPr/>
        <a:lstStyle/>
        <a:p>
          <a:endParaRPr lang="ru-RU"/>
        </a:p>
      </dgm:t>
    </dgm:pt>
    <dgm:pt modelId="{92E449EF-C001-477B-BDA3-5F1EB1FA99F8}">
      <dgm:prSet phldrT="[Текст]"/>
      <dgm:spPr/>
      <dgm:t>
        <a:bodyPr/>
        <a:lstStyle/>
        <a:p>
          <a:r>
            <a:rPr lang="ru-RU" b="1" i="1" dirty="0" smtClean="0"/>
            <a:t>Цель современного учителя </a:t>
          </a:r>
          <a:r>
            <a:rPr lang="ru-RU" b="1" dirty="0" smtClean="0"/>
            <a:t>- выбрать технологии, которые оптимально соответствуют цели, поставленной государством перед школой</a:t>
          </a:r>
          <a:endParaRPr lang="ru-RU" b="1" dirty="0"/>
        </a:p>
      </dgm:t>
    </dgm:pt>
    <dgm:pt modelId="{A83BEB10-E2A4-44F4-85AB-12C02C6CA41D}" type="parTrans" cxnId="{FAF990B8-C06F-4FB8-9E7D-D32737374ED7}">
      <dgm:prSet/>
      <dgm:spPr/>
      <dgm:t>
        <a:bodyPr/>
        <a:lstStyle/>
        <a:p>
          <a:endParaRPr lang="ru-RU"/>
        </a:p>
      </dgm:t>
    </dgm:pt>
    <dgm:pt modelId="{45EB1F05-C145-4AA4-B5C0-B87FD36411DE}" type="sibTrans" cxnId="{FAF990B8-C06F-4FB8-9E7D-D32737374ED7}">
      <dgm:prSet/>
      <dgm:spPr/>
      <dgm:t>
        <a:bodyPr/>
        <a:lstStyle/>
        <a:p>
          <a:endParaRPr lang="ru-RU"/>
        </a:p>
      </dgm:t>
    </dgm:pt>
    <dgm:pt modelId="{A28821E3-3E42-4F89-A902-DC7367FDCC85}" type="pres">
      <dgm:prSet presAssocID="{00E6B754-C9F0-42AF-AD24-C756E821EC4B}" presName="Name0" presStyleCnt="0">
        <dgm:presLayoutVars>
          <dgm:dir/>
          <dgm:animLvl val="lvl"/>
          <dgm:resizeHandles val="exact"/>
        </dgm:presLayoutVars>
      </dgm:prSet>
      <dgm:spPr/>
    </dgm:pt>
    <dgm:pt modelId="{57333619-D0D2-4804-9F92-FCAAF8036AFF}" type="pres">
      <dgm:prSet presAssocID="{92E449EF-C001-477B-BDA3-5F1EB1FA99F8}" presName="boxAndChildren" presStyleCnt="0"/>
      <dgm:spPr/>
    </dgm:pt>
    <dgm:pt modelId="{8327E71C-19EC-435F-825F-E689AC09EC16}" type="pres">
      <dgm:prSet presAssocID="{92E449EF-C001-477B-BDA3-5F1EB1FA99F8}" presName="parentTextBox" presStyleLbl="node1" presStyleIdx="0" presStyleCnt="2"/>
      <dgm:spPr/>
      <dgm:t>
        <a:bodyPr/>
        <a:lstStyle/>
        <a:p>
          <a:endParaRPr lang="ru-RU"/>
        </a:p>
      </dgm:t>
    </dgm:pt>
    <dgm:pt modelId="{150BB638-CA36-4C05-B522-6AFF34886BB4}" type="pres">
      <dgm:prSet presAssocID="{D3EBD18F-EDFA-47F9-80F4-CCE1892D6B8F}" presName="sp" presStyleCnt="0"/>
      <dgm:spPr/>
    </dgm:pt>
    <dgm:pt modelId="{3C067CDC-CF63-433E-A93C-8101DC0E7FED}" type="pres">
      <dgm:prSet presAssocID="{DBA0E8B5-6BEF-41CD-92AD-B65C25F0EA33}" presName="arrowAndChildren" presStyleCnt="0"/>
      <dgm:spPr/>
    </dgm:pt>
    <dgm:pt modelId="{0C9A969B-8045-4870-B558-AD8C6324EDB4}" type="pres">
      <dgm:prSet presAssocID="{DBA0E8B5-6BEF-41CD-92AD-B65C25F0EA33}" presName="parentTextArrow" presStyleLbl="node1" presStyleIdx="1" presStyleCnt="2"/>
      <dgm:spPr/>
      <dgm:t>
        <a:bodyPr/>
        <a:lstStyle/>
        <a:p>
          <a:endParaRPr lang="ru-RU"/>
        </a:p>
      </dgm:t>
    </dgm:pt>
  </dgm:ptLst>
  <dgm:cxnLst>
    <dgm:cxn modelId="{24C1AE09-E61A-4C10-B150-530CF5B4F06F}" type="presOf" srcId="{92E449EF-C001-477B-BDA3-5F1EB1FA99F8}" destId="{8327E71C-19EC-435F-825F-E689AC09EC16}" srcOrd="0" destOrd="0" presId="urn:microsoft.com/office/officeart/2005/8/layout/process4"/>
    <dgm:cxn modelId="{ACEB2579-F5B0-4F14-960C-E6378D9DF726}" srcId="{00E6B754-C9F0-42AF-AD24-C756E821EC4B}" destId="{DBA0E8B5-6BEF-41CD-92AD-B65C25F0EA33}" srcOrd="0" destOrd="0" parTransId="{C64BA0D8-5050-4824-A8DF-42B2DF24C5D9}" sibTransId="{D3EBD18F-EDFA-47F9-80F4-CCE1892D6B8F}"/>
    <dgm:cxn modelId="{3A41935E-F863-4303-BD9D-B03F0D48B173}" type="presOf" srcId="{DBA0E8B5-6BEF-41CD-92AD-B65C25F0EA33}" destId="{0C9A969B-8045-4870-B558-AD8C6324EDB4}" srcOrd="0" destOrd="0" presId="urn:microsoft.com/office/officeart/2005/8/layout/process4"/>
    <dgm:cxn modelId="{5D686AED-A557-4239-9360-D1E4786D67D1}" type="presOf" srcId="{00E6B754-C9F0-42AF-AD24-C756E821EC4B}" destId="{A28821E3-3E42-4F89-A902-DC7367FDCC85}" srcOrd="0" destOrd="0" presId="urn:microsoft.com/office/officeart/2005/8/layout/process4"/>
    <dgm:cxn modelId="{FAF990B8-C06F-4FB8-9E7D-D32737374ED7}" srcId="{00E6B754-C9F0-42AF-AD24-C756E821EC4B}" destId="{92E449EF-C001-477B-BDA3-5F1EB1FA99F8}" srcOrd="1" destOrd="0" parTransId="{A83BEB10-E2A4-44F4-85AB-12C02C6CA41D}" sibTransId="{45EB1F05-C145-4AA4-B5C0-B87FD36411DE}"/>
    <dgm:cxn modelId="{BEC7E273-25F0-49A7-955B-E985BAE64D12}" type="presParOf" srcId="{A28821E3-3E42-4F89-A902-DC7367FDCC85}" destId="{57333619-D0D2-4804-9F92-FCAAF8036AFF}" srcOrd="0" destOrd="0" presId="urn:microsoft.com/office/officeart/2005/8/layout/process4"/>
    <dgm:cxn modelId="{19BEA3E4-48BE-45C2-B659-FF8544FFF59F}" type="presParOf" srcId="{57333619-D0D2-4804-9F92-FCAAF8036AFF}" destId="{8327E71C-19EC-435F-825F-E689AC09EC16}" srcOrd="0" destOrd="0" presId="urn:microsoft.com/office/officeart/2005/8/layout/process4"/>
    <dgm:cxn modelId="{B1F18AF0-4F14-4471-AD33-474354CA08B2}" type="presParOf" srcId="{A28821E3-3E42-4F89-A902-DC7367FDCC85}" destId="{150BB638-CA36-4C05-B522-6AFF34886BB4}" srcOrd="1" destOrd="0" presId="urn:microsoft.com/office/officeart/2005/8/layout/process4"/>
    <dgm:cxn modelId="{03046ACF-A5AD-4BA9-9DC5-9C530B62E663}" type="presParOf" srcId="{A28821E3-3E42-4F89-A902-DC7367FDCC85}" destId="{3C067CDC-CF63-433E-A93C-8101DC0E7FED}" srcOrd="2" destOrd="0" presId="urn:microsoft.com/office/officeart/2005/8/layout/process4"/>
    <dgm:cxn modelId="{3424C843-41B7-4306-9031-39C7410B9E1D}" type="presParOf" srcId="{3C067CDC-CF63-433E-A93C-8101DC0E7FED}" destId="{0C9A969B-8045-4870-B558-AD8C6324EDB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D817AE-D8A5-4F42-B38C-95BCEADAB5AC}" type="doc">
      <dgm:prSet loTypeId="urn:microsoft.com/office/officeart/2005/8/layout/default#2" loCatId="list" qsTypeId="urn:microsoft.com/office/officeart/2005/8/quickstyle/simple1" qsCatId="simple" csTypeId="urn:microsoft.com/office/officeart/2005/8/colors/accent1_2" csCatId="accent1" phldr="1"/>
      <dgm:spPr/>
    </dgm:pt>
    <dgm:pt modelId="{8812AFBC-86C2-41CD-8FB3-9F365058B5A8}">
      <dgm:prSet phldrT="[Текст]" custT="1"/>
      <dgm:spPr/>
      <dgm:t>
        <a:bodyPr/>
        <a:lstStyle/>
        <a:p>
          <a:r>
            <a:rPr lang="ru-RU" sz="2400" dirty="0" smtClean="0"/>
            <a:t>Это не только технические средства, но и новые формы и методы преподавания, новый подход к процессу обучения</a:t>
          </a:r>
          <a:endParaRPr lang="ru-RU" sz="2400" dirty="0"/>
        </a:p>
      </dgm:t>
    </dgm:pt>
    <dgm:pt modelId="{B8082117-0F48-4D76-BBF0-AE3470EFEC8A}" type="parTrans" cxnId="{C4986E7C-DCFA-4E35-9E8D-BBC04547EF20}">
      <dgm:prSet/>
      <dgm:spPr/>
      <dgm:t>
        <a:bodyPr/>
        <a:lstStyle/>
        <a:p>
          <a:endParaRPr lang="ru-RU"/>
        </a:p>
      </dgm:t>
    </dgm:pt>
    <dgm:pt modelId="{F0E1FD7D-1771-4DE6-B1FF-215A54551807}" type="sibTrans" cxnId="{C4986E7C-DCFA-4E35-9E8D-BBC04547EF20}">
      <dgm:prSet/>
      <dgm:spPr/>
      <dgm:t>
        <a:bodyPr/>
        <a:lstStyle/>
        <a:p>
          <a:endParaRPr lang="ru-RU"/>
        </a:p>
      </dgm:t>
    </dgm:pt>
    <dgm:pt modelId="{5E6AED50-3AE7-48F2-983C-FA950B572894}">
      <dgm:prSet phldrT="[Текст]" custT="1"/>
      <dgm:spPr/>
      <dgm:t>
        <a:bodyPr/>
        <a:lstStyle/>
        <a:p>
          <a:r>
            <a:rPr lang="ru-RU" sz="2400" dirty="0" smtClean="0"/>
            <a:t>Они позволяют рассматривать обучение как процесс интеллектуального, творческого и нравственного развития учащихся </a:t>
          </a:r>
          <a:endParaRPr lang="ru-RU" sz="2400" dirty="0"/>
        </a:p>
      </dgm:t>
    </dgm:pt>
    <dgm:pt modelId="{4D1D5BB2-C507-4313-9848-83E9594199BD}" type="parTrans" cxnId="{F6CD564B-8EAB-470A-9E86-9B1DFAC1FBFD}">
      <dgm:prSet/>
      <dgm:spPr/>
      <dgm:t>
        <a:bodyPr/>
        <a:lstStyle/>
        <a:p>
          <a:endParaRPr lang="ru-RU"/>
        </a:p>
      </dgm:t>
    </dgm:pt>
    <dgm:pt modelId="{C68329C7-E53E-400F-9739-8C631A1B5EF1}" type="sibTrans" cxnId="{F6CD564B-8EAB-470A-9E86-9B1DFAC1FBFD}">
      <dgm:prSet/>
      <dgm:spPr/>
      <dgm:t>
        <a:bodyPr/>
        <a:lstStyle/>
        <a:p>
          <a:endParaRPr lang="ru-RU"/>
        </a:p>
      </dgm:t>
    </dgm:pt>
    <dgm:pt modelId="{7AD0552F-0C15-4ECB-A92D-2270CB9848BC}">
      <dgm:prSet phldrT="[Текст]" custT="1"/>
      <dgm:spPr/>
      <dgm:t>
        <a:bodyPr/>
        <a:lstStyle/>
        <a:p>
          <a:r>
            <a:rPr lang="ru-RU" sz="2400" dirty="0" smtClean="0"/>
            <a:t>Дают возможность создания на уроке эффективной среды взаимодействия участников образовательного процесса</a:t>
          </a:r>
          <a:endParaRPr lang="ru-RU" sz="2400" dirty="0"/>
        </a:p>
      </dgm:t>
    </dgm:pt>
    <dgm:pt modelId="{635D4748-345B-4749-923B-4501FB20BA62}" type="parTrans" cxnId="{F67EA566-1B1A-48A4-B1A6-B7BBB5A0001F}">
      <dgm:prSet/>
      <dgm:spPr/>
      <dgm:t>
        <a:bodyPr/>
        <a:lstStyle/>
        <a:p>
          <a:endParaRPr lang="ru-RU"/>
        </a:p>
      </dgm:t>
    </dgm:pt>
    <dgm:pt modelId="{35351D2F-3C48-452F-ADB4-80AF7EEA05DD}" type="sibTrans" cxnId="{F67EA566-1B1A-48A4-B1A6-B7BBB5A0001F}">
      <dgm:prSet/>
      <dgm:spPr/>
      <dgm:t>
        <a:bodyPr/>
        <a:lstStyle/>
        <a:p>
          <a:endParaRPr lang="ru-RU"/>
        </a:p>
      </dgm:t>
    </dgm:pt>
    <dgm:pt modelId="{C50D7ECB-15E4-4EC3-8246-906821FB6574}" type="pres">
      <dgm:prSet presAssocID="{A4D817AE-D8A5-4F42-B38C-95BCEADAB5AC}" presName="diagram" presStyleCnt="0">
        <dgm:presLayoutVars>
          <dgm:dir/>
          <dgm:resizeHandles val="exact"/>
        </dgm:presLayoutVars>
      </dgm:prSet>
      <dgm:spPr/>
    </dgm:pt>
    <dgm:pt modelId="{11389CCD-F179-43B5-B4AF-3A9F24F6C4E6}" type="pres">
      <dgm:prSet presAssocID="{8812AFBC-86C2-41CD-8FB3-9F365058B5A8}" presName="node" presStyleLbl="node1" presStyleIdx="0" presStyleCnt="3" custScaleY="115756" custLinFactNeighborX="604" custLinFactNeighborY="-1039">
        <dgm:presLayoutVars>
          <dgm:bulletEnabled val="1"/>
        </dgm:presLayoutVars>
      </dgm:prSet>
      <dgm:spPr/>
      <dgm:t>
        <a:bodyPr/>
        <a:lstStyle/>
        <a:p>
          <a:endParaRPr lang="ru-RU"/>
        </a:p>
      </dgm:t>
    </dgm:pt>
    <dgm:pt modelId="{AE75C9DF-DCFC-47D5-BAFE-AA1E8663026C}" type="pres">
      <dgm:prSet presAssocID="{F0E1FD7D-1771-4DE6-B1FF-215A54551807}" presName="sibTrans" presStyleCnt="0"/>
      <dgm:spPr/>
    </dgm:pt>
    <dgm:pt modelId="{F1F2B8A8-9FBD-4097-ABD6-690E1BAF7695}" type="pres">
      <dgm:prSet presAssocID="{5E6AED50-3AE7-48F2-983C-FA950B572894}" presName="node" presStyleLbl="node1" presStyleIdx="1" presStyleCnt="3" custScaleY="117734">
        <dgm:presLayoutVars>
          <dgm:bulletEnabled val="1"/>
        </dgm:presLayoutVars>
      </dgm:prSet>
      <dgm:spPr/>
      <dgm:t>
        <a:bodyPr/>
        <a:lstStyle/>
        <a:p>
          <a:endParaRPr lang="ru-RU"/>
        </a:p>
      </dgm:t>
    </dgm:pt>
    <dgm:pt modelId="{8FB81721-4EE9-4D94-9278-BBD9D1709240}" type="pres">
      <dgm:prSet presAssocID="{C68329C7-E53E-400F-9739-8C631A1B5EF1}" presName="sibTrans" presStyleCnt="0"/>
      <dgm:spPr/>
    </dgm:pt>
    <dgm:pt modelId="{5C21E370-C603-4C07-AA01-E6790E1E8190}" type="pres">
      <dgm:prSet presAssocID="{7AD0552F-0C15-4ECB-A92D-2270CB9848BC}" presName="node" presStyleLbl="node1" presStyleIdx="2" presStyleCnt="3" custScaleY="119089">
        <dgm:presLayoutVars>
          <dgm:bulletEnabled val="1"/>
        </dgm:presLayoutVars>
      </dgm:prSet>
      <dgm:spPr/>
      <dgm:t>
        <a:bodyPr/>
        <a:lstStyle/>
        <a:p>
          <a:endParaRPr lang="ru-RU"/>
        </a:p>
      </dgm:t>
    </dgm:pt>
  </dgm:ptLst>
  <dgm:cxnLst>
    <dgm:cxn modelId="{2298B0C9-493F-488C-A9C1-7CB63520035D}" type="presOf" srcId="{7AD0552F-0C15-4ECB-A92D-2270CB9848BC}" destId="{5C21E370-C603-4C07-AA01-E6790E1E8190}" srcOrd="0" destOrd="0" presId="urn:microsoft.com/office/officeart/2005/8/layout/default#2"/>
    <dgm:cxn modelId="{E610B969-2A2A-4612-A765-B30DA319FE34}" type="presOf" srcId="{8812AFBC-86C2-41CD-8FB3-9F365058B5A8}" destId="{11389CCD-F179-43B5-B4AF-3A9F24F6C4E6}" srcOrd="0" destOrd="0" presId="urn:microsoft.com/office/officeart/2005/8/layout/default#2"/>
    <dgm:cxn modelId="{F6CD564B-8EAB-470A-9E86-9B1DFAC1FBFD}" srcId="{A4D817AE-D8A5-4F42-B38C-95BCEADAB5AC}" destId="{5E6AED50-3AE7-48F2-983C-FA950B572894}" srcOrd="1" destOrd="0" parTransId="{4D1D5BB2-C507-4313-9848-83E9594199BD}" sibTransId="{C68329C7-E53E-400F-9739-8C631A1B5EF1}"/>
    <dgm:cxn modelId="{F67EA566-1B1A-48A4-B1A6-B7BBB5A0001F}" srcId="{A4D817AE-D8A5-4F42-B38C-95BCEADAB5AC}" destId="{7AD0552F-0C15-4ECB-A92D-2270CB9848BC}" srcOrd="2" destOrd="0" parTransId="{635D4748-345B-4749-923B-4501FB20BA62}" sibTransId="{35351D2F-3C48-452F-ADB4-80AF7EEA05DD}"/>
    <dgm:cxn modelId="{C4986E7C-DCFA-4E35-9E8D-BBC04547EF20}" srcId="{A4D817AE-D8A5-4F42-B38C-95BCEADAB5AC}" destId="{8812AFBC-86C2-41CD-8FB3-9F365058B5A8}" srcOrd="0" destOrd="0" parTransId="{B8082117-0F48-4D76-BBF0-AE3470EFEC8A}" sibTransId="{F0E1FD7D-1771-4DE6-B1FF-215A54551807}"/>
    <dgm:cxn modelId="{08EFF0F2-4D43-4BD1-86EA-F90C7BA41692}" type="presOf" srcId="{5E6AED50-3AE7-48F2-983C-FA950B572894}" destId="{F1F2B8A8-9FBD-4097-ABD6-690E1BAF7695}" srcOrd="0" destOrd="0" presId="urn:microsoft.com/office/officeart/2005/8/layout/default#2"/>
    <dgm:cxn modelId="{5BDC2A30-9F85-4752-9EC5-667919759F98}" type="presOf" srcId="{A4D817AE-D8A5-4F42-B38C-95BCEADAB5AC}" destId="{C50D7ECB-15E4-4EC3-8246-906821FB6574}" srcOrd="0" destOrd="0" presId="urn:microsoft.com/office/officeart/2005/8/layout/default#2"/>
    <dgm:cxn modelId="{8511D820-7D08-4933-AB14-D068DA015E73}" type="presParOf" srcId="{C50D7ECB-15E4-4EC3-8246-906821FB6574}" destId="{11389CCD-F179-43B5-B4AF-3A9F24F6C4E6}" srcOrd="0" destOrd="0" presId="urn:microsoft.com/office/officeart/2005/8/layout/default#2"/>
    <dgm:cxn modelId="{BBE28D76-55F3-4F3A-80FB-D23AB085F769}" type="presParOf" srcId="{C50D7ECB-15E4-4EC3-8246-906821FB6574}" destId="{AE75C9DF-DCFC-47D5-BAFE-AA1E8663026C}" srcOrd="1" destOrd="0" presId="urn:microsoft.com/office/officeart/2005/8/layout/default#2"/>
    <dgm:cxn modelId="{72CB8ECF-D7C6-4E5D-ABB8-E5449446A67E}" type="presParOf" srcId="{C50D7ECB-15E4-4EC3-8246-906821FB6574}" destId="{F1F2B8A8-9FBD-4097-ABD6-690E1BAF7695}" srcOrd="2" destOrd="0" presId="urn:microsoft.com/office/officeart/2005/8/layout/default#2"/>
    <dgm:cxn modelId="{D2BD6B83-7176-4CE2-92FD-B6265893B333}" type="presParOf" srcId="{C50D7ECB-15E4-4EC3-8246-906821FB6574}" destId="{8FB81721-4EE9-4D94-9278-BBD9D1709240}" srcOrd="3" destOrd="0" presId="urn:microsoft.com/office/officeart/2005/8/layout/default#2"/>
    <dgm:cxn modelId="{AA31A0A1-18B7-4110-8649-F920329A6BDE}" type="presParOf" srcId="{C50D7ECB-15E4-4EC3-8246-906821FB6574}" destId="{5C21E370-C603-4C07-AA01-E6790E1E8190}" srcOrd="4"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BCAAE1-723D-4538-979C-4661892AF36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F0C99304-5CA1-48AA-A06C-7ED8F258A5AC}">
      <dgm:prSet phldrT="[Текст]" custT="1"/>
      <dgm:spPr/>
      <dgm:t>
        <a:bodyPr/>
        <a:lstStyle/>
        <a:p>
          <a:r>
            <a:rPr lang="ru-RU" sz="2400" dirty="0" smtClean="0"/>
            <a:t>1. Формулировка проблемы</a:t>
          </a:r>
          <a:endParaRPr lang="ru-RU" sz="2400" dirty="0"/>
        </a:p>
      </dgm:t>
    </dgm:pt>
    <dgm:pt modelId="{EA89C690-67F9-4950-8358-800185CA0410}" type="parTrans" cxnId="{BC28834D-68BB-4AE6-B95B-1F82B997DCB0}">
      <dgm:prSet/>
      <dgm:spPr/>
      <dgm:t>
        <a:bodyPr/>
        <a:lstStyle/>
        <a:p>
          <a:endParaRPr lang="ru-RU"/>
        </a:p>
      </dgm:t>
    </dgm:pt>
    <dgm:pt modelId="{3D1D40AF-C856-486B-A088-FBC4E425301A}" type="sibTrans" cxnId="{BC28834D-68BB-4AE6-B95B-1F82B997DCB0}">
      <dgm:prSet/>
      <dgm:spPr/>
      <dgm:t>
        <a:bodyPr/>
        <a:lstStyle/>
        <a:p>
          <a:endParaRPr lang="ru-RU"/>
        </a:p>
      </dgm:t>
    </dgm:pt>
    <dgm:pt modelId="{81C0903D-12EC-4954-A5B9-62AD27B5F2C2}">
      <dgm:prSet phldrT="[Текст]" custT="1"/>
      <dgm:spPr/>
      <dgm:t>
        <a:bodyPr/>
        <a:lstStyle/>
        <a:p>
          <a:r>
            <a:rPr lang="ru-RU" sz="2400" dirty="0" smtClean="0"/>
            <a:t>2.Составление плана ее решения</a:t>
          </a:r>
          <a:endParaRPr lang="ru-RU" sz="2400" dirty="0"/>
        </a:p>
      </dgm:t>
    </dgm:pt>
    <dgm:pt modelId="{B955150E-5B6B-4B80-8E9E-4F9CB0F756F6}" type="parTrans" cxnId="{50AC58AC-BD88-4886-81EB-9B8D24B2766B}">
      <dgm:prSet/>
      <dgm:spPr/>
      <dgm:t>
        <a:bodyPr/>
        <a:lstStyle/>
        <a:p>
          <a:endParaRPr lang="ru-RU"/>
        </a:p>
      </dgm:t>
    </dgm:pt>
    <dgm:pt modelId="{6B6E3513-97B0-458A-8170-B184E2D82909}" type="sibTrans" cxnId="{50AC58AC-BD88-4886-81EB-9B8D24B2766B}">
      <dgm:prSet/>
      <dgm:spPr/>
      <dgm:t>
        <a:bodyPr/>
        <a:lstStyle/>
        <a:p>
          <a:endParaRPr lang="ru-RU"/>
        </a:p>
      </dgm:t>
    </dgm:pt>
    <dgm:pt modelId="{A5936E1F-C22E-41ED-BB2E-D8EA1281F256}">
      <dgm:prSet phldrT="[Текст]" custT="1"/>
      <dgm:spPr/>
      <dgm:t>
        <a:bodyPr/>
        <a:lstStyle/>
        <a:p>
          <a:r>
            <a:rPr lang="ru-RU" sz="2400" dirty="0" smtClean="0"/>
            <a:t>3.Выдвижение предположений и обоснование гипотезы</a:t>
          </a:r>
          <a:endParaRPr lang="ru-RU" sz="2400" dirty="0"/>
        </a:p>
      </dgm:t>
    </dgm:pt>
    <dgm:pt modelId="{3F6A56AD-FE39-46F6-9C92-2C7029DEA403}" type="parTrans" cxnId="{79772BFF-1677-4D74-B5CB-F0062347A824}">
      <dgm:prSet/>
      <dgm:spPr/>
      <dgm:t>
        <a:bodyPr/>
        <a:lstStyle/>
        <a:p>
          <a:endParaRPr lang="ru-RU"/>
        </a:p>
      </dgm:t>
    </dgm:pt>
    <dgm:pt modelId="{7C28EDE1-13AC-4678-909E-821A38CB1608}" type="sibTrans" cxnId="{79772BFF-1677-4D74-B5CB-F0062347A824}">
      <dgm:prSet/>
      <dgm:spPr/>
      <dgm:t>
        <a:bodyPr/>
        <a:lstStyle/>
        <a:p>
          <a:endParaRPr lang="ru-RU"/>
        </a:p>
      </dgm:t>
    </dgm:pt>
    <dgm:pt modelId="{A63AEAFE-3A13-4803-8C45-F99935270576}" type="pres">
      <dgm:prSet presAssocID="{E3BCAAE1-723D-4538-979C-4661892AF36F}" presName="outerComposite" presStyleCnt="0">
        <dgm:presLayoutVars>
          <dgm:chMax val="5"/>
          <dgm:dir/>
          <dgm:resizeHandles val="exact"/>
        </dgm:presLayoutVars>
      </dgm:prSet>
      <dgm:spPr/>
      <dgm:t>
        <a:bodyPr/>
        <a:lstStyle/>
        <a:p>
          <a:endParaRPr lang="ru-RU"/>
        </a:p>
      </dgm:t>
    </dgm:pt>
    <dgm:pt modelId="{20F5DCE4-0E2F-4843-8530-4ABCCD801B92}" type="pres">
      <dgm:prSet presAssocID="{E3BCAAE1-723D-4538-979C-4661892AF36F}" presName="dummyMaxCanvas" presStyleCnt="0">
        <dgm:presLayoutVars/>
      </dgm:prSet>
      <dgm:spPr/>
    </dgm:pt>
    <dgm:pt modelId="{72FDCA6A-68A2-4550-9C38-8F50806941CB}" type="pres">
      <dgm:prSet presAssocID="{E3BCAAE1-723D-4538-979C-4661892AF36F}" presName="ThreeNodes_1" presStyleLbl="node1" presStyleIdx="0" presStyleCnt="3">
        <dgm:presLayoutVars>
          <dgm:bulletEnabled val="1"/>
        </dgm:presLayoutVars>
      </dgm:prSet>
      <dgm:spPr/>
      <dgm:t>
        <a:bodyPr/>
        <a:lstStyle/>
        <a:p>
          <a:endParaRPr lang="ru-RU"/>
        </a:p>
      </dgm:t>
    </dgm:pt>
    <dgm:pt modelId="{890B74E2-60E2-4FCF-9D0B-FE20B401442B}" type="pres">
      <dgm:prSet presAssocID="{E3BCAAE1-723D-4538-979C-4661892AF36F}" presName="ThreeNodes_2" presStyleLbl="node1" presStyleIdx="1" presStyleCnt="3" custScaleX="109050" custLinFactNeighborX="679" custLinFactNeighborY="-12500">
        <dgm:presLayoutVars>
          <dgm:bulletEnabled val="1"/>
        </dgm:presLayoutVars>
      </dgm:prSet>
      <dgm:spPr/>
      <dgm:t>
        <a:bodyPr/>
        <a:lstStyle/>
        <a:p>
          <a:endParaRPr lang="ru-RU"/>
        </a:p>
      </dgm:t>
    </dgm:pt>
    <dgm:pt modelId="{3AF2F046-3B52-43CB-A8BE-B45B1FE80EBD}" type="pres">
      <dgm:prSet presAssocID="{E3BCAAE1-723D-4538-979C-4661892AF36F}" presName="ThreeNodes_3" presStyleLbl="node1" presStyleIdx="2" presStyleCnt="3" custScaleY="127777" custLinFactNeighborX="-4072" custLinFactNeighborY="-18056">
        <dgm:presLayoutVars>
          <dgm:bulletEnabled val="1"/>
        </dgm:presLayoutVars>
      </dgm:prSet>
      <dgm:spPr/>
      <dgm:t>
        <a:bodyPr/>
        <a:lstStyle/>
        <a:p>
          <a:endParaRPr lang="ru-RU"/>
        </a:p>
      </dgm:t>
    </dgm:pt>
    <dgm:pt modelId="{16D0F89B-2883-4522-925E-88F46B64A4F0}" type="pres">
      <dgm:prSet presAssocID="{E3BCAAE1-723D-4538-979C-4661892AF36F}" presName="ThreeConn_1-2" presStyleLbl="fgAccFollowNode1" presStyleIdx="0" presStyleCnt="2">
        <dgm:presLayoutVars>
          <dgm:bulletEnabled val="1"/>
        </dgm:presLayoutVars>
      </dgm:prSet>
      <dgm:spPr/>
      <dgm:t>
        <a:bodyPr/>
        <a:lstStyle/>
        <a:p>
          <a:endParaRPr lang="ru-RU"/>
        </a:p>
      </dgm:t>
    </dgm:pt>
    <dgm:pt modelId="{A73EE712-6BB2-4307-97FE-EC5E0B594A17}" type="pres">
      <dgm:prSet presAssocID="{E3BCAAE1-723D-4538-979C-4661892AF36F}" presName="ThreeConn_2-3" presStyleLbl="fgAccFollowNode1" presStyleIdx="1" presStyleCnt="2">
        <dgm:presLayoutVars>
          <dgm:bulletEnabled val="1"/>
        </dgm:presLayoutVars>
      </dgm:prSet>
      <dgm:spPr/>
      <dgm:t>
        <a:bodyPr/>
        <a:lstStyle/>
        <a:p>
          <a:endParaRPr lang="ru-RU"/>
        </a:p>
      </dgm:t>
    </dgm:pt>
    <dgm:pt modelId="{FFA07BEF-5D5F-43F4-88EB-A5F086E1A37C}" type="pres">
      <dgm:prSet presAssocID="{E3BCAAE1-723D-4538-979C-4661892AF36F}" presName="ThreeNodes_1_text" presStyleLbl="node1" presStyleIdx="2" presStyleCnt="3">
        <dgm:presLayoutVars>
          <dgm:bulletEnabled val="1"/>
        </dgm:presLayoutVars>
      </dgm:prSet>
      <dgm:spPr/>
      <dgm:t>
        <a:bodyPr/>
        <a:lstStyle/>
        <a:p>
          <a:endParaRPr lang="ru-RU"/>
        </a:p>
      </dgm:t>
    </dgm:pt>
    <dgm:pt modelId="{7AA4A7C4-19B0-46A9-BBA9-46FEEF18E75F}" type="pres">
      <dgm:prSet presAssocID="{E3BCAAE1-723D-4538-979C-4661892AF36F}" presName="ThreeNodes_2_text" presStyleLbl="node1" presStyleIdx="2" presStyleCnt="3">
        <dgm:presLayoutVars>
          <dgm:bulletEnabled val="1"/>
        </dgm:presLayoutVars>
      </dgm:prSet>
      <dgm:spPr/>
      <dgm:t>
        <a:bodyPr/>
        <a:lstStyle/>
        <a:p>
          <a:endParaRPr lang="ru-RU"/>
        </a:p>
      </dgm:t>
    </dgm:pt>
    <dgm:pt modelId="{1C751ED8-58B7-4A6C-B73A-BEEFDC7DA702}" type="pres">
      <dgm:prSet presAssocID="{E3BCAAE1-723D-4538-979C-4661892AF36F}" presName="ThreeNodes_3_text" presStyleLbl="node1" presStyleIdx="2" presStyleCnt="3">
        <dgm:presLayoutVars>
          <dgm:bulletEnabled val="1"/>
        </dgm:presLayoutVars>
      </dgm:prSet>
      <dgm:spPr/>
      <dgm:t>
        <a:bodyPr/>
        <a:lstStyle/>
        <a:p>
          <a:endParaRPr lang="ru-RU"/>
        </a:p>
      </dgm:t>
    </dgm:pt>
  </dgm:ptLst>
  <dgm:cxnLst>
    <dgm:cxn modelId="{79772BFF-1677-4D74-B5CB-F0062347A824}" srcId="{E3BCAAE1-723D-4538-979C-4661892AF36F}" destId="{A5936E1F-C22E-41ED-BB2E-D8EA1281F256}" srcOrd="2" destOrd="0" parTransId="{3F6A56AD-FE39-46F6-9C92-2C7029DEA403}" sibTransId="{7C28EDE1-13AC-4678-909E-821A38CB1608}"/>
    <dgm:cxn modelId="{535791EA-BC34-49AB-9DAC-6970BC1CD37F}" type="presOf" srcId="{6B6E3513-97B0-458A-8170-B184E2D82909}" destId="{A73EE712-6BB2-4307-97FE-EC5E0B594A17}" srcOrd="0" destOrd="0" presId="urn:microsoft.com/office/officeart/2005/8/layout/vProcess5"/>
    <dgm:cxn modelId="{95A7856B-81E4-4ED7-959C-E45BDA1E3C59}" type="presOf" srcId="{3D1D40AF-C856-486B-A088-FBC4E425301A}" destId="{16D0F89B-2883-4522-925E-88F46B64A4F0}" srcOrd="0" destOrd="0" presId="urn:microsoft.com/office/officeart/2005/8/layout/vProcess5"/>
    <dgm:cxn modelId="{833FC25F-F71E-4531-9DB6-4CE059171EA7}" type="presOf" srcId="{81C0903D-12EC-4954-A5B9-62AD27B5F2C2}" destId="{7AA4A7C4-19B0-46A9-BBA9-46FEEF18E75F}" srcOrd="1" destOrd="0" presId="urn:microsoft.com/office/officeart/2005/8/layout/vProcess5"/>
    <dgm:cxn modelId="{0A9891A6-E2DB-4573-80F9-B93249DD14C5}" type="presOf" srcId="{81C0903D-12EC-4954-A5B9-62AD27B5F2C2}" destId="{890B74E2-60E2-4FCF-9D0B-FE20B401442B}" srcOrd="0" destOrd="0" presId="urn:microsoft.com/office/officeart/2005/8/layout/vProcess5"/>
    <dgm:cxn modelId="{C434F123-18E4-4892-B753-60ADE93C0575}" type="presOf" srcId="{E3BCAAE1-723D-4538-979C-4661892AF36F}" destId="{A63AEAFE-3A13-4803-8C45-F99935270576}" srcOrd="0" destOrd="0" presId="urn:microsoft.com/office/officeart/2005/8/layout/vProcess5"/>
    <dgm:cxn modelId="{BC28834D-68BB-4AE6-B95B-1F82B997DCB0}" srcId="{E3BCAAE1-723D-4538-979C-4661892AF36F}" destId="{F0C99304-5CA1-48AA-A06C-7ED8F258A5AC}" srcOrd="0" destOrd="0" parTransId="{EA89C690-67F9-4950-8358-800185CA0410}" sibTransId="{3D1D40AF-C856-486B-A088-FBC4E425301A}"/>
    <dgm:cxn modelId="{62B24AD1-9695-4198-9877-425BD1768EDD}" type="presOf" srcId="{F0C99304-5CA1-48AA-A06C-7ED8F258A5AC}" destId="{FFA07BEF-5D5F-43F4-88EB-A5F086E1A37C}" srcOrd="1" destOrd="0" presId="urn:microsoft.com/office/officeart/2005/8/layout/vProcess5"/>
    <dgm:cxn modelId="{739BFC0A-8B08-4685-90C4-E5EEFD3BF1AF}" type="presOf" srcId="{A5936E1F-C22E-41ED-BB2E-D8EA1281F256}" destId="{1C751ED8-58B7-4A6C-B73A-BEEFDC7DA702}" srcOrd="1" destOrd="0" presId="urn:microsoft.com/office/officeart/2005/8/layout/vProcess5"/>
    <dgm:cxn modelId="{CF0C5498-3A71-44B7-8A0D-483739EA1AAC}" type="presOf" srcId="{F0C99304-5CA1-48AA-A06C-7ED8F258A5AC}" destId="{72FDCA6A-68A2-4550-9C38-8F50806941CB}" srcOrd="0" destOrd="0" presId="urn:microsoft.com/office/officeart/2005/8/layout/vProcess5"/>
    <dgm:cxn modelId="{50AC58AC-BD88-4886-81EB-9B8D24B2766B}" srcId="{E3BCAAE1-723D-4538-979C-4661892AF36F}" destId="{81C0903D-12EC-4954-A5B9-62AD27B5F2C2}" srcOrd="1" destOrd="0" parTransId="{B955150E-5B6B-4B80-8E9E-4F9CB0F756F6}" sibTransId="{6B6E3513-97B0-458A-8170-B184E2D82909}"/>
    <dgm:cxn modelId="{B294819E-B4DB-4930-9EC6-ECBDC0C8F711}" type="presOf" srcId="{A5936E1F-C22E-41ED-BB2E-D8EA1281F256}" destId="{3AF2F046-3B52-43CB-A8BE-B45B1FE80EBD}" srcOrd="0" destOrd="0" presId="urn:microsoft.com/office/officeart/2005/8/layout/vProcess5"/>
    <dgm:cxn modelId="{83FEB4F1-ED37-4D86-A394-4557FD85E831}" type="presParOf" srcId="{A63AEAFE-3A13-4803-8C45-F99935270576}" destId="{20F5DCE4-0E2F-4843-8530-4ABCCD801B92}" srcOrd="0" destOrd="0" presId="urn:microsoft.com/office/officeart/2005/8/layout/vProcess5"/>
    <dgm:cxn modelId="{CB523A6B-9294-46C2-B87E-5F53A740B12A}" type="presParOf" srcId="{A63AEAFE-3A13-4803-8C45-F99935270576}" destId="{72FDCA6A-68A2-4550-9C38-8F50806941CB}" srcOrd="1" destOrd="0" presId="urn:microsoft.com/office/officeart/2005/8/layout/vProcess5"/>
    <dgm:cxn modelId="{49948872-0145-4961-A585-2478DDB7F612}" type="presParOf" srcId="{A63AEAFE-3A13-4803-8C45-F99935270576}" destId="{890B74E2-60E2-4FCF-9D0B-FE20B401442B}" srcOrd="2" destOrd="0" presId="urn:microsoft.com/office/officeart/2005/8/layout/vProcess5"/>
    <dgm:cxn modelId="{0155401C-7349-4A6D-A1CF-8DAAE7DC9F94}" type="presParOf" srcId="{A63AEAFE-3A13-4803-8C45-F99935270576}" destId="{3AF2F046-3B52-43CB-A8BE-B45B1FE80EBD}" srcOrd="3" destOrd="0" presId="urn:microsoft.com/office/officeart/2005/8/layout/vProcess5"/>
    <dgm:cxn modelId="{9ACE73BB-2D47-46F3-875A-69BE7331FCB9}" type="presParOf" srcId="{A63AEAFE-3A13-4803-8C45-F99935270576}" destId="{16D0F89B-2883-4522-925E-88F46B64A4F0}" srcOrd="4" destOrd="0" presId="urn:microsoft.com/office/officeart/2005/8/layout/vProcess5"/>
    <dgm:cxn modelId="{3D1102DC-2302-4FC2-8969-E4489E3781CA}" type="presParOf" srcId="{A63AEAFE-3A13-4803-8C45-F99935270576}" destId="{A73EE712-6BB2-4307-97FE-EC5E0B594A17}" srcOrd="5" destOrd="0" presId="urn:microsoft.com/office/officeart/2005/8/layout/vProcess5"/>
    <dgm:cxn modelId="{543B3679-1B48-4031-A4D8-F90F238DF0C2}" type="presParOf" srcId="{A63AEAFE-3A13-4803-8C45-F99935270576}" destId="{FFA07BEF-5D5F-43F4-88EB-A5F086E1A37C}" srcOrd="6" destOrd="0" presId="urn:microsoft.com/office/officeart/2005/8/layout/vProcess5"/>
    <dgm:cxn modelId="{7DB74286-4D77-4E78-A24F-AE24EF38A44D}" type="presParOf" srcId="{A63AEAFE-3A13-4803-8C45-F99935270576}" destId="{7AA4A7C4-19B0-46A9-BBA9-46FEEF18E75F}" srcOrd="7" destOrd="0" presId="urn:microsoft.com/office/officeart/2005/8/layout/vProcess5"/>
    <dgm:cxn modelId="{E3D00127-4682-40D9-9B7F-DD8C68842502}" type="presParOf" srcId="{A63AEAFE-3A13-4803-8C45-F99935270576}" destId="{1C751ED8-58B7-4A6C-B73A-BEEFDC7DA70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A90763-1183-489F-8E6F-89A03B3FE46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41C9E301-3FAF-4CCF-B0FF-B58320D8CD1C}">
      <dgm:prSet phldrT="[Текст]" custT="1"/>
      <dgm:spPr/>
      <dgm:t>
        <a:bodyPr/>
        <a:lstStyle/>
        <a:p>
          <a:r>
            <a:rPr lang="ru-RU" sz="2400" dirty="0" smtClean="0"/>
            <a:t>4.Доказательство гипотезы</a:t>
          </a:r>
          <a:endParaRPr lang="ru-RU" sz="2400" dirty="0"/>
        </a:p>
      </dgm:t>
    </dgm:pt>
    <dgm:pt modelId="{3E4AC654-1ABB-4CD7-9948-4851208D82EB}" type="parTrans" cxnId="{99F495C8-075B-4A79-A933-E46E04DFFF7F}">
      <dgm:prSet/>
      <dgm:spPr/>
      <dgm:t>
        <a:bodyPr/>
        <a:lstStyle/>
        <a:p>
          <a:endParaRPr lang="ru-RU"/>
        </a:p>
      </dgm:t>
    </dgm:pt>
    <dgm:pt modelId="{D5132C84-47F3-4617-9C87-19A33686F4E5}" type="sibTrans" cxnId="{99F495C8-075B-4A79-A933-E46E04DFFF7F}">
      <dgm:prSet/>
      <dgm:spPr/>
      <dgm:t>
        <a:bodyPr/>
        <a:lstStyle/>
        <a:p>
          <a:endParaRPr lang="ru-RU"/>
        </a:p>
      </dgm:t>
    </dgm:pt>
    <dgm:pt modelId="{B3C4DA9D-1F64-4B2C-A052-7FDCAED04E6B}">
      <dgm:prSet phldrT="[Текст]" custT="1"/>
      <dgm:spPr/>
      <dgm:t>
        <a:bodyPr/>
        <a:lstStyle/>
        <a:p>
          <a:r>
            <a:rPr lang="ru-RU" sz="2400" dirty="0" smtClean="0"/>
            <a:t>5.Проверка решения проблемы</a:t>
          </a:r>
          <a:endParaRPr lang="ru-RU" sz="2400" dirty="0"/>
        </a:p>
      </dgm:t>
    </dgm:pt>
    <dgm:pt modelId="{B5EC7286-B7C3-4938-AC6B-DF57FDB9CA26}" type="parTrans" cxnId="{D953C311-F4E1-46A5-A477-986BD5A2AEFB}">
      <dgm:prSet/>
      <dgm:spPr/>
      <dgm:t>
        <a:bodyPr/>
        <a:lstStyle/>
        <a:p>
          <a:endParaRPr lang="ru-RU"/>
        </a:p>
      </dgm:t>
    </dgm:pt>
    <dgm:pt modelId="{26711AC2-0ECF-447B-9A7D-A5A0533DE8E7}" type="sibTrans" cxnId="{D953C311-F4E1-46A5-A477-986BD5A2AEFB}">
      <dgm:prSet/>
      <dgm:spPr/>
      <dgm:t>
        <a:bodyPr/>
        <a:lstStyle/>
        <a:p>
          <a:endParaRPr lang="ru-RU"/>
        </a:p>
      </dgm:t>
    </dgm:pt>
    <dgm:pt modelId="{2E1A6ECB-0100-4918-AACE-2585F553BE45}">
      <dgm:prSet phldrT="[Текст]" custT="1"/>
      <dgm:spPr/>
      <dgm:t>
        <a:bodyPr/>
        <a:lstStyle/>
        <a:p>
          <a:r>
            <a:rPr lang="ru-RU" sz="2400" dirty="0" smtClean="0"/>
            <a:t>6.Повторение и анализ процесса решения</a:t>
          </a:r>
          <a:endParaRPr lang="ru-RU" sz="2400" dirty="0"/>
        </a:p>
      </dgm:t>
    </dgm:pt>
    <dgm:pt modelId="{D5657F09-2B17-4963-A225-3D91D9EF737F}" type="parTrans" cxnId="{26A3BF4D-86CB-4832-A891-22112D282312}">
      <dgm:prSet/>
      <dgm:spPr/>
      <dgm:t>
        <a:bodyPr/>
        <a:lstStyle/>
        <a:p>
          <a:endParaRPr lang="ru-RU"/>
        </a:p>
      </dgm:t>
    </dgm:pt>
    <dgm:pt modelId="{AFF81FA9-D7E7-4DE7-A2B2-A74FFFE722C1}" type="sibTrans" cxnId="{26A3BF4D-86CB-4832-A891-22112D282312}">
      <dgm:prSet/>
      <dgm:spPr/>
      <dgm:t>
        <a:bodyPr/>
        <a:lstStyle/>
        <a:p>
          <a:endParaRPr lang="ru-RU"/>
        </a:p>
      </dgm:t>
    </dgm:pt>
    <dgm:pt modelId="{4F8F59B5-0A8E-4447-A7F8-AD8C87C1ED37}" type="pres">
      <dgm:prSet presAssocID="{B4A90763-1183-489F-8E6F-89A03B3FE465}" presName="outerComposite" presStyleCnt="0">
        <dgm:presLayoutVars>
          <dgm:chMax val="5"/>
          <dgm:dir/>
          <dgm:resizeHandles val="exact"/>
        </dgm:presLayoutVars>
      </dgm:prSet>
      <dgm:spPr/>
      <dgm:t>
        <a:bodyPr/>
        <a:lstStyle/>
        <a:p>
          <a:endParaRPr lang="ru-RU"/>
        </a:p>
      </dgm:t>
    </dgm:pt>
    <dgm:pt modelId="{65CF8A9D-15B7-422E-A140-E7D19174AE3B}" type="pres">
      <dgm:prSet presAssocID="{B4A90763-1183-489F-8E6F-89A03B3FE465}" presName="dummyMaxCanvas" presStyleCnt="0">
        <dgm:presLayoutVars/>
      </dgm:prSet>
      <dgm:spPr/>
    </dgm:pt>
    <dgm:pt modelId="{CCEAA2F6-215D-4675-A511-65F927997951}" type="pres">
      <dgm:prSet presAssocID="{B4A90763-1183-489F-8E6F-89A03B3FE465}" presName="ThreeNodes_1" presStyleLbl="node1" presStyleIdx="0" presStyleCnt="3" custLinFactNeighborY="12468">
        <dgm:presLayoutVars>
          <dgm:bulletEnabled val="1"/>
        </dgm:presLayoutVars>
      </dgm:prSet>
      <dgm:spPr/>
      <dgm:t>
        <a:bodyPr/>
        <a:lstStyle/>
        <a:p>
          <a:endParaRPr lang="ru-RU"/>
        </a:p>
      </dgm:t>
    </dgm:pt>
    <dgm:pt modelId="{CDF65C58-A0F9-4047-BC0F-0480ED0E0018}" type="pres">
      <dgm:prSet presAssocID="{B4A90763-1183-489F-8E6F-89A03B3FE465}" presName="ThreeNodes_2" presStyleLbl="node1" presStyleIdx="1" presStyleCnt="3" custScaleX="112978" custLinFactNeighborX="4835" custLinFactNeighborY="-9555">
        <dgm:presLayoutVars>
          <dgm:bulletEnabled val="1"/>
        </dgm:presLayoutVars>
      </dgm:prSet>
      <dgm:spPr/>
      <dgm:t>
        <a:bodyPr/>
        <a:lstStyle/>
        <a:p>
          <a:endParaRPr lang="ru-RU"/>
        </a:p>
      </dgm:t>
    </dgm:pt>
    <dgm:pt modelId="{83E91679-04F0-4806-B526-6937AC718EFA}" type="pres">
      <dgm:prSet presAssocID="{B4A90763-1183-489F-8E6F-89A03B3FE465}" presName="ThreeNodes_3" presStyleLbl="node1" presStyleIdx="2" presStyleCnt="3" custScaleX="105146" custScaleY="121055" custLinFactNeighborX="-1" custLinFactNeighborY="-5264">
        <dgm:presLayoutVars>
          <dgm:bulletEnabled val="1"/>
        </dgm:presLayoutVars>
      </dgm:prSet>
      <dgm:spPr/>
      <dgm:t>
        <a:bodyPr/>
        <a:lstStyle/>
        <a:p>
          <a:endParaRPr lang="ru-RU"/>
        </a:p>
      </dgm:t>
    </dgm:pt>
    <dgm:pt modelId="{7090468F-F844-47BF-9E48-78373859914B}" type="pres">
      <dgm:prSet presAssocID="{B4A90763-1183-489F-8E6F-89A03B3FE465}" presName="ThreeConn_1-2" presStyleLbl="fgAccFollowNode1" presStyleIdx="0" presStyleCnt="2">
        <dgm:presLayoutVars>
          <dgm:bulletEnabled val="1"/>
        </dgm:presLayoutVars>
      </dgm:prSet>
      <dgm:spPr/>
      <dgm:t>
        <a:bodyPr/>
        <a:lstStyle/>
        <a:p>
          <a:endParaRPr lang="ru-RU"/>
        </a:p>
      </dgm:t>
    </dgm:pt>
    <dgm:pt modelId="{13A6A676-E045-4C74-8E68-5077F143DE48}" type="pres">
      <dgm:prSet presAssocID="{B4A90763-1183-489F-8E6F-89A03B3FE465}" presName="ThreeConn_2-3" presStyleLbl="fgAccFollowNode1" presStyleIdx="1" presStyleCnt="2">
        <dgm:presLayoutVars>
          <dgm:bulletEnabled val="1"/>
        </dgm:presLayoutVars>
      </dgm:prSet>
      <dgm:spPr/>
      <dgm:t>
        <a:bodyPr/>
        <a:lstStyle/>
        <a:p>
          <a:endParaRPr lang="ru-RU"/>
        </a:p>
      </dgm:t>
    </dgm:pt>
    <dgm:pt modelId="{3328BC64-AC3A-4156-B515-BECFD248AD19}" type="pres">
      <dgm:prSet presAssocID="{B4A90763-1183-489F-8E6F-89A03B3FE465}" presName="ThreeNodes_1_text" presStyleLbl="node1" presStyleIdx="2" presStyleCnt="3">
        <dgm:presLayoutVars>
          <dgm:bulletEnabled val="1"/>
        </dgm:presLayoutVars>
      </dgm:prSet>
      <dgm:spPr/>
      <dgm:t>
        <a:bodyPr/>
        <a:lstStyle/>
        <a:p>
          <a:endParaRPr lang="ru-RU"/>
        </a:p>
      </dgm:t>
    </dgm:pt>
    <dgm:pt modelId="{6A26839D-D7C6-44E4-AED1-67B5A8B91C2A}" type="pres">
      <dgm:prSet presAssocID="{B4A90763-1183-489F-8E6F-89A03B3FE465}" presName="ThreeNodes_2_text" presStyleLbl="node1" presStyleIdx="2" presStyleCnt="3">
        <dgm:presLayoutVars>
          <dgm:bulletEnabled val="1"/>
        </dgm:presLayoutVars>
      </dgm:prSet>
      <dgm:spPr/>
      <dgm:t>
        <a:bodyPr/>
        <a:lstStyle/>
        <a:p>
          <a:endParaRPr lang="ru-RU"/>
        </a:p>
      </dgm:t>
    </dgm:pt>
    <dgm:pt modelId="{9DC50BBD-BA0C-41AB-A3CF-CC06F29828DB}" type="pres">
      <dgm:prSet presAssocID="{B4A90763-1183-489F-8E6F-89A03B3FE465}" presName="ThreeNodes_3_text" presStyleLbl="node1" presStyleIdx="2" presStyleCnt="3">
        <dgm:presLayoutVars>
          <dgm:bulletEnabled val="1"/>
        </dgm:presLayoutVars>
      </dgm:prSet>
      <dgm:spPr/>
      <dgm:t>
        <a:bodyPr/>
        <a:lstStyle/>
        <a:p>
          <a:endParaRPr lang="ru-RU"/>
        </a:p>
      </dgm:t>
    </dgm:pt>
  </dgm:ptLst>
  <dgm:cxnLst>
    <dgm:cxn modelId="{26A3BF4D-86CB-4832-A891-22112D282312}" srcId="{B4A90763-1183-489F-8E6F-89A03B3FE465}" destId="{2E1A6ECB-0100-4918-AACE-2585F553BE45}" srcOrd="2" destOrd="0" parTransId="{D5657F09-2B17-4963-A225-3D91D9EF737F}" sibTransId="{AFF81FA9-D7E7-4DE7-A2B2-A74FFFE722C1}"/>
    <dgm:cxn modelId="{C7AB158C-7677-4BF3-987F-929F750E5540}" type="presOf" srcId="{B4A90763-1183-489F-8E6F-89A03B3FE465}" destId="{4F8F59B5-0A8E-4447-A7F8-AD8C87C1ED37}" srcOrd="0" destOrd="0" presId="urn:microsoft.com/office/officeart/2005/8/layout/vProcess5"/>
    <dgm:cxn modelId="{F9695099-157C-48D1-9723-3DA7F0427390}" type="presOf" srcId="{D5132C84-47F3-4617-9C87-19A33686F4E5}" destId="{7090468F-F844-47BF-9E48-78373859914B}" srcOrd="0" destOrd="0" presId="urn:microsoft.com/office/officeart/2005/8/layout/vProcess5"/>
    <dgm:cxn modelId="{A0FB814C-E0CD-4E74-B46E-E8A4AD625D4C}" type="presOf" srcId="{41C9E301-3FAF-4CCF-B0FF-B58320D8CD1C}" destId="{3328BC64-AC3A-4156-B515-BECFD248AD19}" srcOrd="1" destOrd="0" presId="urn:microsoft.com/office/officeart/2005/8/layout/vProcess5"/>
    <dgm:cxn modelId="{BDBE61E7-0767-41A8-AC4D-299D47739EAB}" type="presOf" srcId="{26711AC2-0ECF-447B-9A7D-A5A0533DE8E7}" destId="{13A6A676-E045-4C74-8E68-5077F143DE48}" srcOrd="0" destOrd="0" presId="urn:microsoft.com/office/officeart/2005/8/layout/vProcess5"/>
    <dgm:cxn modelId="{34FDCA00-1ED6-465A-A946-5217CCD0CA85}" type="presOf" srcId="{41C9E301-3FAF-4CCF-B0FF-B58320D8CD1C}" destId="{CCEAA2F6-215D-4675-A511-65F927997951}" srcOrd="0" destOrd="0" presId="urn:microsoft.com/office/officeart/2005/8/layout/vProcess5"/>
    <dgm:cxn modelId="{0FFD1CD9-CD4A-4D0F-844D-5ADC8B40E3FC}" type="presOf" srcId="{B3C4DA9D-1F64-4B2C-A052-7FDCAED04E6B}" destId="{CDF65C58-A0F9-4047-BC0F-0480ED0E0018}" srcOrd="0" destOrd="0" presId="urn:microsoft.com/office/officeart/2005/8/layout/vProcess5"/>
    <dgm:cxn modelId="{EFE957EC-899A-443A-9850-982C8EFE7063}" type="presOf" srcId="{2E1A6ECB-0100-4918-AACE-2585F553BE45}" destId="{9DC50BBD-BA0C-41AB-A3CF-CC06F29828DB}" srcOrd="1" destOrd="0" presId="urn:microsoft.com/office/officeart/2005/8/layout/vProcess5"/>
    <dgm:cxn modelId="{D953C311-F4E1-46A5-A477-986BD5A2AEFB}" srcId="{B4A90763-1183-489F-8E6F-89A03B3FE465}" destId="{B3C4DA9D-1F64-4B2C-A052-7FDCAED04E6B}" srcOrd="1" destOrd="0" parTransId="{B5EC7286-B7C3-4938-AC6B-DF57FDB9CA26}" sibTransId="{26711AC2-0ECF-447B-9A7D-A5A0533DE8E7}"/>
    <dgm:cxn modelId="{C37D2151-3C36-41AE-A1B9-5C06EA31ACF2}" type="presOf" srcId="{2E1A6ECB-0100-4918-AACE-2585F553BE45}" destId="{83E91679-04F0-4806-B526-6937AC718EFA}" srcOrd="0" destOrd="0" presId="urn:microsoft.com/office/officeart/2005/8/layout/vProcess5"/>
    <dgm:cxn modelId="{99F495C8-075B-4A79-A933-E46E04DFFF7F}" srcId="{B4A90763-1183-489F-8E6F-89A03B3FE465}" destId="{41C9E301-3FAF-4CCF-B0FF-B58320D8CD1C}" srcOrd="0" destOrd="0" parTransId="{3E4AC654-1ABB-4CD7-9948-4851208D82EB}" sibTransId="{D5132C84-47F3-4617-9C87-19A33686F4E5}"/>
    <dgm:cxn modelId="{5B364AE5-7D0E-48A4-A8C1-18BFBC92D64C}" type="presOf" srcId="{B3C4DA9D-1F64-4B2C-A052-7FDCAED04E6B}" destId="{6A26839D-D7C6-44E4-AED1-67B5A8B91C2A}" srcOrd="1" destOrd="0" presId="urn:microsoft.com/office/officeart/2005/8/layout/vProcess5"/>
    <dgm:cxn modelId="{F3948F76-E8A4-4FBD-BBE7-FFF634D645AD}" type="presParOf" srcId="{4F8F59B5-0A8E-4447-A7F8-AD8C87C1ED37}" destId="{65CF8A9D-15B7-422E-A140-E7D19174AE3B}" srcOrd="0" destOrd="0" presId="urn:microsoft.com/office/officeart/2005/8/layout/vProcess5"/>
    <dgm:cxn modelId="{EBA50EC6-043F-43DE-970D-ADA812565A0E}" type="presParOf" srcId="{4F8F59B5-0A8E-4447-A7F8-AD8C87C1ED37}" destId="{CCEAA2F6-215D-4675-A511-65F927997951}" srcOrd="1" destOrd="0" presId="urn:microsoft.com/office/officeart/2005/8/layout/vProcess5"/>
    <dgm:cxn modelId="{0D3F50E4-33B1-4514-B4D6-9D076506142E}" type="presParOf" srcId="{4F8F59B5-0A8E-4447-A7F8-AD8C87C1ED37}" destId="{CDF65C58-A0F9-4047-BC0F-0480ED0E0018}" srcOrd="2" destOrd="0" presId="urn:microsoft.com/office/officeart/2005/8/layout/vProcess5"/>
    <dgm:cxn modelId="{7D6FD5A1-1126-4DEB-ABCE-963CD5108BF7}" type="presParOf" srcId="{4F8F59B5-0A8E-4447-A7F8-AD8C87C1ED37}" destId="{83E91679-04F0-4806-B526-6937AC718EFA}" srcOrd="3" destOrd="0" presId="urn:microsoft.com/office/officeart/2005/8/layout/vProcess5"/>
    <dgm:cxn modelId="{B21EC951-7525-4793-A17F-5CE479708BF0}" type="presParOf" srcId="{4F8F59B5-0A8E-4447-A7F8-AD8C87C1ED37}" destId="{7090468F-F844-47BF-9E48-78373859914B}" srcOrd="4" destOrd="0" presId="urn:microsoft.com/office/officeart/2005/8/layout/vProcess5"/>
    <dgm:cxn modelId="{89853621-5380-4157-B1CB-A9CCA57F94A7}" type="presParOf" srcId="{4F8F59B5-0A8E-4447-A7F8-AD8C87C1ED37}" destId="{13A6A676-E045-4C74-8E68-5077F143DE48}" srcOrd="5" destOrd="0" presId="urn:microsoft.com/office/officeart/2005/8/layout/vProcess5"/>
    <dgm:cxn modelId="{B2459E99-B22B-4450-89FE-D6A2172DB424}" type="presParOf" srcId="{4F8F59B5-0A8E-4447-A7F8-AD8C87C1ED37}" destId="{3328BC64-AC3A-4156-B515-BECFD248AD19}" srcOrd="6" destOrd="0" presId="urn:microsoft.com/office/officeart/2005/8/layout/vProcess5"/>
    <dgm:cxn modelId="{7E37B4E2-C402-452A-A70B-5C2B61B55B56}" type="presParOf" srcId="{4F8F59B5-0A8E-4447-A7F8-AD8C87C1ED37}" destId="{6A26839D-D7C6-44E4-AED1-67B5A8B91C2A}" srcOrd="7" destOrd="0" presId="urn:microsoft.com/office/officeart/2005/8/layout/vProcess5"/>
    <dgm:cxn modelId="{41E0FCCD-3990-471B-8761-29C61C0FDD32}" type="presParOf" srcId="{4F8F59B5-0A8E-4447-A7F8-AD8C87C1ED37}" destId="{9DC50BBD-BA0C-41AB-A3CF-CC06F29828DB}"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3CA2F5-513E-4F6D-9CA4-165595FC961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ru-RU"/>
        </a:p>
      </dgm:t>
    </dgm:pt>
    <dgm:pt modelId="{45084593-2ECC-47EC-A55C-FFD59E2B9359}">
      <dgm:prSet phldrT="[Текст]" custT="1"/>
      <dgm:spPr/>
      <dgm:t>
        <a:bodyPr/>
        <a:lstStyle/>
        <a:p>
          <a:r>
            <a:rPr lang="ru-RU" sz="2200" dirty="0" smtClean="0"/>
            <a:t>1.Учитель сам ставит проблему и сам ее решает при активном слушании</a:t>
          </a:r>
          <a:endParaRPr lang="ru-RU" sz="2200" dirty="0"/>
        </a:p>
      </dgm:t>
    </dgm:pt>
    <dgm:pt modelId="{B2D1AE67-FA92-49E4-82FD-E5E2149EB568}" type="parTrans" cxnId="{12F175ED-AC74-495B-A5FB-B3F1E786E433}">
      <dgm:prSet/>
      <dgm:spPr/>
      <dgm:t>
        <a:bodyPr/>
        <a:lstStyle/>
        <a:p>
          <a:endParaRPr lang="ru-RU"/>
        </a:p>
      </dgm:t>
    </dgm:pt>
    <dgm:pt modelId="{D70983ED-7BB2-465C-B44A-8E25580FB773}" type="sibTrans" cxnId="{12F175ED-AC74-495B-A5FB-B3F1E786E433}">
      <dgm:prSet/>
      <dgm:spPr/>
      <dgm:t>
        <a:bodyPr/>
        <a:lstStyle/>
        <a:p>
          <a:endParaRPr lang="ru-RU"/>
        </a:p>
      </dgm:t>
    </dgm:pt>
    <dgm:pt modelId="{E0954E80-28B0-4FF3-A19A-84B960A2C3B5}">
      <dgm:prSet phldrT="[Текст]" custT="1"/>
      <dgm:spPr/>
      <dgm:t>
        <a:bodyPr/>
        <a:lstStyle/>
        <a:p>
          <a:r>
            <a:rPr lang="ru-RU" sz="2200" dirty="0" smtClean="0"/>
            <a:t>2.Учитель ставит проблему, ученики самостоятельно или под его руководством находят решения</a:t>
          </a:r>
          <a:endParaRPr lang="ru-RU" sz="2200" dirty="0"/>
        </a:p>
      </dgm:t>
    </dgm:pt>
    <dgm:pt modelId="{70619C83-B8E1-462B-9FD0-ED41B3E4B3B7}" type="parTrans" cxnId="{DC8D08A9-6ADC-4F9A-AE56-E401C302F1BF}">
      <dgm:prSet/>
      <dgm:spPr/>
      <dgm:t>
        <a:bodyPr/>
        <a:lstStyle/>
        <a:p>
          <a:endParaRPr lang="ru-RU"/>
        </a:p>
      </dgm:t>
    </dgm:pt>
    <dgm:pt modelId="{EBB72191-517C-4697-B945-2DA9173B7807}" type="sibTrans" cxnId="{DC8D08A9-6ADC-4F9A-AE56-E401C302F1BF}">
      <dgm:prSet/>
      <dgm:spPr/>
      <dgm:t>
        <a:bodyPr/>
        <a:lstStyle/>
        <a:p>
          <a:endParaRPr lang="ru-RU"/>
        </a:p>
      </dgm:t>
    </dgm:pt>
    <dgm:pt modelId="{85FBBE3B-D602-4459-B04D-BA542C698D45}">
      <dgm:prSet phldrT="[Текст]"/>
      <dgm:spPr/>
      <dgm:t>
        <a:bodyPr/>
        <a:lstStyle/>
        <a:p>
          <a:r>
            <a:rPr lang="ru-RU" dirty="0" smtClean="0"/>
            <a:t>3.Ученик ставит проблему, учитель помогает ее решить</a:t>
          </a:r>
          <a:endParaRPr lang="ru-RU" dirty="0"/>
        </a:p>
      </dgm:t>
    </dgm:pt>
    <dgm:pt modelId="{1B16FF5C-A06D-4D00-A42B-A0888304AB3C}" type="parTrans" cxnId="{21735986-9E58-4BD9-AFDD-37577F67DE10}">
      <dgm:prSet/>
      <dgm:spPr/>
      <dgm:t>
        <a:bodyPr/>
        <a:lstStyle/>
        <a:p>
          <a:endParaRPr lang="ru-RU"/>
        </a:p>
      </dgm:t>
    </dgm:pt>
    <dgm:pt modelId="{25CA19E7-5459-4ED0-AA9B-32D3AD7B5A71}" type="sibTrans" cxnId="{21735986-9E58-4BD9-AFDD-37577F67DE10}">
      <dgm:prSet/>
      <dgm:spPr/>
      <dgm:t>
        <a:bodyPr/>
        <a:lstStyle/>
        <a:p>
          <a:endParaRPr lang="ru-RU"/>
        </a:p>
      </dgm:t>
    </dgm:pt>
    <dgm:pt modelId="{86C87D36-F421-4A74-912C-58B3D7CA319B}">
      <dgm:prSet phldrT="[Текст]"/>
      <dgm:spPr/>
      <dgm:t>
        <a:bodyPr/>
        <a:lstStyle/>
        <a:p>
          <a:r>
            <a:rPr lang="ru-RU" dirty="0" smtClean="0"/>
            <a:t>4.Ученик сам ставит проблему и сам ее решает </a:t>
          </a:r>
          <a:endParaRPr lang="ru-RU" dirty="0"/>
        </a:p>
      </dgm:t>
    </dgm:pt>
    <dgm:pt modelId="{52DDC918-B8D0-4048-884E-B66D8990CF7C}" type="parTrans" cxnId="{3010F8FA-9DFA-47AC-A16E-1C5D4E472B63}">
      <dgm:prSet/>
      <dgm:spPr/>
      <dgm:t>
        <a:bodyPr/>
        <a:lstStyle/>
        <a:p>
          <a:endParaRPr lang="ru-RU"/>
        </a:p>
      </dgm:t>
    </dgm:pt>
    <dgm:pt modelId="{C79363DE-450E-4750-848B-AF30DDF56184}" type="sibTrans" cxnId="{3010F8FA-9DFA-47AC-A16E-1C5D4E472B63}">
      <dgm:prSet/>
      <dgm:spPr/>
      <dgm:t>
        <a:bodyPr/>
        <a:lstStyle/>
        <a:p>
          <a:endParaRPr lang="ru-RU"/>
        </a:p>
      </dgm:t>
    </dgm:pt>
    <dgm:pt modelId="{8CFCA2E3-77A7-4927-A87B-93DD35FFEB72}" type="pres">
      <dgm:prSet presAssocID="{133CA2F5-513E-4F6D-9CA4-165595FC961D}" presName="diagram" presStyleCnt="0">
        <dgm:presLayoutVars>
          <dgm:dir/>
          <dgm:resizeHandles val="exact"/>
        </dgm:presLayoutVars>
      </dgm:prSet>
      <dgm:spPr/>
      <dgm:t>
        <a:bodyPr/>
        <a:lstStyle/>
        <a:p>
          <a:endParaRPr lang="ru-RU"/>
        </a:p>
      </dgm:t>
    </dgm:pt>
    <dgm:pt modelId="{290D71E7-9AF0-42B2-AAA2-614A2AA4C331}" type="pres">
      <dgm:prSet presAssocID="{45084593-2ECC-47EC-A55C-FFD59E2B9359}" presName="node" presStyleLbl="node1" presStyleIdx="0" presStyleCnt="4" custScaleX="212283" custScaleY="174949">
        <dgm:presLayoutVars>
          <dgm:bulletEnabled val="1"/>
        </dgm:presLayoutVars>
      </dgm:prSet>
      <dgm:spPr/>
      <dgm:t>
        <a:bodyPr/>
        <a:lstStyle/>
        <a:p>
          <a:endParaRPr lang="ru-RU"/>
        </a:p>
      </dgm:t>
    </dgm:pt>
    <dgm:pt modelId="{A377CDDD-9A8E-4A84-A37B-D7B29C22698C}" type="pres">
      <dgm:prSet presAssocID="{D70983ED-7BB2-465C-B44A-8E25580FB773}" presName="sibTrans" presStyleLbl="sibTrans2D1" presStyleIdx="0" presStyleCnt="3"/>
      <dgm:spPr/>
      <dgm:t>
        <a:bodyPr/>
        <a:lstStyle/>
        <a:p>
          <a:endParaRPr lang="ru-RU"/>
        </a:p>
      </dgm:t>
    </dgm:pt>
    <dgm:pt modelId="{810F255E-EBD8-4F99-AB27-0EAEE706CEBB}" type="pres">
      <dgm:prSet presAssocID="{D70983ED-7BB2-465C-B44A-8E25580FB773}" presName="connectorText" presStyleLbl="sibTrans2D1" presStyleIdx="0" presStyleCnt="3"/>
      <dgm:spPr/>
      <dgm:t>
        <a:bodyPr/>
        <a:lstStyle/>
        <a:p>
          <a:endParaRPr lang="ru-RU"/>
        </a:p>
      </dgm:t>
    </dgm:pt>
    <dgm:pt modelId="{D2CA1447-4C9D-4F4E-A219-8C507C91CFE7}" type="pres">
      <dgm:prSet presAssocID="{E0954E80-28B0-4FF3-A19A-84B960A2C3B5}" presName="node" presStyleLbl="node1" presStyleIdx="1" presStyleCnt="4" custScaleX="211026" custScaleY="166715">
        <dgm:presLayoutVars>
          <dgm:bulletEnabled val="1"/>
        </dgm:presLayoutVars>
      </dgm:prSet>
      <dgm:spPr/>
      <dgm:t>
        <a:bodyPr/>
        <a:lstStyle/>
        <a:p>
          <a:endParaRPr lang="ru-RU"/>
        </a:p>
      </dgm:t>
    </dgm:pt>
    <dgm:pt modelId="{672870EB-9C34-447F-857E-8DB4F786E1C6}" type="pres">
      <dgm:prSet presAssocID="{EBB72191-517C-4697-B945-2DA9173B7807}" presName="sibTrans" presStyleLbl="sibTrans2D1" presStyleIdx="1" presStyleCnt="3"/>
      <dgm:spPr/>
      <dgm:t>
        <a:bodyPr/>
        <a:lstStyle/>
        <a:p>
          <a:endParaRPr lang="ru-RU"/>
        </a:p>
      </dgm:t>
    </dgm:pt>
    <dgm:pt modelId="{2DD9C164-6EC4-4F5A-B6E6-AE8262311E28}" type="pres">
      <dgm:prSet presAssocID="{EBB72191-517C-4697-B945-2DA9173B7807}" presName="connectorText" presStyleLbl="sibTrans2D1" presStyleIdx="1" presStyleCnt="3"/>
      <dgm:spPr/>
      <dgm:t>
        <a:bodyPr/>
        <a:lstStyle/>
        <a:p>
          <a:endParaRPr lang="ru-RU"/>
        </a:p>
      </dgm:t>
    </dgm:pt>
    <dgm:pt modelId="{2380EF3A-B7DA-48FC-A64F-AE78532B42BB}" type="pres">
      <dgm:prSet presAssocID="{85FBBE3B-D602-4459-B04D-BA542C698D45}" presName="node" presStyleLbl="node1" presStyleIdx="2" presStyleCnt="4" custScaleX="214536" custScaleY="132744" custLinFactNeighborX="-780" custLinFactNeighborY="-497">
        <dgm:presLayoutVars>
          <dgm:bulletEnabled val="1"/>
        </dgm:presLayoutVars>
      </dgm:prSet>
      <dgm:spPr/>
      <dgm:t>
        <a:bodyPr/>
        <a:lstStyle/>
        <a:p>
          <a:endParaRPr lang="ru-RU"/>
        </a:p>
      </dgm:t>
    </dgm:pt>
    <dgm:pt modelId="{D32BD64B-C17C-4ADA-8A99-F74D6CA0A4D3}" type="pres">
      <dgm:prSet presAssocID="{25CA19E7-5459-4ED0-AA9B-32D3AD7B5A71}" presName="sibTrans" presStyleLbl="sibTrans2D1" presStyleIdx="2" presStyleCnt="3"/>
      <dgm:spPr/>
      <dgm:t>
        <a:bodyPr/>
        <a:lstStyle/>
        <a:p>
          <a:endParaRPr lang="ru-RU"/>
        </a:p>
      </dgm:t>
    </dgm:pt>
    <dgm:pt modelId="{777D5A3E-394C-44DD-AEEB-C39E83CCD510}" type="pres">
      <dgm:prSet presAssocID="{25CA19E7-5459-4ED0-AA9B-32D3AD7B5A71}" presName="connectorText" presStyleLbl="sibTrans2D1" presStyleIdx="2" presStyleCnt="3"/>
      <dgm:spPr/>
      <dgm:t>
        <a:bodyPr/>
        <a:lstStyle/>
        <a:p>
          <a:endParaRPr lang="ru-RU"/>
        </a:p>
      </dgm:t>
    </dgm:pt>
    <dgm:pt modelId="{46AE4C82-27D5-4755-AD5B-6BCC69467888}" type="pres">
      <dgm:prSet presAssocID="{86C87D36-F421-4A74-912C-58B3D7CA319B}" presName="node" presStyleLbl="node1" presStyleIdx="3" presStyleCnt="4" custScaleX="203611" custScaleY="133738">
        <dgm:presLayoutVars>
          <dgm:bulletEnabled val="1"/>
        </dgm:presLayoutVars>
      </dgm:prSet>
      <dgm:spPr/>
      <dgm:t>
        <a:bodyPr/>
        <a:lstStyle/>
        <a:p>
          <a:endParaRPr lang="ru-RU"/>
        </a:p>
      </dgm:t>
    </dgm:pt>
  </dgm:ptLst>
  <dgm:cxnLst>
    <dgm:cxn modelId="{12F175ED-AC74-495B-A5FB-B3F1E786E433}" srcId="{133CA2F5-513E-4F6D-9CA4-165595FC961D}" destId="{45084593-2ECC-47EC-A55C-FFD59E2B9359}" srcOrd="0" destOrd="0" parTransId="{B2D1AE67-FA92-49E4-82FD-E5E2149EB568}" sibTransId="{D70983ED-7BB2-465C-B44A-8E25580FB773}"/>
    <dgm:cxn modelId="{5CF6FDE6-8756-493D-9D8D-9595A4448CDB}" type="presOf" srcId="{86C87D36-F421-4A74-912C-58B3D7CA319B}" destId="{46AE4C82-27D5-4755-AD5B-6BCC69467888}" srcOrd="0" destOrd="0" presId="urn:microsoft.com/office/officeart/2005/8/layout/process5"/>
    <dgm:cxn modelId="{01BCF81C-A8AF-49B8-AA69-B066A7DE6FC5}" type="presOf" srcId="{E0954E80-28B0-4FF3-A19A-84B960A2C3B5}" destId="{D2CA1447-4C9D-4F4E-A219-8C507C91CFE7}" srcOrd="0" destOrd="0" presId="urn:microsoft.com/office/officeart/2005/8/layout/process5"/>
    <dgm:cxn modelId="{BB5B95F5-E15C-4D3D-B449-EC433000EDE7}" type="presOf" srcId="{85FBBE3B-D602-4459-B04D-BA542C698D45}" destId="{2380EF3A-B7DA-48FC-A64F-AE78532B42BB}" srcOrd="0" destOrd="0" presId="urn:microsoft.com/office/officeart/2005/8/layout/process5"/>
    <dgm:cxn modelId="{E7B5E535-13C8-491B-8500-4D80ECDA4A04}" type="presOf" srcId="{EBB72191-517C-4697-B945-2DA9173B7807}" destId="{2DD9C164-6EC4-4F5A-B6E6-AE8262311E28}" srcOrd="1" destOrd="0" presId="urn:microsoft.com/office/officeart/2005/8/layout/process5"/>
    <dgm:cxn modelId="{7F0D75E5-EC84-4C14-825C-AF610590364D}" type="presOf" srcId="{25CA19E7-5459-4ED0-AA9B-32D3AD7B5A71}" destId="{777D5A3E-394C-44DD-AEEB-C39E83CCD510}" srcOrd="1" destOrd="0" presId="urn:microsoft.com/office/officeart/2005/8/layout/process5"/>
    <dgm:cxn modelId="{7E3B59EF-013E-42CD-AF60-4368A07A42EA}" type="presOf" srcId="{D70983ED-7BB2-465C-B44A-8E25580FB773}" destId="{A377CDDD-9A8E-4A84-A37B-D7B29C22698C}" srcOrd="0" destOrd="0" presId="urn:microsoft.com/office/officeart/2005/8/layout/process5"/>
    <dgm:cxn modelId="{21735986-9E58-4BD9-AFDD-37577F67DE10}" srcId="{133CA2F5-513E-4F6D-9CA4-165595FC961D}" destId="{85FBBE3B-D602-4459-B04D-BA542C698D45}" srcOrd="2" destOrd="0" parTransId="{1B16FF5C-A06D-4D00-A42B-A0888304AB3C}" sibTransId="{25CA19E7-5459-4ED0-AA9B-32D3AD7B5A71}"/>
    <dgm:cxn modelId="{D6A8E5BF-2025-45B3-B993-FA83B50A9BD9}" type="presOf" srcId="{25CA19E7-5459-4ED0-AA9B-32D3AD7B5A71}" destId="{D32BD64B-C17C-4ADA-8A99-F74D6CA0A4D3}" srcOrd="0" destOrd="0" presId="urn:microsoft.com/office/officeart/2005/8/layout/process5"/>
    <dgm:cxn modelId="{F899B428-5224-49F1-93C5-0FB1B7C74BBB}" type="presOf" srcId="{133CA2F5-513E-4F6D-9CA4-165595FC961D}" destId="{8CFCA2E3-77A7-4927-A87B-93DD35FFEB72}" srcOrd="0" destOrd="0" presId="urn:microsoft.com/office/officeart/2005/8/layout/process5"/>
    <dgm:cxn modelId="{DC8D08A9-6ADC-4F9A-AE56-E401C302F1BF}" srcId="{133CA2F5-513E-4F6D-9CA4-165595FC961D}" destId="{E0954E80-28B0-4FF3-A19A-84B960A2C3B5}" srcOrd="1" destOrd="0" parTransId="{70619C83-B8E1-462B-9FD0-ED41B3E4B3B7}" sibTransId="{EBB72191-517C-4697-B945-2DA9173B7807}"/>
    <dgm:cxn modelId="{161BAA0E-FAE9-4026-966B-8FBFAE0658C7}" type="presOf" srcId="{EBB72191-517C-4697-B945-2DA9173B7807}" destId="{672870EB-9C34-447F-857E-8DB4F786E1C6}" srcOrd="0" destOrd="0" presId="urn:microsoft.com/office/officeart/2005/8/layout/process5"/>
    <dgm:cxn modelId="{3010F8FA-9DFA-47AC-A16E-1C5D4E472B63}" srcId="{133CA2F5-513E-4F6D-9CA4-165595FC961D}" destId="{86C87D36-F421-4A74-912C-58B3D7CA319B}" srcOrd="3" destOrd="0" parTransId="{52DDC918-B8D0-4048-884E-B66D8990CF7C}" sibTransId="{C79363DE-450E-4750-848B-AF30DDF56184}"/>
    <dgm:cxn modelId="{308BDB83-F4D2-490E-85D8-1F3001C73EAA}" type="presOf" srcId="{45084593-2ECC-47EC-A55C-FFD59E2B9359}" destId="{290D71E7-9AF0-42B2-AAA2-614A2AA4C331}" srcOrd="0" destOrd="0" presId="urn:microsoft.com/office/officeart/2005/8/layout/process5"/>
    <dgm:cxn modelId="{372216D9-9A35-4D63-AFB1-F2A5F82DDF65}" type="presOf" srcId="{D70983ED-7BB2-465C-B44A-8E25580FB773}" destId="{810F255E-EBD8-4F99-AB27-0EAEE706CEBB}" srcOrd="1" destOrd="0" presId="urn:microsoft.com/office/officeart/2005/8/layout/process5"/>
    <dgm:cxn modelId="{C9889401-6405-4FA5-A113-E2F8841F5475}" type="presParOf" srcId="{8CFCA2E3-77A7-4927-A87B-93DD35FFEB72}" destId="{290D71E7-9AF0-42B2-AAA2-614A2AA4C331}" srcOrd="0" destOrd="0" presId="urn:microsoft.com/office/officeart/2005/8/layout/process5"/>
    <dgm:cxn modelId="{6CC5FBE3-A320-4A01-BF16-90DE2AA5E215}" type="presParOf" srcId="{8CFCA2E3-77A7-4927-A87B-93DD35FFEB72}" destId="{A377CDDD-9A8E-4A84-A37B-D7B29C22698C}" srcOrd="1" destOrd="0" presId="urn:microsoft.com/office/officeart/2005/8/layout/process5"/>
    <dgm:cxn modelId="{518D4803-252D-46AB-96FE-A3EAA13167C3}" type="presParOf" srcId="{A377CDDD-9A8E-4A84-A37B-D7B29C22698C}" destId="{810F255E-EBD8-4F99-AB27-0EAEE706CEBB}" srcOrd="0" destOrd="0" presId="urn:microsoft.com/office/officeart/2005/8/layout/process5"/>
    <dgm:cxn modelId="{DCD957ED-271C-4FE4-965A-27DCF56C83D9}" type="presParOf" srcId="{8CFCA2E3-77A7-4927-A87B-93DD35FFEB72}" destId="{D2CA1447-4C9D-4F4E-A219-8C507C91CFE7}" srcOrd="2" destOrd="0" presId="urn:microsoft.com/office/officeart/2005/8/layout/process5"/>
    <dgm:cxn modelId="{BE49BC45-B673-4FD7-B410-4E0BC51A0D8A}" type="presParOf" srcId="{8CFCA2E3-77A7-4927-A87B-93DD35FFEB72}" destId="{672870EB-9C34-447F-857E-8DB4F786E1C6}" srcOrd="3" destOrd="0" presId="urn:microsoft.com/office/officeart/2005/8/layout/process5"/>
    <dgm:cxn modelId="{68287201-C06A-4E53-8439-02BECBF2A8D3}" type="presParOf" srcId="{672870EB-9C34-447F-857E-8DB4F786E1C6}" destId="{2DD9C164-6EC4-4F5A-B6E6-AE8262311E28}" srcOrd="0" destOrd="0" presId="urn:microsoft.com/office/officeart/2005/8/layout/process5"/>
    <dgm:cxn modelId="{3C436272-3420-41A2-ADBC-D8A39540D9F5}" type="presParOf" srcId="{8CFCA2E3-77A7-4927-A87B-93DD35FFEB72}" destId="{2380EF3A-B7DA-48FC-A64F-AE78532B42BB}" srcOrd="4" destOrd="0" presId="urn:microsoft.com/office/officeart/2005/8/layout/process5"/>
    <dgm:cxn modelId="{0DF0098A-B919-48F5-8955-49D58ADA44F6}" type="presParOf" srcId="{8CFCA2E3-77A7-4927-A87B-93DD35FFEB72}" destId="{D32BD64B-C17C-4ADA-8A99-F74D6CA0A4D3}" srcOrd="5" destOrd="0" presId="urn:microsoft.com/office/officeart/2005/8/layout/process5"/>
    <dgm:cxn modelId="{50600277-B626-44B7-B784-8EF2857ADFF4}" type="presParOf" srcId="{D32BD64B-C17C-4ADA-8A99-F74D6CA0A4D3}" destId="{777D5A3E-394C-44DD-AEEB-C39E83CCD510}" srcOrd="0" destOrd="0" presId="urn:microsoft.com/office/officeart/2005/8/layout/process5"/>
    <dgm:cxn modelId="{63F4CBE0-1D25-484B-A0D9-264C148B3A83}" type="presParOf" srcId="{8CFCA2E3-77A7-4927-A87B-93DD35FFEB72}" destId="{46AE4C82-27D5-4755-AD5B-6BCC69467888}"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7E71C-19EC-435F-825F-E689AC09EC16}">
      <dsp:nvSpPr>
        <dsp:cNvPr id="0" name=""/>
        <dsp:cNvSpPr/>
      </dsp:nvSpPr>
      <dsp:spPr>
        <a:xfrm>
          <a:off x="0" y="2452839"/>
          <a:ext cx="7286676" cy="1609328"/>
        </a:xfrm>
        <a:prstGeom prst="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ru-RU" sz="2500" b="1" i="1" kern="1200" dirty="0" smtClean="0"/>
            <a:t>Цель современного учителя </a:t>
          </a:r>
          <a:r>
            <a:rPr lang="ru-RU" sz="2500" b="1" kern="1200" dirty="0" smtClean="0"/>
            <a:t>- выбрать технологии, которые оптимально соответствуют цели, поставленной государством перед школой</a:t>
          </a:r>
          <a:endParaRPr lang="ru-RU" sz="2500" b="1" kern="1200" dirty="0"/>
        </a:p>
      </dsp:txBody>
      <dsp:txXfrm>
        <a:off x="0" y="2452839"/>
        <a:ext cx="7286676" cy="1609328"/>
      </dsp:txXfrm>
    </dsp:sp>
    <dsp:sp modelId="{0C9A969B-8045-4870-B558-AD8C6324EDB4}">
      <dsp:nvSpPr>
        <dsp:cNvPr id="0" name=""/>
        <dsp:cNvSpPr/>
      </dsp:nvSpPr>
      <dsp:spPr>
        <a:xfrm rot="10800000">
          <a:off x="0" y="1832"/>
          <a:ext cx="7286676" cy="2475146"/>
        </a:xfrm>
        <a:prstGeom prst="upArrowCallou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ru-RU" sz="2400" b="1" kern="1200" dirty="0" smtClean="0"/>
            <a:t>Гуманистическая направленность обучения, при котором ведущее место занимает ученик, его личность, неповторимый внутренний мир </a:t>
          </a:r>
          <a:endParaRPr lang="ru-RU" sz="2400" b="1" kern="1200" dirty="0"/>
        </a:p>
      </dsp:txBody>
      <dsp:txXfrm rot="10800000">
        <a:off x="0" y="1832"/>
        <a:ext cx="7286676" cy="16082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89CCD-F179-43B5-B4AF-3A9F24F6C4E6}">
      <dsp:nvSpPr>
        <dsp:cNvPr id="0" name=""/>
        <dsp:cNvSpPr/>
      </dsp:nvSpPr>
      <dsp:spPr>
        <a:xfrm>
          <a:off x="71429" y="0"/>
          <a:ext cx="3307439" cy="22971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Это не только технические средства, но и новые формы и методы преподавания, новый подход к процессу обучения</a:t>
          </a:r>
          <a:endParaRPr lang="ru-RU" sz="2400" kern="1200" dirty="0"/>
        </a:p>
      </dsp:txBody>
      <dsp:txXfrm>
        <a:off x="71429" y="0"/>
        <a:ext cx="3307439" cy="2297135"/>
      </dsp:txXfrm>
    </dsp:sp>
    <dsp:sp modelId="{F1F2B8A8-9FBD-4097-ABD6-690E1BAF7695}">
      <dsp:nvSpPr>
        <dsp:cNvPr id="0" name=""/>
        <dsp:cNvSpPr/>
      </dsp:nvSpPr>
      <dsp:spPr>
        <a:xfrm>
          <a:off x="3689635" y="993"/>
          <a:ext cx="3307439" cy="23363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Они позволяют рассматривать обучение как процесс интеллектуального, творческого и нравственного развития учащихся </a:t>
          </a:r>
          <a:endParaRPr lang="ru-RU" sz="2400" kern="1200" dirty="0"/>
        </a:p>
      </dsp:txBody>
      <dsp:txXfrm>
        <a:off x="3689635" y="993"/>
        <a:ext cx="3307439" cy="2336388"/>
      </dsp:txXfrm>
    </dsp:sp>
    <dsp:sp modelId="{5C21E370-C603-4C07-AA01-E6790E1E8190}">
      <dsp:nvSpPr>
        <dsp:cNvPr id="0" name=""/>
        <dsp:cNvSpPr/>
      </dsp:nvSpPr>
      <dsp:spPr>
        <a:xfrm>
          <a:off x="1870544" y="2668125"/>
          <a:ext cx="3307439" cy="23632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Дают возможность создания на уроке эффективной среды взаимодействия участников образовательного процесса</a:t>
          </a:r>
          <a:endParaRPr lang="ru-RU" sz="2400" kern="1200" dirty="0"/>
        </a:p>
      </dsp:txBody>
      <dsp:txXfrm>
        <a:off x="1870544" y="2668125"/>
        <a:ext cx="3307439" cy="23632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DCA6A-68A2-4550-9C38-8F50806941CB}">
      <dsp:nvSpPr>
        <dsp:cNvPr id="0" name=""/>
        <dsp:cNvSpPr/>
      </dsp:nvSpPr>
      <dsp:spPr>
        <a:xfrm>
          <a:off x="0" y="-35717"/>
          <a:ext cx="5262581" cy="514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dirty="0" smtClean="0"/>
            <a:t>1. Формулировка проблемы</a:t>
          </a:r>
          <a:endParaRPr lang="ru-RU" sz="2400" kern="1200" dirty="0"/>
        </a:p>
      </dsp:txBody>
      <dsp:txXfrm>
        <a:off x="15065" y="-20652"/>
        <a:ext cx="4707553" cy="484223"/>
      </dsp:txXfrm>
    </dsp:sp>
    <dsp:sp modelId="{890B74E2-60E2-4FCF-9D0B-FE20B401442B}">
      <dsp:nvSpPr>
        <dsp:cNvPr id="0" name=""/>
        <dsp:cNvSpPr/>
      </dsp:nvSpPr>
      <dsp:spPr>
        <a:xfrm>
          <a:off x="261946" y="500067"/>
          <a:ext cx="5738844" cy="514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dirty="0" smtClean="0"/>
            <a:t>2.Составление плана ее решения</a:t>
          </a:r>
          <a:endParaRPr lang="ru-RU" sz="2400" kern="1200" dirty="0"/>
        </a:p>
      </dsp:txBody>
      <dsp:txXfrm>
        <a:off x="277011" y="515132"/>
        <a:ext cx="4837759" cy="484223"/>
      </dsp:txXfrm>
    </dsp:sp>
    <dsp:sp modelId="{3AF2F046-3B52-43CB-A8BE-B45B1FE80EBD}">
      <dsp:nvSpPr>
        <dsp:cNvPr id="0" name=""/>
        <dsp:cNvSpPr/>
      </dsp:nvSpPr>
      <dsp:spPr>
        <a:xfrm>
          <a:off x="714398" y="1000132"/>
          <a:ext cx="5262581" cy="6572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dirty="0" smtClean="0"/>
            <a:t>3.Выдвижение предположений и обоснование гипотезы</a:t>
          </a:r>
          <a:endParaRPr lang="ru-RU" sz="2400" kern="1200" dirty="0"/>
        </a:p>
      </dsp:txBody>
      <dsp:txXfrm>
        <a:off x="733647" y="1019381"/>
        <a:ext cx="4425407" cy="618727"/>
      </dsp:txXfrm>
    </dsp:sp>
    <dsp:sp modelId="{16D0F89B-2883-4522-925E-88F46B64A4F0}">
      <dsp:nvSpPr>
        <dsp:cNvPr id="0" name=""/>
        <dsp:cNvSpPr/>
      </dsp:nvSpPr>
      <dsp:spPr>
        <a:xfrm>
          <a:off x="4928251" y="354333"/>
          <a:ext cx="334329" cy="33432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lang="ru-RU" sz="1500" kern="1200"/>
        </a:p>
      </dsp:txBody>
      <dsp:txXfrm>
        <a:off x="5003475" y="354333"/>
        <a:ext cx="183881" cy="251583"/>
      </dsp:txXfrm>
    </dsp:sp>
    <dsp:sp modelId="{A73EE712-6BB2-4307-97FE-EC5E0B594A17}">
      <dsp:nvSpPr>
        <dsp:cNvPr id="0" name=""/>
        <dsp:cNvSpPr/>
      </dsp:nvSpPr>
      <dsp:spPr>
        <a:xfrm>
          <a:off x="5392596" y="950983"/>
          <a:ext cx="334329" cy="33432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lang="ru-RU" sz="1500" kern="1200"/>
        </a:p>
      </dsp:txBody>
      <dsp:txXfrm>
        <a:off x="5467820" y="950983"/>
        <a:ext cx="183881" cy="2515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AA2F6-215D-4675-A511-65F927997951}">
      <dsp:nvSpPr>
        <dsp:cNvPr id="0" name=""/>
        <dsp:cNvSpPr/>
      </dsp:nvSpPr>
      <dsp:spPr>
        <a:xfrm>
          <a:off x="-66661" y="42241"/>
          <a:ext cx="5181600" cy="5863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dirty="0" smtClean="0"/>
            <a:t>4.Доказательство гипотезы</a:t>
          </a:r>
          <a:endParaRPr lang="ru-RU" sz="2400" kern="1200" dirty="0"/>
        </a:p>
      </dsp:txBody>
      <dsp:txXfrm>
        <a:off x="-49488" y="59414"/>
        <a:ext cx="4548891" cy="551996"/>
      </dsp:txXfrm>
    </dsp:sp>
    <dsp:sp modelId="{CDF65C58-A0F9-4047-BC0F-0480ED0E0018}">
      <dsp:nvSpPr>
        <dsp:cNvPr id="0" name=""/>
        <dsp:cNvSpPr/>
      </dsp:nvSpPr>
      <dsp:spPr>
        <a:xfrm>
          <a:off x="241931" y="597177"/>
          <a:ext cx="5854068" cy="5863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dirty="0" smtClean="0"/>
            <a:t>5.Проверка решения проблемы</a:t>
          </a:r>
          <a:endParaRPr lang="ru-RU" sz="2400" kern="1200" dirty="0"/>
        </a:p>
      </dsp:txBody>
      <dsp:txXfrm>
        <a:off x="259104" y="614350"/>
        <a:ext cx="4872601" cy="551996"/>
      </dsp:txXfrm>
    </dsp:sp>
    <dsp:sp modelId="{83E91679-04F0-4806-B526-6937AC718EFA}">
      <dsp:nvSpPr>
        <dsp:cNvPr id="0" name=""/>
        <dsp:cNvSpPr/>
      </dsp:nvSpPr>
      <dsp:spPr>
        <a:xfrm>
          <a:off x="714364" y="1244677"/>
          <a:ext cx="5448245" cy="709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dirty="0" smtClean="0"/>
            <a:t>6.Повторение и анализ процесса решения</a:t>
          </a:r>
          <a:endParaRPr lang="ru-RU" sz="2400" kern="1200" dirty="0"/>
        </a:p>
      </dsp:txBody>
      <dsp:txXfrm>
        <a:off x="735153" y="1265466"/>
        <a:ext cx="4525204" cy="668219"/>
      </dsp:txXfrm>
    </dsp:sp>
    <dsp:sp modelId="{7090468F-F844-47BF-9E48-78373859914B}">
      <dsp:nvSpPr>
        <dsp:cNvPr id="0" name=""/>
        <dsp:cNvSpPr/>
      </dsp:nvSpPr>
      <dsp:spPr>
        <a:xfrm>
          <a:off x="4733815" y="413779"/>
          <a:ext cx="381122" cy="38112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ru-RU" sz="1700" kern="1200"/>
        </a:p>
      </dsp:txBody>
      <dsp:txXfrm>
        <a:off x="4819567" y="413779"/>
        <a:ext cx="209618" cy="286794"/>
      </dsp:txXfrm>
    </dsp:sp>
    <dsp:sp modelId="{13A6A676-E045-4C74-8E68-5077F143DE48}">
      <dsp:nvSpPr>
        <dsp:cNvPr id="0" name=""/>
        <dsp:cNvSpPr/>
      </dsp:nvSpPr>
      <dsp:spPr>
        <a:xfrm>
          <a:off x="5191015" y="1093937"/>
          <a:ext cx="381122" cy="38112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ru-RU" sz="1700" kern="1200"/>
        </a:p>
      </dsp:txBody>
      <dsp:txXfrm>
        <a:off x="5276767" y="1093937"/>
        <a:ext cx="209618" cy="2867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0D71E7-9AF0-42B2-AAA2-614A2AA4C331}">
      <dsp:nvSpPr>
        <dsp:cNvPr id="0" name=""/>
        <dsp:cNvSpPr/>
      </dsp:nvSpPr>
      <dsp:spPr>
        <a:xfrm>
          <a:off x="42334" y="794"/>
          <a:ext cx="3365342" cy="1664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1.Учитель сам ставит проблему и сам ее решает при активном слушании</a:t>
          </a:r>
          <a:endParaRPr lang="ru-RU" sz="2200" kern="1200" dirty="0"/>
        </a:p>
      </dsp:txBody>
      <dsp:txXfrm>
        <a:off x="91074" y="49534"/>
        <a:ext cx="3267862" cy="1566610"/>
      </dsp:txXfrm>
    </dsp:sp>
    <dsp:sp modelId="{A377CDDD-9A8E-4A84-A37B-D7B29C22698C}">
      <dsp:nvSpPr>
        <dsp:cNvPr id="0" name=""/>
        <dsp:cNvSpPr/>
      </dsp:nvSpPr>
      <dsp:spPr>
        <a:xfrm>
          <a:off x="3547184" y="636261"/>
          <a:ext cx="336085" cy="3931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p>
      </dsp:txBody>
      <dsp:txXfrm>
        <a:off x="3547184" y="714892"/>
        <a:ext cx="235260" cy="235894"/>
      </dsp:txXfrm>
    </dsp:sp>
    <dsp:sp modelId="{D2CA1447-4C9D-4F4E-A219-8C507C91CFE7}">
      <dsp:nvSpPr>
        <dsp:cNvPr id="0" name=""/>
        <dsp:cNvSpPr/>
      </dsp:nvSpPr>
      <dsp:spPr>
        <a:xfrm>
          <a:off x="4041801" y="39954"/>
          <a:ext cx="3345415" cy="15857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2.Учитель ставит проблему, ученики самостоятельно или под его руководством находят решения</a:t>
          </a:r>
          <a:endParaRPr lang="ru-RU" sz="2200" kern="1200" dirty="0"/>
        </a:p>
      </dsp:txBody>
      <dsp:txXfrm>
        <a:off x="4088247" y="86400"/>
        <a:ext cx="3252523" cy="1492877"/>
      </dsp:txXfrm>
    </dsp:sp>
    <dsp:sp modelId="{672870EB-9C34-447F-857E-8DB4F786E1C6}">
      <dsp:nvSpPr>
        <dsp:cNvPr id="0" name=""/>
        <dsp:cNvSpPr/>
      </dsp:nvSpPr>
      <dsp:spPr>
        <a:xfrm rot="5465859">
          <a:off x="5514608" y="1755688"/>
          <a:ext cx="356906" cy="3931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5400000">
        <a:off x="5576140" y="1773823"/>
        <a:ext cx="235894" cy="249834"/>
      </dsp:txXfrm>
    </dsp:sp>
    <dsp:sp modelId="{2380EF3A-B7DA-48FC-A64F-AE78532B42BB}">
      <dsp:nvSpPr>
        <dsp:cNvPr id="0" name=""/>
        <dsp:cNvSpPr/>
      </dsp:nvSpPr>
      <dsp:spPr>
        <a:xfrm>
          <a:off x="3973791" y="2299008"/>
          <a:ext cx="3401059" cy="12626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3.Ученик ставит проблему, учитель помогает ее решить</a:t>
          </a:r>
          <a:endParaRPr lang="ru-RU" sz="2400" kern="1200" dirty="0"/>
        </a:p>
      </dsp:txBody>
      <dsp:txXfrm>
        <a:off x="4010773" y="2335990"/>
        <a:ext cx="3327095" cy="1188678"/>
      </dsp:txXfrm>
    </dsp:sp>
    <dsp:sp modelId="{D32BD64B-C17C-4ADA-8A99-F74D6CA0A4D3}">
      <dsp:nvSpPr>
        <dsp:cNvPr id="0" name=""/>
        <dsp:cNvSpPr/>
      </dsp:nvSpPr>
      <dsp:spPr>
        <a:xfrm rot="10795871">
          <a:off x="3507472" y="2736155"/>
          <a:ext cx="329532" cy="3931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p>
      </dsp:txBody>
      <dsp:txXfrm rot="10800000">
        <a:off x="3606332" y="2814727"/>
        <a:ext cx="230672" cy="235894"/>
      </dsp:txXfrm>
    </dsp:sp>
    <dsp:sp modelId="{46AE4C82-27D5-4755-AD5B-6BCC69467888}">
      <dsp:nvSpPr>
        <dsp:cNvPr id="0" name=""/>
        <dsp:cNvSpPr/>
      </dsp:nvSpPr>
      <dsp:spPr>
        <a:xfrm>
          <a:off x="124168" y="2299008"/>
          <a:ext cx="3227864" cy="12720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4.Ученик сам ставит проблему и сам ее решает </a:t>
          </a:r>
          <a:endParaRPr lang="ru-RU" sz="2400" kern="1200" dirty="0"/>
        </a:p>
      </dsp:txBody>
      <dsp:txXfrm>
        <a:off x="161426" y="2336266"/>
        <a:ext cx="3153348" cy="11975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9C59F-920F-4281-8692-BDAE4E8B86D9}" type="datetimeFigureOut">
              <a:rPr lang="ru-RU" smtClean="0"/>
              <a:pPr/>
              <a:t>30.10.2017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B11EC1-34FE-43F0-BCFB-CF509A1537FF}" type="slidenum">
              <a:rPr lang="ru-RU" smtClean="0"/>
              <a:pPr/>
              <a:t>‹#›</a:t>
            </a:fld>
            <a:endParaRPr lang="ru-RU"/>
          </a:p>
        </p:txBody>
      </p:sp>
    </p:spTree>
    <p:extLst>
      <p:ext uri="{BB962C8B-B14F-4D97-AF65-F5344CB8AC3E}">
        <p14:creationId xmlns:p14="http://schemas.microsoft.com/office/powerpoint/2010/main" val="946496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5B11EC1-34FE-43F0-BCFB-CF509A1537FF}" type="slidenum">
              <a:rPr lang="ru-RU" smtClean="0"/>
              <a:pPr/>
              <a:t>32</a:t>
            </a:fld>
            <a:endParaRPr lang="ru-RU"/>
          </a:p>
        </p:txBody>
      </p:sp>
    </p:spTree>
    <p:extLst>
      <p:ext uri="{BB962C8B-B14F-4D97-AF65-F5344CB8AC3E}">
        <p14:creationId xmlns:p14="http://schemas.microsoft.com/office/powerpoint/2010/main" val="2489483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3A9494C-9B1B-4588-A355-286F83C0BE54}"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3A9494C-9B1B-4588-A355-286F83C0BE5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3A9494C-9B1B-4588-A355-286F83C0BE5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3A9494C-9B1B-4588-A355-286F83C0BE5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3A9494C-9B1B-4588-A355-286F83C0BE54}"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3A9494C-9B1B-4588-A355-286F83C0BE5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3A9494C-9B1B-4588-A355-286F83C0BE5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3A9494C-9B1B-4588-A355-286F83C0BE5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3A9494C-9B1B-4588-A355-286F83C0BE54}"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3A9494C-9B1B-4588-A355-286F83C0BE5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AC27602A-13EF-46C8-AED6-23E0AC485018}" type="datetimeFigureOut">
              <a:rPr lang="ru-RU" smtClean="0"/>
              <a:pPr/>
              <a:t>30.10.2017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3A9494C-9B1B-4588-A355-286F83C0BE54}"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C27602A-13EF-46C8-AED6-23E0AC485018}" type="datetimeFigureOut">
              <a:rPr lang="ru-RU" smtClean="0"/>
              <a:pPr/>
              <a:t>30.10.2017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3A9494C-9B1B-4588-A355-286F83C0BE54}"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71670" y="285728"/>
            <a:ext cx="6034094" cy="3143272"/>
          </a:xfrm>
        </p:spPr>
        <p:txBody>
          <a:bodyPr>
            <a:noAutofit/>
          </a:bodyPr>
          <a:lstStyle/>
          <a:p>
            <a:r>
              <a:rPr lang="ru-RU" sz="4000" b="1" dirty="0" smtClean="0"/>
              <a:t>Применение современных технологий на уроке как один из способов повышения эффективности урока</a:t>
            </a:r>
            <a:endParaRPr lang="ru-RU" sz="4000" b="1" dirty="0"/>
          </a:p>
        </p:txBody>
      </p:sp>
      <p:sp>
        <p:nvSpPr>
          <p:cNvPr id="3" name="Подзаголовок 2"/>
          <p:cNvSpPr>
            <a:spLocks noGrp="1"/>
          </p:cNvSpPr>
          <p:nvPr>
            <p:ph type="subTitle" idx="1"/>
          </p:nvPr>
        </p:nvSpPr>
        <p:spPr>
          <a:xfrm>
            <a:off x="3286116" y="3786190"/>
            <a:ext cx="5114778" cy="2357454"/>
          </a:xfrm>
        </p:spPr>
        <p:txBody>
          <a:bodyPr>
            <a:noAutofit/>
          </a:bodyPr>
          <a:lstStyle/>
          <a:p>
            <a:pPr algn="r"/>
            <a:r>
              <a:rPr lang="ru-RU" sz="2200" b="1" i="1" dirty="0" smtClean="0"/>
              <a:t>«Надо предпочесть того педагога, который идет новыми путями. Каждое слово его, каждый поступок его несет на себе печать незабываемой новизны. Это отличие создает зовущую мысль. Надо принять за основание зов новизны.»  </a:t>
            </a:r>
          </a:p>
          <a:p>
            <a:pPr algn="r"/>
            <a:r>
              <a:rPr lang="ru-RU" sz="2200" b="1" i="1" dirty="0" smtClean="0"/>
              <a:t>П. С. </a:t>
            </a:r>
            <a:r>
              <a:rPr lang="ru-RU" sz="2200" b="1" i="1" dirty="0" err="1" smtClean="0"/>
              <a:t>Выготский</a:t>
            </a:r>
            <a:endParaRPr lang="ru-RU" sz="2200" b="1"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Преимущества проблемного обучения</a:t>
            </a:r>
            <a:endParaRPr lang="ru-RU" b="1" dirty="0"/>
          </a:p>
        </p:txBody>
      </p:sp>
      <p:sp>
        <p:nvSpPr>
          <p:cNvPr id="3" name="Содержимое 2"/>
          <p:cNvSpPr>
            <a:spLocks noGrp="1"/>
          </p:cNvSpPr>
          <p:nvPr>
            <p:ph idx="1"/>
          </p:nvPr>
        </p:nvSpPr>
        <p:spPr>
          <a:xfrm>
            <a:off x="1259632" y="1412776"/>
            <a:ext cx="7498080" cy="4800600"/>
          </a:xfrm>
        </p:spPr>
        <p:txBody>
          <a:bodyPr>
            <a:normAutofit fontScale="92500" lnSpcReduction="20000"/>
          </a:bodyPr>
          <a:lstStyle/>
          <a:p>
            <a:pPr algn="just"/>
            <a:r>
              <a:rPr lang="ru-RU" dirty="0" smtClean="0"/>
              <a:t>Дает возможности для развития внимания, наблюдательности, мышления, познавательной деятельности уч-ся; самостоятельности, ответственности, самокритичности;</a:t>
            </a:r>
          </a:p>
          <a:p>
            <a:pPr algn="just"/>
            <a:r>
              <a:rPr lang="ru-RU" dirty="0" smtClean="0"/>
              <a:t>Обеспечивает прочность приобретенных знаний;</a:t>
            </a:r>
          </a:p>
          <a:p>
            <a:pPr algn="just"/>
            <a:r>
              <a:rPr lang="ru-RU" dirty="0" smtClean="0"/>
              <a:t>Учит мыслить логично, научно, творчески</a:t>
            </a:r>
          </a:p>
          <a:p>
            <a:pPr algn="just">
              <a:buNone/>
            </a:pPr>
            <a:endParaRPr lang="ru-RU" dirty="0" smtClean="0"/>
          </a:p>
          <a:p>
            <a:pPr algn="just">
              <a:buNone/>
            </a:pPr>
            <a:r>
              <a:rPr lang="ru-RU" dirty="0" smtClean="0"/>
              <a:t>   </a:t>
            </a:r>
            <a:r>
              <a:rPr lang="ru-RU" i="1" dirty="0" smtClean="0"/>
              <a:t>Однако, этот метод требует от учителя большого педагогического мастерства и много времени             </a:t>
            </a:r>
            <a:endParaRPr lang="ru-RU"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0"/>
            <a:ext cx="8001056" cy="1143000"/>
          </a:xfrm>
        </p:spPr>
        <p:txBody>
          <a:bodyPr>
            <a:normAutofit fontScale="90000"/>
          </a:bodyPr>
          <a:lstStyle/>
          <a:p>
            <a:r>
              <a:rPr lang="ru-RU" b="1" dirty="0" smtClean="0"/>
              <a:t>2. </a:t>
            </a:r>
            <a:r>
              <a:rPr lang="ru-RU" b="1" dirty="0" err="1" smtClean="0"/>
              <a:t>Компетентностные</a:t>
            </a:r>
            <a:r>
              <a:rPr lang="ru-RU" b="1" dirty="0" smtClean="0"/>
              <a:t> </a:t>
            </a:r>
            <a:r>
              <a:rPr lang="ru-RU" b="1" dirty="0" err="1" smtClean="0"/>
              <a:t>технологиии</a:t>
            </a:r>
            <a:endParaRPr lang="ru-RU" b="1" dirty="0"/>
          </a:p>
        </p:txBody>
      </p:sp>
      <p:sp>
        <p:nvSpPr>
          <p:cNvPr id="3" name="Содержимое 2"/>
          <p:cNvSpPr>
            <a:spLocks noGrp="1"/>
          </p:cNvSpPr>
          <p:nvPr>
            <p:ph idx="1"/>
          </p:nvPr>
        </p:nvSpPr>
        <p:spPr>
          <a:xfrm>
            <a:off x="971600" y="1412776"/>
            <a:ext cx="7498080" cy="4800600"/>
          </a:xfrm>
        </p:spPr>
        <p:txBody>
          <a:bodyPr>
            <a:normAutofit fontScale="85000" lnSpcReduction="10000"/>
          </a:bodyPr>
          <a:lstStyle/>
          <a:p>
            <a:pPr algn="just">
              <a:buNone/>
            </a:pPr>
            <a:r>
              <a:rPr lang="ru-RU" dirty="0" smtClean="0"/>
              <a:t>   Обучение при использовании данных технологий – это процесс не только овладения учащимися определенной суммой ЗУН, но и процесс овладения </a:t>
            </a:r>
            <a:r>
              <a:rPr lang="ru-RU" b="1" dirty="0" smtClean="0"/>
              <a:t>компетенциями:</a:t>
            </a:r>
            <a:r>
              <a:rPr lang="ru-RU" dirty="0" smtClean="0"/>
              <a:t> </a:t>
            </a:r>
          </a:p>
          <a:p>
            <a:pPr algn="just"/>
            <a:r>
              <a:rPr lang="ru-RU" b="1" dirty="0" smtClean="0"/>
              <a:t>Ценностно-смысловой (осознание своей роли и предназначения)</a:t>
            </a:r>
          </a:p>
          <a:p>
            <a:pPr algn="just"/>
            <a:r>
              <a:rPr lang="ru-RU" b="1" dirty="0" smtClean="0"/>
              <a:t>Общекультурной</a:t>
            </a:r>
          </a:p>
          <a:p>
            <a:pPr algn="just"/>
            <a:r>
              <a:rPr lang="ru-RU" b="1" dirty="0" smtClean="0"/>
              <a:t>Учебно-познавательной</a:t>
            </a:r>
          </a:p>
          <a:p>
            <a:pPr algn="just"/>
            <a:r>
              <a:rPr lang="ru-RU" b="1" dirty="0" smtClean="0"/>
              <a:t>Информационной</a:t>
            </a:r>
          </a:p>
          <a:p>
            <a:pPr algn="just"/>
            <a:r>
              <a:rPr lang="ru-RU" b="1" dirty="0" smtClean="0"/>
              <a:t>Коммуникационной</a:t>
            </a:r>
          </a:p>
          <a:p>
            <a:pPr algn="just"/>
            <a:r>
              <a:rPr lang="ru-RU" b="1" dirty="0" smtClean="0"/>
              <a:t>Социально-трудовой</a:t>
            </a:r>
            <a:endParaRPr lang="ru-RU"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648"/>
            <a:ext cx="7498080" cy="82529"/>
          </a:xfrm>
        </p:spPr>
        <p:txBody>
          <a:bodyPr>
            <a:normAutofit fontScale="90000"/>
          </a:bodyPr>
          <a:lstStyle/>
          <a:p>
            <a:pPr algn="ctr"/>
            <a:r>
              <a:rPr lang="ru-RU" dirty="0" smtClean="0"/>
              <a:t/>
            </a:r>
            <a:br>
              <a:rPr lang="ru-RU" dirty="0" smtClean="0"/>
            </a:br>
            <a:r>
              <a:rPr lang="ru-RU" dirty="0" smtClean="0"/>
              <a:t/>
            </a:r>
            <a:br>
              <a:rPr lang="ru-RU" dirty="0" smtClean="0"/>
            </a:br>
            <a:r>
              <a:rPr lang="ru-RU" b="1" dirty="0" err="1" smtClean="0"/>
              <a:t>Компетентностные</a:t>
            </a:r>
            <a:r>
              <a:rPr lang="ru-RU" b="1" dirty="0" smtClean="0"/>
              <a:t> методы</a:t>
            </a:r>
            <a:br>
              <a:rPr lang="ru-RU" b="1" dirty="0" smtClean="0"/>
            </a:br>
            <a:endParaRPr lang="ru-RU" b="1" dirty="0"/>
          </a:p>
        </p:txBody>
      </p:sp>
      <p:sp>
        <p:nvSpPr>
          <p:cNvPr id="3" name="Содержимое 2"/>
          <p:cNvSpPr>
            <a:spLocks noGrp="1"/>
          </p:cNvSpPr>
          <p:nvPr>
            <p:ph idx="1"/>
          </p:nvPr>
        </p:nvSpPr>
        <p:spPr>
          <a:xfrm>
            <a:off x="1043608" y="1340768"/>
            <a:ext cx="8100392" cy="4800600"/>
          </a:xfrm>
        </p:spPr>
        <p:txBody>
          <a:bodyPr>
            <a:noAutofit/>
          </a:bodyPr>
          <a:lstStyle/>
          <a:p>
            <a:pPr>
              <a:buNone/>
            </a:pPr>
            <a:r>
              <a:rPr lang="ru-RU" sz="2800" dirty="0" smtClean="0"/>
              <a:t>   -это методы, которые имеют не только учебное, но и жизненное обоснование.  </a:t>
            </a:r>
          </a:p>
          <a:p>
            <a:pPr algn="just"/>
            <a:r>
              <a:rPr lang="ru-RU" sz="2800" dirty="0" smtClean="0"/>
              <a:t>Проекты, дискуссии</a:t>
            </a:r>
          </a:p>
          <a:p>
            <a:r>
              <a:rPr lang="ru-RU" sz="2800" dirty="0" smtClean="0"/>
              <a:t>Игры, ролевые игры</a:t>
            </a:r>
          </a:p>
          <a:p>
            <a:r>
              <a:rPr lang="ru-RU" sz="2800" dirty="0" smtClean="0"/>
              <a:t>Мультимедийные технологии, интернет</a:t>
            </a:r>
          </a:p>
          <a:p>
            <a:r>
              <a:rPr lang="ru-RU" sz="2800" dirty="0" smtClean="0"/>
              <a:t>Драматизация диалогов</a:t>
            </a:r>
          </a:p>
          <a:p>
            <a:r>
              <a:rPr lang="ru-RU" sz="2800" dirty="0" smtClean="0"/>
              <a:t>Монологи</a:t>
            </a:r>
          </a:p>
          <a:p>
            <a:r>
              <a:rPr lang="ru-RU" sz="2800" dirty="0" smtClean="0"/>
              <a:t>Заполнение анкет, резюме</a:t>
            </a:r>
          </a:p>
          <a:p>
            <a:r>
              <a:rPr lang="ru-RU" sz="2800" dirty="0" smtClean="0"/>
              <a:t>Написание писем</a:t>
            </a:r>
          </a:p>
          <a:p>
            <a:r>
              <a:rPr lang="ru-RU" sz="2800" dirty="0" smtClean="0"/>
              <a:t>Изучение пословиц, поговорок</a:t>
            </a:r>
          </a:p>
          <a:p>
            <a:endParaRPr lang="ru-RU" sz="2800" dirty="0" smtClean="0"/>
          </a:p>
          <a:p>
            <a:endParaRPr lang="ru-RU" sz="2800" dirty="0" smtClean="0"/>
          </a:p>
          <a:p>
            <a:endParaRPr lang="ru-RU" sz="2800" dirty="0" smtClean="0"/>
          </a:p>
          <a:p>
            <a:endParaRPr lang="ru-RU" sz="2800" dirty="0" smtClean="0"/>
          </a:p>
          <a:p>
            <a:pPr>
              <a:buNone/>
            </a:pPr>
            <a:r>
              <a:rPr lang="ru-RU" sz="2800" dirty="0" smtClean="0"/>
              <a:t> </a:t>
            </a:r>
            <a:endParaRPr lang="ru-RU"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60648"/>
            <a:ext cx="7498080" cy="1143000"/>
          </a:xfrm>
        </p:spPr>
        <p:txBody>
          <a:bodyPr>
            <a:normAutofit fontScale="90000"/>
          </a:bodyPr>
          <a:lstStyle/>
          <a:p>
            <a:pPr algn="ctr"/>
            <a:r>
              <a:rPr lang="ru-RU" b="1" dirty="0" smtClean="0"/>
              <a:t>Профессиональные качества компетентностного учителя</a:t>
            </a:r>
            <a:endParaRPr lang="ru-RU" b="1" dirty="0"/>
          </a:p>
        </p:txBody>
      </p:sp>
      <p:sp>
        <p:nvSpPr>
          <p:cNvPr id="3" name="Содержимое 2"/>
          <p:cNvSpPr>
            <a:spLocks noGrp="1"/>
          </p:cNvSpPr>
          <p:nvPr>
            <p:ph idx="1"/>
          </p:nvPr>
        </p:nvSpPr>
        <p:spPr>
          <a:xfrm>
            <a:off x="1115616" y="1484784"/>
            <a:ext cx="7498080" cy="4800600"/>
          </a:xfrm>
        </p:spPr>
        <p:txBody>
          <a:bodyPr>
            <a:normAutofit fontScale="77500" lnSpcReduction="20000"/>
          </a:bodyPr>
          <a:lstStyle/>
          <a:p>
            <a:pPr algn="just"/>
            <a:r>
              <a:rPr lang="ru-RU" dirty="0" smtClean="0"/>
              <a:t>Доброжелательно и заинтересованно относиться к уч-ся</a:t>
            </a:r>
          </a:p>
          <a:p>
            <a:pPr algn="just"/>
            <a:r>
              <a:rPr lang="ru-RU" dirty="0" smtClean="0"/>
              <a:t>Быть готовым принимать конструктивную критику от коллег и уч-ся</a:t>
            </a:r>
          </a:p>
          <a:p>
            <a:pPr algn="just"/>
            <a:r>
              <a:rPr lang="ru-RU" dirty="0" smtClean="0"/>
              <a:t>Воздерживаться от роли кладезя мудрости и знаний</a:t>
            </a:r>
          </a:p>
          <a:p>
            <a:pPr algn="just"/>
            <a:r>
              <a:rPr lang="ru-RU" dirty="0" smtClean="0"/>
              <a:t>Уметь делиться с учащимися своими мыслями и чувствами</a:t>
            </a:r>
          </a:p>
          <a:p>
            <a:pPr algn="just"/>
            <a:r>
              <a:rPr lang="ru-RU" dirty="0" smtClean="0"/>
              <a:t>Спокойно реагировать на едкие замечания в свой адрес</a:t>
            </a:r>
          </a:p>
          <a:p>
            <a:pPr algn="just"/>
            <a:r>
              <a:rPr lang="ru-RU" dirty="0" smtClean="0"/>
              <a:t>Демонстрировать увлеченность своим предметом</a:t>
            </a:r>
          </a:p>
          <a:p>
            <a:pPr algn="just"/>
            <a:r>
              <a:rPr lang="ru-RU" dirty="0" smtClean="0"/>
              <a:t>Использовать четкий, понятный, гибкий язык с образным выражением</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3. Личностно-ориентированные технологии</a:t>
            </a:r>
            <a:endParaRPr lang="ru-RU" b="1" dirty="0"/>
          </a:p>
        </p:txBody>
      </p:sp>
      <p:sp>
        <p:nvSpPr>
          <p:cNvPr id="3" name="Содержимое 2"/>
          <p:cNvSpPr>
            <a:spLocks noGrp="1"/>
          </p:cNvSpPr>
          <p:nvPr>
            <p:ph idx="1"/>
          </p:nvPr>
        </p:nvSpPr>
        <p:spPr>
          <a:xfrm>
            <a:off x="971600" y="1340768"/>
            <a:ext cx="7498080" cy="4800600"/>
          </a:xfrm>
        </p:spPr>
        <p:txBody>
          <a:bodyPr>
            <a:normAutofit fontScale="92500" lnSpcReduction="20000"/>
          </a:bodyPr>
          <a:lstStyle/>
          <a:p>
            <a:pPr algn="just">
              <a:buNone/>
            </a:pPr>
            <a:r>
              <a:rPr lang="ru-RU" dirty="0" smtClean="0"/>
              <a:t>    </a:t>
            </a:r>
            <a:r>
              <a:rPr lang="ru-RU" sz="3000" dirty="0" smtClean="0"/>
              <a:t>-это способ организации обучения, в процессе которого обеспечивается всемерный учет возможностей и способностей обучаемых и создаются необходимые условия для развития их индивидуальных способностей.</a:t>
            </a:r>
          </a:p>
          <a:p>
            <a:pPr>
              <a:buNone/>
            </a:pPr>
            <a:r>
              <a:rPr lang="ru-RU" sz="3000" dirty="0" smtClean="0"/>
              <a:t>   К личностно-ориентированным технологиям относятся:</a:t>
            </a:r>
          </a:p>
          <a:p>
            <a:pPr lvl="1" algn="just">
              <a:buFont typeface="Wingdings" pitchFamily="2" charset="2"/>
              <a:buChar char="Ø"/>
            </a:pPr>
            <a:r>
              <a:rPr lang="ru-RU" sz="3000" dirty="0" smtClean="0"/>
              <a:t>Проектные технологии</a:t>
            </a:r>
          </a:p>
          <a:p>
            <a:pPr lvl="1" algn="just">
              <a:buFont typeface="Wingdings" pitchFamily="2" charset="2"/>
              <a:buChar char="Ø"/>
            </a:pPr>
            <a:r>
              <a:rPr lang="ru-RU" sz="3000" dirty="0" smtClean="0"/>
              <a:t>Игровые технологии</a:t>
            </a:r>
          </a:p>
          <a:p>
            <a:pPr lvl="1">
              <a:buFont typeface="Wingdings" pitchFamily="2" charset="2"/>
              <a:buChar char="Ø"/>
            </a:pPr>
            <a:r>
              <a:rPr lang="ru-RU" sz="3000" dirty="0" smtClean="0"/>
              <a:t>Технология дифференцированного обучения</a:t>
            </a:r>
            <a:endParaRPr lang="ru-RU" sz="3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dirty="0"/>
              <a:t>Проектные технологии</a:t>
            </a:r>
            <a:endParaRPr lang="ru-RU" dirty="0"/>
          </a:p>
        </p:txBody>
      </p:sp>
      <p:sp>
        <p:nvSpPr>
          <p:cNvPr id="5" name="Прямоугольник 4"/>
          <p:cNvSpPr/>
          <p:nvPr/>
        </p:nvSpPr>
        <p:spPr>
          <a:xfrm>
            <a:off x="2253122" y="1700808"/>
            <a:ext cx="6174432" cy="3709349"/>
          </a:xfrm>
          <a:prstGeom prst="rect">
            <a:avLst/>
          </a:prstGeom>
        </p:spPr>
        <p:txBody>
          <a:bodyPr wrap="square">
            <a:spAutoFit/>
          </a:bodyPr>
          <a:lstStyle/>
          <a:p>
            <a:pPr algn="ctr">
              <a:lnSpc>
                <a:spcPct val="100000"/>
              </a:lnSpc>
              <a:buNone/>
            </a:pPr>
            <a:r>
              <a:rPr lang="ru-RU" sz="2800" spc="100" dirty="0"/>
              <a:t>-</a:t>
            </a:r>
            <a:r>
              <a:rPr lang="ru-RU" sz="3200" spc="100" dirty="0"/>
              <a:t>это специально организованный учителем и самостоятельно выполняемый учащимися комплекс действий, завершающийся созданием творческого продукта</a:t>
            </a:r>
          </a:p>
          <a:p>
            <a:pPr algn="ctr">
              <a:lnSpc>
                <a:spcPct val="150000"/>
              </a:lnSpc>
              <a:buNone/>
            </a:pPr>
            <a:endParaRPr lang="ru-RU" sz="3200" spc="100" dirty="0"/>
          </a:p>
        </p:txBody>
      </p:sp>
    </p:spTree>
    <p:extLst>
      <p:ext uri="{BB962C8B-B14F-4D97-AF65-F5344CB8AC3E}">
        <p14:creationId xmlns:p14="http://schemas.microsoft.com/office/powerpoint/2010/main" val="1681428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04664"/>
            <a:ext cx="7498080" cy="1012974"/>
          </a:xfrm>
        </p:spPr>
        <p:txBody>
          <a:bodyPr>
            <a:noAutofit/>
          </a:bodyPr>
          <a:lstStyle/>
          <a:p>
            <a:pPr algn="ctr"/>
            <a:r>
              <a:rPr lang="ru-RU" sz="4400" b="1" dirty="0" smtClean="0"/>
              <a:t>Виды  Проектов</a:t>
            </a:r>
            <a:br>
              <a:rPr lang="ru-RU" sz="4400" b="1" dirty="0" smtClean="0"/>
            </a:br>
            <a:endParaRPr lang="ru-RU" sz="4400" dirty="0"/>
          </a:p>
        </p:txBody>
      </p:sp>
      <p:sp>
        <p:nvSpPr>
          <p:cNvPr id="3" name="Содержимое 2"/>
          <p:cNvSpPr>
            <a:spLocks noGrp="1"/>
          </p:cNvSpPr>
          <p:nvPr>
            <p:ph idx="1"/>
          </p:nvPr>
        </p:nvSpPr>
        <p:spPr>
          <a:xfrm>
            <a:off x="1259632" y="1484784"/>
            <a:ext cx="7498080" cy="4800600"/>
          </a:xfrm>
        </p:spPr>
        <p:txBody>
          <a:bodyPr>
            <a:normAutofit fontScale="55000" lnSpcReduction="20000"/>
          </a:bodyPr>
          <a:lstStyle/>
          <a:p>
            <a:pPr algn="just">
              <a:buFont typeface="Wingdings" pitchFamily="2" charset="2"/>
              <a:buChar char="q"/>
            </a:pPr>
            <a:endParaRPr lang="ru-RU" dirty="0" smtClean="0"/>
          </a:p>
          <a:p>
            <a:pPr lvl="0" algn="just">
              <a:buFont typeface="Wingdings" pitchFamily="2" charset="2"/>
              <a:buChar char="q"/>
            </a:pPr>
            <a:r>
              <a:rPr lang="ru-RU" sz="6500" dirty="0" smtClean="0"/>
              <a:t>  Исследовательские</a:t>
            </a:r>
          </a:p>
          <a:p>
            <a:pPr lvl="0" algn="just">
              <a:buFont typeface="Wingdings" pitchFamily="2" charset="2"/>
              <a:buChar char="q"/>
            </a:pPr>
            <a:r>
              <a:rPr lang="ru-RU" sz="6500" dirty="0" smtClean="0"/>
              <a:t>  Творческие</a:t>
            </a:r>
          </a:p>
          <a:p>
            <a:pPr algn="just">
              <a:buFont typeface="Wingdings" pitchFamily="2" charset="2"/>
              <a:buChar char="q"/>
            </a:pPr>
            <a:r>
              <a:rPr lang="ru-RU" sz="6500" dirty="0" smtClean="0"/>
              <a:t>  Информационные</a:t>
            </a:r>
          </a:p>
          <a:p>
            <a:pPr algn="just">
              <a:buFont typeface="Wingdings" pitchFamily="2" charset="2"/>
              <a:buChar char="q"/>
            </a:pPr>
            <a:r>
              <a:rPr lang="ru-RU" sz="6500" dirty="0" smtClean="0"/>
              <a:t>  </a:t>
            </a:r>
            <a:r>
              <a:rPr lang="ru-RU" sz="6500" dirty="0" err="1" smtClean="0"/>
              <a:t>Ролево-игровые</a:t>
            </a:r>
            <a:endParaRPr lang="ru-RU" dirty="0" smtClean="0"/>
          </a:p>
          <a:p>
            <a:pPr algn="just">
              <a:buFont typeface="Wingdings" pitchFamily="2" charset="2"/>
              <a:buChar char="q"/>
            </a:pPr>
            <a:endParaRPr lang="ru-RU" dirty="0" smtClean="0"/>
          </a:p>
          <a:p>
            <a:pPr algn="just">
              <a:buFont typeface="Wingdings" pitchFamily="2" charset="2"/>
              <a:buChar char="q"/>
            </a:pPr>
            <a:endParaRPr lang="ru-RU" dirty="0" smtClean="0"/>
          </a:p>
          <a:p>
            <a:pPr algn="just">
              <a:buFont typeface="Wingdings" pitchFamily="2" charset="2"/>
              <a:buChar char="q"/>
            </a:pPr>
            <a:endParaRPr lang="ru-RU" dirty="0" smtClean="0"/>
          </a:p>
          <a:p>
            <a:pPr algn="just">
              <a:buNone/>
            </a:pPr>
            <a:r>
              <a:rPr lang="ru-RU" sz="6500" dirty="0" smtClean="0"/>
              <a:t>   Это могут быть: доклады, фильмы, презентации, выставки</a:t>
            </a:r>
            <a:endParaRPr lang="ru-RU" sz="6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60648"/>
            <a:ext cx="7498080" cy="1143000"/>
          </a:xfrm>
        </p:spPr>
        <p:txBody>
          <a:bodyPr>
            <a:normAutofit fontScale="90000"/>
          </a:bodyPr>
          <a:lstStyle/>
          <a:p>
            <a:pPr algn="ctr"/>
            <a:r>
              <a:rPr lang="ru-RU" b="1" dirty="0" smtClean="0"/>
              <a:t>Этапы проектной деятельности</a:t>
            </a:r>
            <a:endParaRPr lang="ru-RU" b="1" dirty="0"/>
          </a:p>
        </p:txBody>
      </p:sp>
      <p:sp>
        <p:nvSpPr>
          <p:cNvPr id="3" name="Содержимое 2"/>
          <p:cNvSpPr>
            <a:spLocks noGrp="1"/>
          </p:cNvSpPr>
          <p:nvPr>
            <p:ph idx="1"/>
          </p:nvPr>
        </p:nvSpPr>
        <p:spPr>
          <a:xfrm>
            <a:off x="1259632" y="1556792"/>
            <a:ext cx="7498080" cy="4656584"/>
          </a:xfrm>
        </p:spPr>
        <p:txBody>
          <a:bodyPr>
            <a:normAutofit fontScale="92500" lnSpcReduction="20000"/>
          </a:bodyPr>
          <a:lstStyle/>
          <a:p>
            <a:pPr algn="just">
              <a:buNone/>
            </a:pPr>
            <a:r>
              <a:rPr lang="ru-RU" b="1" i="1" dirty="0" smtClean="0"/>
              <a:t>1.Подготовительный</a:t>
            </a:r>
            <a:r>
              <a:rPr lang="ru-RU" i="1" dirty="0" smtClean="0"/>
              <a:t> </a:t>
            </a:r>
            <a:r>
              <a:rPr lang="ru-RU" dirty="0" smtClean="0"/>
              <a:t>(определение темы, задач, актуальности)</a:t>
            </a:r>
          </a:p>
          <a:p>
            <a:pPr algn="just">
              <a:buNone/>
            </a:pPr>
            <a:r>
              <a:rPr lang="ru-RU" b="1" i="1" dirty="0" smtClean="0"/>
              <a:t>2.Организационный</a:t>
            </a:r>
            <a:r>
              <a:rPr lang="ru-RU" dirty="0" smtClean="0"/>
              <a:t> (планирование деятельности, выбор методов, определение источников информации)</a:t>
            </a:r>
          </a:p>
          <a:p>
            <a:pPr algn="just">
              <a:buNone/>
            </a:pPr>
            <a:r>
              <a:rPr lang="ru-RU" b="1" i="1" dirty="0" smtClean="0"/>
              <a:t>3.Деятельностный</a:t>
            </a:r>
            <a:r>
              <a:rPr lang="ru-RU" dirty="0" smtClean="0"/>
              <a:t> (поиск, сбор информации, промежуточный контроль, консультации, подготовка к защите, оформление)</a:t>
            </a:r>
          </a:p>
          <a:p>
            <a:pPr algn="just">
              <a:buNone/>
            </a:pPr>
            <a:r>
              <a:rPr lang="ru-RU" b="1" i="1" dirty="0" smtClean="0"/>
              <a:t>4.Презентативно-оценочный </a:t>
            </a:r>
            <a:r>
              <a:rPr lang="ru-RU" dirty="0" smtClean="0"/>
              <a:t>(презентация, рефлексия деятельности)</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680068"/>
          </a:xfrm>
        </p:spPr>
        <p:txBody>
          <a:bodyPr>
            <a:normAutofit fontScale="90000"/>
          </a:bodyPr>
          <a:lstStyle/>
          <a:p>
            <a:pPr algn="ctr"/>
            <a:r>
              <a:rPr lang="ru-RU" b="1" dirty="0" smtClean="0"/>
              <a:t>Игровые технологии</a:t>
            </a:r>
            <a:endParaRPr lang="ru-RU" b="1" dirty="0"/>
          </a:p>
        </p:txBody>
      </p:sp>
      <p:sp>
        <p:nvSpPr>
          <p:cNvPr id="3" name="Содержимое 2"/>
          <p:cNvSpPr>
            <a:spLocks noGrp="1"/>
          </p:cNvSpPr>
          <p:nvPr>
            <p:ph sz="half" idx="1"/>
          </p:nvPr>
        </p:nvSpPr>
        <p:spPr>
          <a:xfrm>
            <a:off x="857224" y="1285860"/>
            <a:ext cx="7963248" cy="4840303"/>
          </a:xfrm>
        </p:spPr>
        <p:txBody>
          <a:bodyPr>
            <a:normAutofit/>
          </a:bodyPr>
          <a:lstStyle/>
          <a:p>
            <a:pPr algn="just">
              <a:buNone/>
            </a:pPr>
            <a:r>
              <a:rPr lang="ru-RU" dirty="0" smtClean="0"/>
              <a:t>   </a:t>
            </a:r>
            <a:r>
              <a:rPr lang="ru-RU" dirty="0" smtClean="0"/>
              <a:t>-</a:t>
            </a:r>
            <a:r>
              <a:rPr lang="ru-RU" sz="3200" dirty="0" smtClean="0"/>
              <a:t>это </a:t>
            </a:r>
            <a:r>
              <a:rPr lang="ru-RU" sz="3200" dirty="0" smtClean="0"/>
              <a:t>обширная группа приемов организации педагогического процесса в форме различных дидактических игр</a:t>
            </a:r>
            <a:r>
              <a:rPr lang="ru-RU" sz="3200" dirty="0" smtClean="0"/>
              <a:t>.</a:t>
            </a:r>
          </a:p>
          <a:p>
            <a:pPr algn="just">
              <a:buNone/>
            </a:pPr>
            <a:endParaRPr lang="ru-RU" sz="3200" dirty="0" smtClean="0"/>
          </a:p>
          <a:p>
            <a:pPr algn="just">
              <a:buNone/>
            </a:pPr>
            <a:r>
              <a:rPr lang="ru-RU" sz="3200" dirty="0" smtClean="0"/>
              <a:t>   </a:t>
            </a:r>
            <a:r>
              <a:rPr lang="ru-RU" sz="3200" b="1" i="1" dirty="0" smtClean="0"/>
              <a:t>Дидактические игры </a:t>
            </a:r>
            <a:r>
              <a:rPr lang="ru-RU" sz="3200" dirty="0" smtClean="0"/>
              <a:t>- это игры с четко поставленной целью обучения и соответствующими ей педагогическими результатами.</a:t>
            </a:r>
            <a:endParaRPr lang="ru-RU" sz="3200" dirty="0"/>
          </a:p>
        </p:txBody>
      </p:sp>
      <p:sp>
        <p:nvSpPr>
          <p:cNvPr id="4" name="Объект 3"/>
          <p:cNvSpPr>
            <a:spLocks noGrp="1"/>
          </p:cNvSpPr>
          <p:nvPr>
            <p:ph sz="half" idx="2"/>
          </p:nvPr>
        </p:nvSpPr>
        <p:spPr>
          <a:xfrm flipH="1">
            <a:off x="9828583" y="1524000"/>
            <a:ext cx="72008" cy="4663440"/>
          </a:xfrm>
        </p:spPr>
        <p:txBody>
          <a:bodyPr>
            <a:normAutofit/>
          </a:bodyPr>
          <a:lstStyle/>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357166"/>
            <a:ext cx="7239000" cy="894382"/>
          </a:xfrm>
        </p:spPr>
        <p:txBody>
          <a:bodyPr/>
          <a:lstStyle/>
          <a:p>
            <a:pPr algn="ctr"/>
            <a:r>
              <a:rPr lang="ru-RU" b="1" dirty="0" smtClean="0"/>
              <a:t>Виды дидактических игр</a:t>
            </a:r>
            <a:endParaRPr lang="ru-RU" b="1" dirty="0"/>
          </a:p>
        </p:txBody>
      </p:sp>
      <p:sp>
        <p:nvSpPr>
          <p:cNvPr id="3" name="Содержимое 2"/>
          <p:cNvSpPr>
            <a:spLocks noGrp="1"/>
          </p:cNvSpPr>
          <p:nvPr>
            <p:ph idx="1"/>
          </p:nvPr>
        </p:nvSpPr>
        <p:spPr>
          <a:xfrm>
            <a:off x="1259632" y="1412776"/>
            <a:ext cx="7498080" cy="4800600"/>
          </a:xfrm>
        </p:spPr>
        <p:txBody>
          <a:bodyPr>
            <a:normAutofit lnSpcReduction="10000"/>
          </a:bodyPr>
          <a:lstStyle/>
          <a:p>
            <a:pPr algn="just"/>
            <a:r>
              <a:rPr lang="ru-RU" b="1" dirty="0" smtClean="0"/>
              <a:t>Игры-упражнения</a:t>
            </a:r>
          </a:p>
          <a:p>
            <a:r>
              <a:rPr lang="ru-RU" b="1" dirty="0" smtClean="0"/>
              <a:t>Игры-путешествия</a:t>
            </a:r>
          </a:p>
          <a:p>
            <a:r>
              <a:rPr lang="ru-RU" b="1" dirty="0" smtClean="0"/>
              <a:t>Игры-соревнования</a:t>
            </a:r>
          </a:p>
          <a:p>
            <a:pPr algn="just"/>
            <a:r>
              <a:rPr lang="ru-RU" b="1" dirty="0" smtClean="0"/>
              <a:t>Деловые игры </a:t>
            </a:r>
            <a:r>
              <a:rPr lang="ru-RU" dirty="0" smtClean="0"/>
              <a:t>(в среднем и старшем школьном возрасте):</a:t>
            </a:r>
          </a:p>
          <a:p>
            <a:pPr algn="just">
              <a:buFont typeface="Wingdings" pitchFamily="2" charset="2"/>
              <a:buChar char="q"/>
            </a:pPr>
            <a:r>
              <a:rPr lang="ru-RU" dirty="0" smtClean="0"/>
              <a:t>Имитационные</a:t>
            </a:r>
          </a:p>
          <a:p>
            <a:pPr algn="just">
              <a:buFont typeface="Wingdings" pitchFamily="2" charset="2"/>
              <a:buChar char="q"/>
            </a:pPr>
            <a:r>
              <a:rPr lang="ru-RU" dirty="0" smtClean="0"/>
              <a:t>Операционные</a:t>
            </a:r>
          </a:p>
          <a:p>
            <a:pPr algn="just">
              <a:buFont typeface="Wingdings" pitchFamily="2" charset="2"/>
              <a:buChar char="q"/>
            </a:pPr>
            <a:r>
              <a:rPr lang="ru-RU" dirty="0" smtClean="0"/>
              <a:t>«Деловой театр»</a:t>
            </a:r>
          </a:p>
          <a:p>
            <a:pPr algn="just">
              <a:buFont typeface="Wingdings" pitchFamily="2" charset="2"/>
              <a:buChar char="q"/>
            </a:pPr>
            <a:r>
              <a:rPr lang="ru-RU" dirty="0" smtClean="0"/>
              <a:t>Ролевые игры</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648"/>
            <a:ext cx="7498080" cy="1143000"/>
          </a:xfrm>
        </p:spPr>
        <p:txBody>
          <a:bodyPr>
            <a:normAutofit fontScale="90000"/>
          </a:bodyPr>
          <a:lstStyle/>
          <a:p>
            <a:pPr algn="ctr"/>
            <a:r>
              <a:rPr lang="ru-RU" b="1" dirty="0" smtClean="0"/>
              <a:t>Концепция модернизации российского образования</a:t>
            </a:r>
            <a:endParaRPr lang="ru-RU" b="1" dirty="0"/>
          </a:p>
        </p:txBody>
      </p:sp>
      <p:sp>
        <p:nvSpPr>
          <p:cNvPr id="3" name="Содержимое 2"/>
          <p:cNvSpPr>
            <a:spLocks noGrp="1"/>
          </p:cNvSpPr>
          <p:nvPr>
            <p:ph idx="1"/>
          </p:nvPr>
        </p:nvSpPr>
        <p:spPr>
          <a:xfrm>
            <a:off x="1331640" y="1844824"/>
            <a:ext cx="7239000" cy="3571900"/>
          </a:xfrm>
          <a:effectLst>
            <a:glow rad="1397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lgn="just">
              <a:buNone/>
            </a:pPr>
            <a:r>
              <a:rPr lang="ru-RU" dirty="0" smtClean="0"/>
              <a:t>  </a:t>
            </a:r>
            <a:r>
              <a:rPr lang="ru-RU" b="1" dirty="0" smtClean="0"/>
              <a:t>«Развивающемуся обществу нужны современно образованные, нравственные, предприимчивые люди, которые могут самостоятельно принимать ответственные решения, способные к сотрудничеству, обладающие развитым чувством ответственности за судьбу страны»</a:t>
            </a:r>
            <a:endParaRPr lang="ru-RU"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60648"/>
            <a:ext cx="7498080" cy="1143000"/>
          </a:xfrm>
        </p:spPr>
        <p:txBody>
          <a:bodyPr>
            <a:normAutofit fontScale="90000"/>
          </a:bodyPr>
          <a:lstStyle/>
          <a:p>
            <a:pPr algn="ctr"/>
            <a:r>
              <a:rPr lang="ru-RU" b="1" dirty="0" smtClean="0"/>
              <a:t>Преимущества игровых технологий</a:t>
            </a:r>
            <a:endParaRPr lang="ru-RU" b="1" dirty="0"/>
          </a:p>
        </p:txBody>
      </p:sp>
      <p:sp>
        <p:nvSpPr>
          <p:cNvPr id="3" name="Содержимое 2"/>
          <p:cNvSpPr>
            <a:spLocks noGrp="1"/>
          </p:cNvSpPr>
          <p:nvPr>
            <p:ph idx="1"/>
          </p:nvPr>
        </p:nvSpPr>
        <p:spPr>
          <a:xfrm>
            <a:off x="1214414" y="1428736"/>
            <a:ext cx="7498080" cy="4800600"/>
          </a:xfrm>
        </p:spPr>
        <p:txBody>
          <a:bodyPr>
            <a:normAutofit lnSpcReduction="10000"/>
          </a:bodyPr>
          <a:lstStyle/>
          <a:p>
            <a:pPr algn="just"/>
            <a:r>
              <a:rPr lang="ru-RU" dirty="0" smtClean="0"/>
              <a:t>Способствуют более легкому усвоению и запоминанию материала и активизируют учебную деятельность</a:t>
            </a:r>
          </a:p>
          <a:p>
            <a:pPr algn="just"/>
            <a:r>
              <a:rPr lang="ru-RU" dirty="0" smtClean="0"/>
              <a:t>Развивают познавательный интерес к предмету</a:t>
            </a:r>
          </a:p>
          <a:p>
            <a:pPr algn="just"/>
            <a:r>
              <a:rPr lang="ru-RU" dirty="0" smtClean="0"/>
              <a:t>Способствуют снятию усталости, становлению творческой личности, улучшению взаимоотношений в классе</a:t>
            </a:r>
          </a:p>
          <a:p>
            <a:pPr algn="just"/>
            <a:r>
              <a:rPr lang="ru-RU" dirty="0" smtClean="0"/>
              <a:t>Дают возможность </a:t>
            </a:r>
            <a:r>
              <a:rPr lang="ru-RU" dirty="0" err="1" smtClean="0"/>
              <a:t>взаимообучения</a:t>
            </a:r>
            <a:endParaRPr lang="ru-RU" dirty="0" smtClean="0"/>
          </a:p>
          <a:p>
            <a:pPr algn="just"/>
            <a:r>
              <a:rPr lang="ru-RU" dirty="0" smtClean="0"/>
              <a:t>Формируют многие умения и навыки </a:t>
            </a:r>
          </a:p>
          <a:p>
            <a:pPr algn="just"/>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20" y="214290"/>
            <a:ext cx="8401080" cy="894382"/>
          </a:xfrm>
        </p:spPr>
        <p:txBody>
          <a:bodyPr>
            <a:normAutofit fontScale="90000"/>
          </a:bodyPr>
          <a:lstStyle/>
          <a:p>
            <a:pPr algn="ctr"/>
            <a:r>
              <a:rPr lang="ru-RU" dirty="0" smtClean="0"/>
              <a:t> </a:t>
            </a:r>
            <a:r>
              <a:rPr lang="ru-RU" b="1" dirty="0" smtClean="0"/>
              <a:t>Технология дифференцированного обучения</a:t>
            </a:r>
            <a:endParaRPr lang="ru-RU" b="1" dirty="0"/>
          </a:p>
        </p:txBody>
      </p:sp>
      <p:sp>
        <p:nvSpPr>
          <p:cNvPr id="3" name="Содержимое 2"/>
          <p:cNvSpPr>
            <a:spLocks noGrp="1"/>
          </p:cNvSpPr>
          <p:nvPr>
            <p:ph idx="1"/>
          </p:nvPr>
        </p:nvSpPr>
        <p:spPr>
          <a:xfrm>
            <a:off x="1071538" y="1428736"/>
            <a:ext cx="7498080" cy="4800600"/>
          </a:xfrm>
        </p:spPr>
        <p:txBody>
          <a:bodyPr>
            <a:normAutofit fontScale="92500" lnSpcReduction="10000"/>
          </a:bodyPr>
          <a:lstStyle/>
          <a:p>
            <a:pPr algn="just">
              <a:buNone/>
            </a:pPr>
            <a:r>
              <a:rPr lang="ru-RU" dirty="0" smtClean="0"/>
              <a:t>  -это форма организации учебной деятельности школьников, при которой учитываются их склонности, интересы, способности</a:t>
            </a:r>
          </a:p>
          <a:p>
            <a:pPr algn="just">
              <a:buNone/>
            </a:pPr>
            <a:r>
              <a:rPr lang="ru-RU" i="1" dirty="0" smtClean="0"/>
              <a:t>   </a:t>
            </a:r>
            <a:r>
              <a:rPr lang="ru-RU" b="1" i="1" dirty="0" smtClean="0"/>
              <a:t>Учебные задания дифференцируются:</a:t>
            </a:r>
          </a:p>
          <a:p>
            <a:pPr algn="just"/>
            <a:r>
              <a:rPr lang="ru-RU" dirty="0" smtClean="0"/>
              <a:t>По уровню творчества</a:t>
            </a:r>
          </a:p>
          <a:p>
            <a:pPr algn="just"/>
            <a:r>
              <a:rPr lang="ru-RU" dirty="0" smtClean="0"/>
              <a:t>По уровню трудности</a:t>
            </a:r>
          </a:p>
          <a:p>
            <a:pPr algn="just"/>
            <a:r>
              <a:rPr lang="ru-RU" dirty="0" smtClean="0"/>
              <a:t>По объему учебного материала</a:t>
            </a:r>
          </a:p>
          <a:p>
            <a:pPr algn="just"/>
            <a:r>
              <a:rPr lang="ru-RU" dirty="0" smtClean="0"/>
              <a:t>По степени самостоятельности</a:t>
            </a:r>
          </a:p>
          <a:p>
            <a:pPr algn="just"/>
            <a:r>
              <a:rPr lang="ru-RU" dirty="0" smtClean="0"/>
              <a:t>По характеру помощи учащимся</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14290"/>
            <a:ext cx="7239000" cy="1357322"/>
          </a:xfrm>
        </p:spPr>
        <p:txBody>
          <a:bodyPr>
            <a:normAutofit fontScale="90000"/>
          </a:bodyPr>
          <a:lstStyle/>
          <a:p>
            <a:pPr algn="ctr"/>
            <a:r>
              <a:rPr lang="ru-RU" b="1" dirty="0" smtClean="0"/>
              <a:t>Задания при дифференцированном подходе</a:t>
            </a:r>
            <a:endParaRPr lang="ru-RU" b="1" dirty="0"/>
          </a:p>
        </p:txBody>
      </p:sp>
      <p:sp>
        <p:nvSpPr>
          <p:cNvPr id="3" name="Содержимое 2"/>
          <p:cNvSpPr>
            <a:spLocks noGrp="1"/>
          </p:cNvSpPr>
          <p:nvPr>
            <p:ph idx="1"/>
          </p:nvPr>
        </p:nvSpPr>
        <p:spPr>
          <a:xfrm>
            <a:off x="971600" y="1700808"/>
            <a:ext cx="7498080" cy="4800600"/>
          </a:xfrm>
        </p:spPr>
        <p:txBody>
          <a:bodyPr>
            <a:normAutofit fontScale="85000" lnSpcReduction="20000"/>
          </a:bodyPr>
          <a:lstStyle/>
          <a:p>
            <a:pPr algn="just"/>
            <a:r>
              <a:rPr lang="ru-RU" dirty="0" smtClean="0"/>
              <a:t>Трехвариантные задания по степени трудности (выбор варианта предоставляется учащимся)</a:t>
            </a:r>
          </a:p>
          <a:p>
            <a:pPr algn="just"/>
            <a:r>
              <a:rPr lang="ru-RU" dirty="0" smtClean="0"/>
              <a:t>Общее для определенной группы задание</a:t>
            </a:r>
          </a:p>
          <a:p>
            <a:pPr algn="just"/>
            <a:r>
              <a:rPr lang="ru-RU" dirty="0" smtClean="0"/>
              <a:t>Индивидуальные задания</a:t>
            </a:r>
          </a:p>
          <a:p>
            <a:pPr algn="just"/>
            <a:r>
              <a:rPr lang="ru-RU" dirty="0" smtClean="0"/>
              <a:t>Групповые задания с учетом различной подготовки учащихся (вариант определяет учитель)</a:t>
            </a:r>
          </a:p>
          <a:p>
            <a:pPr algn="just"/>
            <a:r>
              <a:rPr lang="ru-RU" dirty="0" smtClean="0"/>
              <a:t>Равноценные двухвариантные задания по рядам с предложением каждому варианту системы дополнительных заданий</a:t>
            </a:r>
          </a:p>
          <a:p>
            <a:pPr algn="just"/>
            <a:r>
              <a:rPr lang="ru-RU" dirty="0" smtClean="0"/>
              <a:t>Индивидуально-групповые задания</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9526"/>
            <a:ext cx="8532440" cy="1463040"/>
          </a:xfrm>
        </p:spPr>
        <p:txBody>
          <a:bodyPr>
            <a:normAutofit fontScale="90000"/>
          </a:bodyPr>
          <a:lstStyle/>
          <a:p>
            <a:pPr algn="ctr"/>
            <a:r>
              <a:rPr lang="ru-RU" b="1" dirty="0" smtClean="0"/>
              <a:t>Преимущества дифференцированных технологий</a:t>
            </a:r>
            <a:endParaRPr lang="ru-RU" b="1" dirty="0"/>
          </a:p>
        </p:txBody>
      </p:sp>
      <p:sp>
        <p:nvSpPr>
          <p:cNvPr id="3" name="Содержимое 2"/>
          <p:cNvSpPr>
            <a:spLocks noGrp="1"/>
          </p:cNvSpPr>
          <p:nvPr>
            <p:ph idx="1"/>
          </p:nvPr>
        </p:nvSpPr>
        <p:spPr>
          <a:xfrm>
            <a:off x="1071538" y="1571612"/>
            <a:ext cx="7498080" cy="4800600"/>
          </a:xfrm>
        </p:spPr>
        <p:txBody>
          <a:bodyPr/>
          <a:lstStyle/>
          <a:p>
            <a:pPr algn="just"/>
            <a:r>
              <a:rPr lang="ru-RU" dirty="0" smtClean="0"/>
              <a:t>Создание благоприятного психологического климата</a:t>
            </a:r>
          </a:p>
          <a:p>
            <a:pPr algn="just"/>
            <a:r>
              <a:rPr lang="ru-RU" dirty="0" smtClean="0"/>
              <a:t>Исключение уравниловки детей</a:t>
            </a:r>
          </a:p>
          <a:p>
            <a:pPr algn="just"/>
            <a:r>
              <a:rPr lang="ru-RU" dirty="0" smtClean="0"/>
              <a:t>Повышение уровня «</a:t>
            </a:r>
            <a:r>
              <a:rPr lang="ru-RU" dirty="0" err="1" smtClean="0"/>
              <a:t>Я-концепции</a:t>
            </a:r>
            <a:r>
              <a:rPr lang="ru-RU" dirty="0" smtClean="0"/>
              <a:t>»: сильные учащиеся утверждаются в своих способностях, слабые получают возможность испытывать учебный успех     </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320"/>
            <a:ext cx="8610160" cy="1143000"/>
          </a:xfrm>
        </p:spPr>
        <p:txBody>
          <a:bodyPr>
            <a:normAutofit fontScale="90000"/>
          </a:bodyPr>
          <a:lstStyle/>
          <a:p>
            <a:r>
              <a:rPr lang="ru-RU" sz="4400" dirty="0"/>
              <a:t>4. </a:t>
            </a:r>
            <a:r>
              <a:rPr lang="ru-RU" sz="4400" dirty="0" err="1"/>
              <a:t>Здоровьесберегающие</a:t>
            </a:r>
            <a:r>
              <a:rPr lang="ru-RU" sz="4400" dirty="0"/>
              <a:t> технологии</a:t>
            </a:r>
            <a:endParaRPr lang="ru-RU" dirty="0"/>
          </a:p>
        </p:txBody>
      </p:sp>
      <p:sp>
        <p:nvSpPr>
          <p:cNvPr id="3" name="Прямоугольник 2"/>
          <p:cNvSpPr/>
          <p:nvPr/>
        </p:nvSpPr>
        <p:spPr>
          <a:xfrm>
            <a:off x="1475656" y="1412776"/>
            <a:ext cx="7272808" cy="4801314"/>
          </a:xfrm>
          <a:prstGeom prst="rect">
            <a:avLst/>
          </a:prstGeom>
        </p:spPr>
        <p:txBody>
          <a:bodyPr wrap="square">
            <a:spAutoFit/>
          </a:bodyPr>
          <a:lstStyle/>
          <a:p>
            <a:pPr algn="ctr"/>
            <a:r>
              <a:rPr lang="ru-RU" sz="3200" dirty="0"/>
              <a:t>-это система мер, включающая взаимосвязь и взаимодействие всех факторов образовательной среды, направленных на сохранение здоровья </a:t>
            </a:r>
            <a:r>
              <a:rPr lang="ru-RU" sz="3200" dirty="0" smtClean="0"/>
              <a:t>ученика</a:t>
            </a:r>
            <a:r>
              <a:rPr lang="ru-RU" sz="3200" dirty="0"/>
              <a:t>-это система мер, включающая взаимосвязь и взаимодействие всех факторов образовательной среды, направленных на сохранение здоровья ученика</a:t>
            </a:r>
          </a:p>
          <a:p>
            <a:pPr algn="ctr">
              <a:lnSpc>
                <a:spcPct val="100000"/>
              </a:lnSpc>
            </a:pPr>
            <a:endParaRPr lang="ru-RU" dirty="0"/>
          </a:p>
        </p:txBody>
      </p:sp>
    </p:spTree>
    <p:extLst>
      <p:ext uri="{BB962C8B-B14F-4D97-AF65-F5344CB8AC3E}">
        <p14:creationId xmlns:p14="http://schemas.microsoft.com/office/powerpoint/2010/main" val="1021197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Принципы </a:t>
            </a:r>
            <a:r>
              <a:rPr lang="ru-RU" b="1" dirty="0" err="1" smtClean="0"/>
              <a:t>здоровьесберегающего</a:t>
            </a:r>
            <a:r>
              <a:rPr lang="ru-RU" b="1" dirty="0" smtClean="0"/>
              <a:t> урока</a:t>
            </a:r>
            <a:endParaRPr lang="ru-RU" b="1" dirty="0"/>
          </a:p>
        </p:txBody>
      </p:sp>
      <p:sp>
        <p:nvSpPr>
          <p:cNvPr id="3" name="Содержимое 2"/>
          <p:cNvSpPr>
            <a:spLocks noGrp="1"/>
          </p:cNvSpPr>
          <p:nvPr>
            <p:ph idx="1"/>
          </p:nvPr>
        </p:nvSpPr>
        <p:spPr>
          <a:xfrm>
            <a:off x="1071538" y="1785926"/>
            <a:ext cx="7643866" cy="4514848"/>
          </a:xfrm>
        </p:spPr>
        <p:txBody>
          <a:bodyPr>
            <a:normAutofit lnSpcReduction="10000"/>
          </a:bodyPr>
          <a:lstStyle/>
          <a:p>
            <a:pPr algn="just"/>
            <a:r>
              <a:rPr lang="ru-RU" dirty="0" smtClean="0"/>
              <a:t>Принцип двигательной активности</a:t>
            </a:r>
          </a:p>
          <a:p>
            <a:pPr algn="just"/>
            <a:r>
              <a:rPr lang="ru-RU" dirty="0" smtClean="0"/>
              <a:t>Принцип оздоровительного режима</a:t>
            </a:r>
          </a:p>
          <a:p>
            <a:pPr algn="just"/>
            <a:r>
              <a:rPr lang="ru-RU" dirty="0" smtClean="0"/>
              <a:t>Принцип формирования правильной осанки и навыков рационального дыхания</a:t>
            </a:r>
          </a:p>
          <a:p>
            <a:pPr algn="just"/>
            <a:r>
              <a:rPr lang="ru-RU" dirty="0" smtClean="0"/>
              <a:t>Принцип психологической </a:t>
            </a:r>
            <a:r>
              <a:rPr lang="ru-RU" dirty="0" smtClean="0"/>
              <a:t>комфортности</a:t>
            </a:r>
          </a:p>
          <a:p>
            <a:pPr algn="just"/>
            <a:r>
              <a:rPr lang="ru-RU" dirty="0" smtClean="0"/>
              <a:t>Принцип опоры на  индивидуальные особенности и способности ребенка</a:t>
            </a:r>
          </a:p>
          <a:p>
            <a:pPr algn="just"/>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1482" y="0"/>
            <a:ext cx="8472518" cy="1214446"/>
          </a:xfrm>
        </p:spPr>
        <p:txBody>
          <a:bodyPr>
            <a:normAutofit fontScale="90000"/>
          </a:bodyPr>
          <a:lstStyle/>
          <a:p>
            <a:pPr algn="ctr"/>
            <a:r>
              <a:rPr lang="ru-RU" dirty="0" smtClean="0"/>
              <a:t/>
            </a:r>
            <a:br>
              <a:rPr lang="ru-RU" dirty="0" smtClean="0"/>
            </a:br>
            <a:r>
              <a:rPr lang="ru-RU" b="1" dirty="0" smtClean="0"/>
              <a:t>Реализация </a:t>
            </a:r>
            <a:r>
              <a:rPr lang="ru-RU" b="1" dirty="0" err="1" smtClean="0"/>
              <a:t>здоровьесберегающих</a:t>
            </a:r>
            <a:r>
              <a:rPr lang="ru-RU" b="1" dirty="0" smtClean="0"/>
              <a:t> технологий</a:t>
            </a:r>
            <a:endParaRPr lang="ru-RU" b="1" dirty="0"/>
          </a:p>
        </p:txBody>
      </p:sp>
      <p:sp>
        <p:nvSpPr>
          <p:cNvPr id="3" name="Содержимое 2"/>
          <p:cNvSpPr>
            <a:spLocks noGrp="1"/>
          </p:cNvSpPr>
          <p:nvPr>
            <p:ph idx="1"/>
          </p:nvPr>
        </p:nvSpPr>
        <p:spPr>
          <a:xfrm>
            <a:off x="1043608" y="1556792"/>
            <a:ext cx="7239000" cy="4741248"/>
          </a:xfrm>
        </p:spPr>
        <p:txBody>
          <a:bodyPr>
            <a:normAutofit fontScale="70000" lnSpcReduction="20000"/>
          </a:bodyPr>
          <a:lstStyle/>
          <a:p>
            <a:pPr algn="just"/>
            <a:r>
              <a:rPr lang="ru-RU" dirty="0" smtClean="0"/>
              <a:t>Физкультминутки (в стихотворной форме, на повторение лексики)</a:t>
            </a:r>
          </a:p>
          <a:p>
            <a:pPr algn="just"/>
            <a:r>
              <a:rPr lang="ru-RU" dirty="0" smtClean="0"/>
              <a:t>Гимнастика (для мышц, пальцев, глаз, дыхания)</a:t>
            </a:r>
          </a:p>
          <a:p>
            <a:pPr algn="just"/>
            <a:r>
              <a:rPr lang="ru-RU" dirty="0" smtClean="0"/>
              <a:t>Музыкальные паузы</a:t>
            </a:r>
          </a:p>
          <a:p>
            <a:pPr algn="just"/>
            <a:r>
              <a:rPr lang="ru-RU" dirty="0" smtClean="0"/>
              <a:t>Минутки релаксации (закрыть глаза, расслабиться и представить что-то)</a:t>
            </a:r>
          </a:p>
          <a:p>
            <a:pPr algn="just"/>
            <a:r>
              <a:rPr lang="ru-RU" dirty="0" smtClean="0"/>
              <a:t>Смена рабочей позы</a:t>
            </a:r>
          </a:p>
          <a:p>
            <a:pPr algn="just"/>
            <a:r>
              <a:rPr lang="ru-RU" dirty="0" smtClean="0"/>
              <a:t>Чередование видов работ (4-7 за урок)</a:t>
            </a:r>
          </a:p>
          <a:p>
            <a:pPr algn="just"/>
            <a:r>
              <a:rPr lang="ru-RU" dirty="0" smtClean="0"/>
              <a:t>Игры</a:t>
            </a:r>
          </a:p>
          <a:p>
            <a:pPr algn="just"/>
            <a:r>
              <a:rPr lang="ru-RU" dirty="0" smtClean="0"/>
              <a:t>Благоприятная психологическая обстановка на уроке (положительные установки, улыбка учителя, чувство юмора)</a:t>
            </a:r>
          </a:p>
          <a:p>
            <a:pPr algn="just"/>
            <a:r>
              <a:rPr lang="ru-RU" dirty="0" smtClean="0"/>
              <a:t>Соблюдение норм </a:t>
            </a:r>
            <a:r>
              <a:rPr lang="ru-RU" dirty="0" err="1" smtClean="0"/>
              <a:t>СанПин</a:t>
            </a:r>
            <a:r>
              <a:rPr lang="ru-RU" dirty="0" smtClean="0"/>
              <a:t> (обстановка и гигиенические условия в классе)</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dirty="0"/>
              <a:t>5.Информационные технологии</a:t>
            </a:r>
            <a:endParaRPr lang="ru-RU" dirty="0"/>
          </a:p>
        </p:txBody>
      </p:sp>
      <p:sp>
        <p:nvSpPr>
          <p:cNvPr id="3" name="Прямоугольник 2"/>
          <p:cNvSpPr/>
          <p:nvPr/>
        </p:nvSpPr>
        <p:spPr>
          <a:xfrm>
            <a:off x="1979712" y="1772816"/>
            <a:ext cx="6102424" cy="3046988"/>
          </a:xfrm>
          <a:prstGeom prst="rect">
            <a:avLst/>
          </a:prstGeom>
        </p:spPr>
        <p:txBody>
          <a:bodyPr wrap="square">
            <a:spAutoFit/>
          </a:bodyPr>
          <a:lstStyle/>
          <a:p>
            <a:pPr algn="ctr"/>
            <a:r>
              <a:rPr lang="ru-RU" dirty="0"/>
              <a:t> </a:t>
            </a:r>
            <a:r>
              <a:rPr lang="ru-RU" sz="3200" dirty="0"/>
              <a:t>-это процесс подготовки и передачи информации учащимся посредством применения компьютеров, компьютерных систем, электронных средств, аудио и видеотехники</a:t>
            </a:r>
          </a:p>
        </p:txBody>
      </p:sp>
    </p:spTree>
    <p:extLst>
      <p:ext uri="{BB962C8B-B14F-4D97-AF65-F5344CB8AC3E}">
        <p14:creationId xmlns:p14="http://schemas.microsoft.com/office/powerpoint/2010/main" val="3777089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60648"/>
            <a:ext cx="7498080" cy="1143000"/>
          </a:xfrm>
        </p:spPr>
        <p:txBody>
          <a:bodyPr>
            <a:normAutofit fontScale="90000"/>
          </a:bodyPr>
          <a:lstStyle/>
          <a:p>
            <a:pPr algn="ctr"/>
            <a:r>
              <a:rPr lang="ru-RU" b="1" i="1" dirty="0" smtClean="0"/>
              <a:t/>
            </a:r>
            <a:br>
              <a:rPr lang="ru-RU" b="1" i="1" dirty="0" smtClean="0"/>
            </a:br>
            <a:r>
              <a:rPr lang="ru-RU" b="1" i="1" dirty="0" smtClean="0"/>
              <a:t>Средства ИТ</a:t>
            </a:r>
            <a:br>
              <a:rPr lang="ru-RU" b="1" i="1" dirty="0" smtClean="0"/>
            </a:br>
            <a:endParaRPr lang="ru-RU" dirty="0"/>
          </a:p>
        </p:txBody>
      </p:sp>
      <p:sp>
        <p:nvSpPr>
          <p:cNvPr id="3" name="Содержимое 2"/>
          <p:cNvSpPr>
            <a:spLocks noGrp="1"/>
          </p:cNvSpPr>
          <p:nvPr>
            <p:ph idx="1"/>
          </p:nvPr>
        </p:nvSpPr>
        <p:spPr/>
        <p:txBody>
          <a:bodyPr/>
          <a:lstStyle/>
          <a:p>
            <a:pPr algn="just"/>
            <a:r>
              <a:rPr lang="ru-RU" dirty="0" smtClean="0"/>
              <a:t>Электронные учебники, пособия</a:t>
            </a:r>
          </a:p>
          <a:p>
            <a:pPr algn="just"/>
            <a:r>
              <a:rPr lang="ru-RU" dirty="0" smtClean="0"/>
              <a:t>Электронные энциклопедии</a:t>
            </a:r>
          </a:p>
          <a:p>
            <a:pPr algn="just"/>
            <a:r>
              <a:rPr lang="ru-RU" dirty="0" smtClean="0"/>
              <a:t>Тренажеры и тесты</a:t>
            </a:r>
          </a:p>
          <a:p>
            <a:pPr algn="just"/>
            <a:r>
              <a:rPr lang="ru-RU" dirty="0" smtClean="0"/>
              <a:t>Проекты</a:t>
            </a:r>
          </a:p>
          <a:p>
            <a:pPr algn="just"/>
            <a:r>
              <a:rPr lang="ru-RU" dirty="0" smtClean="0"/>
              <a:t>Интернет</a:t>
            </a:r>
          </a:p>
          <a:p>
            <a:pPr algn="just"/>
            <a:r>
              <a:rPr lang="en-US" dirty="0" smtClean="0"/>
              <a:t>DVD </a:t>
            </a:r>
            <a:r>
              <a:rPr lang="ru-RU" dirty="0" smtClean="0"/>
              <a:t>и </a:t>
            </a:r>
            <a:r>
              <a:rPr lang="en-US" dirty="0" smtClean="0"/>
              <a:t>CD</a:t>
            </a:r>
          </a:p>
          <a:p>
            <a:pPr algn="just"/>
            <a:r>
              <a:rPr lang="ru-RU" dirty="0" smtClean="0"/>
              <a:t>Интерактивная доска</a:t>
            </a:r>
            <a:endParaRPr lang="en-US" dirty="0" smtClean="0"/>
          </a:p>
          <a:p>
            <a:pPr algn="just"/>
            <a:endParaRPr lang="ru-RU" dirty="0" smtClean="0"/>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Основные направления использования ИТ</a:t>
            </a:r>
            <a:endParaRPr lang="ru-RU" b="1" dirty="0"/>
          </a:p>
        </p:txBody>
      </p:sp>
      <p:sp>
        <p:nvSpPr>
          <p:cNvPr id="3" name="Содержимое 2"/>
          <p:cNvSpPr>
            <a:spLocks noGrp="1"/>
          </p:cNvSpPr>
          <p:nvPr>
            <p:ph idx="1"/>
          </p:nvPr>
        </p:nvSpPr>
        <p:spPr>
          <a:xfrm>
            <a:off x="1214414" y="1428736"/>
            <a:ext cx="7498080" cy="4800600"/>
          </a:xfrm>
        </p:spPr>
        <p:txBody>
          <a:bodyPr>
            <a:normAutofit fontScale="92500" lnSpcReduction="20000"/>
          </a:bodyPr>
          <a:lstStyle/>
          <a:p>
            <a:r>
              <a:rPr lang="ru-RU" dirty="0" smtClean="0"/>
              <a:t>Представление материала с помощью мультимедиа</a:t>
            </a:r>
          </a:p>
          <a:p>
            <a:r>
              <a:rPr lang="ru-RU" dirty="0" smtClean="0"/>
              <a:t>Дистанционное обучение</a:t>
            </a:r>
          </a:p>
          <a:p>
            <a:r>
              <a:rPr lang="ru-RU" dirty="0" smtClean="0"/>
              <a:t>Организация общения</a:t>
            </a:r>
          </a:p>
          <a:p>
            <a:r>
              <a:rPr lang="ru-RU" dirty="0" smtClean="0"/>
              <a:t>Электронные УМК</a:t>
            </a:r>
          </a:p>
          <a:p>
            <a:pPr algn="ctr">
              <a:buNone/>
            </a:pPr>
            <a:r>
              <a:rPr lang="ru-RU" b="1" i="1" dirty="0" smtClean="0"/>
              <a:t>ИТ используются для всех типов уроков:</a:t>
            </a:r>
          </a:p>
          <a:p>
            <a:pPr>
              <a:buFont typeface="Wingdings" pitchFamily="2" charset="2"/>
              <a:buChar char="v"/>
            </a:pPr>
            <a:r>
              <a:rPr lang="ru-RU" dirty="0" smtClean="0"/>
              <a:t>Объяснение нового материала</a:t>
            </a:r>
          </a:p>
          <a:p>
            <a:pPr>
              <a:buFont typeface="Wingdings" pitchFamily="2" charset="2"/>
              <a:buChar char="v"/>
            </a:pPr>
            <a:r>
              <a:rPr lang="ru-RU" dirty="0" smtClean="0"/>
              <a:t>Обобщение и систематизация</a:t>
            </a:r>
          </a:p>
          <a:p>
            <a:pPr>
              <a:buFont typeface="Wingdings" pitchFamily="2" charset="2"/>
              <a:buChar char="v"/>
            </a:pPr>
            <a:r>
              <a:rPr lang="ru-RU" dirty="0" smtClean="0"/>
              <a:t>Контроль</a:t>
            </a:r>
          </a:p>
          <a:p>
            <a:pPr>
              <a:buFont typeface="Wingdings" pitchFamily="2" charset="2"/>
              <a:buChar char="v"/>
            </a:pPr>
            <a:r>
              <a:rPr lang="ru-RU" dirty="0" smtClean="0"/>
              <a:t>Комбинированный</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60648"/>
            <a:ext cx="7239000" cy="1680200"/>
          </a:xfrm>
        </p:spPr>
        <p:txBody>
          <a:bodyPr>
            <a:normAutofit fontScale="90000"/>
          </a:bodyPr>
          <a:lstStyle/>
          <a:p>
            <a:pPr algn="ctr"/>
            <a:r>
              <a:rPr lang="ru-RU" b="1" dirty="0" smtClean="0"/>
              <a:t>Приоритетное направление развития современной школы </a:t>
            </a:r>
            <a:endParaRPr lang="ru-RU" b="1" dirty="0"/>
          </a:p>
        </p:txBody>
      </p:sp>
      <p:sp>
        <p:nvSpPr>
          <p:cNvPr id="3" name="Содержимое 2"/>
          <p:cNvSpPr>
            <a:spLocks noGrp="1"/>
          </p:cNvSpPr>
          <p:nvPr>
            <p:ph idx="1"/>
          </p:nvPr>
        </p:nvSpPr>
        <p:spPr>
          <a:xfrm>
            <a:off x="1071538" y="2000240"/>
            <a:ext cx="7239000" cy="3955430"/>
          </a:xfrm>
        </p:spPr>
        <p:txBody>
          <a:bodyPr>
            <a:normAutofit/>
          </a:bodyPr>
          <a:lstStyle/>
          <a:p>
            <a:pPr algn="just"/>
            <a:endParaRPr lang="ru-RU" dirty="0" smtClean="0"/>
          </a:p>
        </p:txBody>
      </p:sp>
      <p:graphicFrame>
        <p:nvGraphicFramePr>
          <p:cNvPr id="5" name="Схема 4"/>
          <p:cNvGraphicFramePr/>
          <p:nvPr/>
        </p:nvGraphicFramePr>
        <p:xfrm>
          <a:off x="1214414" y="1928802"/>
          <a:ext cx="72866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357166"/>
            <a:ext cx="7862150" cy="1643074"/>
          </a:xfrm>
        </p:spPr>
        <p:txBody>
          <a:bodyPr>
            <a:normAutofit fontScale="90000"/>
          </a:bodyPr>
          <a:lstStyle/>
          <a:p>
            <a:r>
              <a:rPr lang="ru-RU" b="1" dirty="0" smtClean="0"/>
              <a:t>Интернет-технология «</a:t>
            </a:r>
            <a:r>
              <a:rPr lang="ru-RU" b="1" dirty="0" err="1" smtClean="0"/>
              <a:t>Веб-квест</a:t>
            </a:r>
            <a:r>
              <a:rPr lang="ru-RU" b="1" dirty="0" smtClean="0"/>
              <a:t>» (</a:t>
            </a:r>
            <a:r>
              <a:rPr lang="en-US" b="1" dirty="0" smtClean="0"/>
              <a:t>Web Quest</a:t>
            </a:r>
            <a:r>
              <a:rPr lang="ru-RU" b="1" dirty="0" smtClean="0"/>
              <a:t>) -«поиск в сети» </a:t>
            </a:r>
            <a:endParaRPr lang="ru-RU" b="1" dirty="0"/>
          </a:p>
        </p:txBody>
      </p:sp>
      <p:sp>
        <p:nvSpPr>
          <p:cNvPr id="3" name="Содержимое 2"/>
          <p:cNvSpPr>
            <a:spLocks noGrp="1"/>
          </p:cNvSpPr>
          <p:nvPr>
            <p:ph idx="1"/>
          </p:nvPr>
        </p:nvSpPr>
        <p:spPr>
          <a:xfrm>
            <a:off x="928662" y="2214554"/>
            <a:ext cx="7858180" cy="4033846"/>
          </a:xfrm>
        </p:spPr>
        <p:txBody>
          <a:bodyPr>
            <a:normAutofit/>
          </a:bodyPr>
          <a:lstStyle/>
          <a:p>
            <a:pPr algn="just">
              <a:buNone/>
            </a:pPr>
            <a:r>
              <a:rPr lang="ru-RU" dirty="0" smtClean="0"/>
              <a:t>   Проблемное задание с элементами ролевой игры, для выполнения которого используются информационные ресурсы Интернета, то есть это сайт в Интернете, с которым работают учащиеся, выполняя ту или иную задачу</a:t>
            </a:r>
          </a:p>
          <a:p>
            <a:pPr algn="just">
              <a:buNone/>
            </a:pP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0648"/>
            <a:ext cx="7498080" cy="1143000"/>
          </a:xfrm>
        </p:spPr>
        <p:txBody>
          <a:bodyPr/>
          <a:lstStyle/>
          <a:p>
            <a:pPr algn="ctr"/>
            <a:r>
              <a:rPr lang="ru-RU" b="1" dirty="0" smtClean="0"/>
              <a:t>Структура </a:t>
            </a:r>
            <a:r>
              <a:rPr lang="ru-RU" b="1" dirty="0" err="1" smtClean="0"/>
              <a:t>Веб</a:t>
            </a:r>
            <a:r>
              <a:rPr lang="ru-RU" b="1" dirty="0" smtClean="0"/>
              <a:t> - </a:t>
            </a:r>
            <a:r>
              <a:rPr lang="ru-RU" b="1" dirty="0" err="1" smtClean="0"/>
              <a:t>Квеста</a:t>
            </a:r>
            <a:endParaRPr lang="ru-RU" b="1" dirty="0"/>
          </a:p>
        </p:txBody>
      </p:sp>
      <p:sp>
        <p:nvSpPr>
          <p:cNvPr id="3" name="Содержимое 2"/>
          <p:cNvSpPr>
            <a:spLocks noGrp="1"/>
          </p:cNvSpPr>
          <p:nvPr>
            <p:ph idx="1"/>
          </p:nvPr>
        </p:nvSpPr>
        <p:spPr>
          <a:xfrm>
            <a:off x="971600" y="1412776"/>
            <a:ext cx="7498080" cy="4800600"/>
          </a:xfrm>
        </p:spPr>
        <p:txBody>
          <a:bodyPr>
            <a:normAutofit fontScale="70000" lnSpcReduction="20000"/>
          </a:bodyPr>
          <a:lstStyle/>
          <a:p>
            <a:pPr algn="just"/>
            <a:r>
              <a:rPr lang="ru-RU" sz="3400" b="1" i="1" dirty="0" smtClean="0"/>
              <a:t>«Введение» </a:t>
            </a:r>
            <a:r>
              <a:rPr lang="ru-RU" sz="3400" dirty="0" smtClean="0"/>
              <a:t>(тема работы, для какого возраста, центральное задание). На этой странице есть ряд ссылок: </a:t>
            </a:r>
          </a:p>
          <a:p>
            <a:pPr algn="just"/>
            <a:r>
              <a:rPr lang="ru-RU" sz="3400" b="1" i="1" dirty="0" smtClean="0"/>
              <a:t>«Задача» </a:t>
            </a:r>
            <a:r>
              <a:rPr lang="ru-RU" sz="3400" dirty="0" smtClean="0"/>
              <a:t>(цель, условия, проблема и пути ее решения)</a:t>
            </a:r>
          </a:p>
          <a:p>
            <a:pPr algn="just"/>
            <a:r>
              <a:rPr lang="ru-RU" sz="3400" b="1" i="1" dirty="0" smtClean="0"/>
              <a:t>«Процесс»</a:t>
            </a:r>
            <a:r>
              <a:rPr lang="ru-RU" sz="3400" i="1" dirty="0" smtClean="0"/>
              <a:t> </a:t>
            </a:r>
            <a:r>
              <a:rPr lang="ru-RU" sz="3400" dirty="0" smtClean="0"/>
              <a:t>(поэтапное описание хода работы, распределение ролей, обязанности каждого участника, ссылки на интернет-ресурсы, которые можно использовать, конечный продукт)</a:t>
            </a:r>
          </a:p>
          <a:p>
            <a:pPr algn="just"/>
            <a:r>
              <a:rPr lang="ru-RU" sz="3400" b="1" i="1" dirty="0" smtClean="0"/>
              <a:t>«Оценка» </a:t>
            </a:r>
            <a:r>
              <a:rPr lang="ru-RU" sz="3400" dirty="0" smtClean="0"/>
              <a:t>(критерии оценивания итога работы, представленного в виде эссе, презентации, плаката, газеты, буклета или устного выступления)</a:t>
            </a:r>
          </a:p>
          <a:p>
            <a:pPr algn="just"/>
            <a:r>
              <a:rPr lang="ru-RU" sz="3400" b="1" i="1" dirty="0" smtClean="0"/>
              <a:t>«Заключение» </a:t>
            </a:r>
            <a:r>
              <a:rPr lang="ru-RU" sz="3400" dirty="0" smtClean="0"/>
              <a:t>(обобщение результатов, подведение итогов, чему научились, какие навыки приобрели) </a:t>
            </a:r>
          </a:p>
          <a:p>
            <a:pPr algn="just"/>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6" name="Текст 5"/>
          <p:cNvSpPr>
            <a:spLocks noGrp="1"/>
          </p:cNvSpPr>
          <p:nvPr>
            <p:ph type="body" idx="1"/>
          </p:nvPr>
        </p:nvSpPr>
        <p:spPr>
          <a:xfrm>
            <a:off x="285720" y="428604"/>
            <a:ext cx="4214842" cy="814390"/>
          </a:xfrm>
        </p:spPr>
        <p:txBody>
          <a:bodyPr>
            <a:noAutofit/>
          </a:bodyPr>
          <a:lstStyle/>
          <a:p>
            <a:pPr algn="ctr"/>
            <a:r>
              <a:rPr lang="ru-RU" sz="2400" b="1" dirty="0" smtClean="0"/>
              <a:t>Преимущества применения ИТ</a:t>
            </a:r>
            <a:endParaRPr lang="ru-RU" sz="2400" b="1" dirty="0"/>
          </a:p>
        </p:txBody>
      </p:sp>
      <p:sp>
        <p:nvSpPr>
          <p:cNvPr id="7" name="Текст 6"/>
          <p:cNvSpPr>
            <a:spLocks noGrp="1"/>
          </p:cNvSpPr>
          <p:nvPr>
            <p:ph type="body" sz="half" idx="3"/>
          </p:nvPr>
        </p:nvSpPr>
        <p:spPr>
          <a:xfrm>
            <a:off x="4786314" y="428604"/>
            <a:ext cx="3714776" cy="814390"/>
          </a:xfrm>
        </p:spPr>
        <p:txBody>
          <a:bodyPr>
            <a:noAutofit/>
          </a:bodyPr>
          <a:lstStyle/>
          <a:p>
            <a:pPr algn="ctr"/>
            <a:r>
              <a:rPr lang="ru-RU" sz="2400" b="1" dirty="0" smtClean="0"/>
              <a:t>Недостатки применения ИТ</a:t>
            </a:r>
            <a:endParaRPr lang="ru-RU" sz="2400" b="1" dirty="0"/>
          </a:p>
        </p:txBody>
      </p:sp>
      <p:sp>
        <p:nvSpPr>
          <p:cNvPr id="3" name="Содержимое 2"/>
          <p:cNvSpPr>
            <a:spLocks noGrp="1"/>
          </p:cNvSpPr>
          <p:nvPr>
            <p:ph sz="quarter" idx="2"/>
          </p:nvPr>
        </p:nvSpPr>
        <p:spPr>
          <a:xfrm>
            <a:off x="214282" y="1428736"/>
            <a:ext cx="4357718" cy="5214974"/>
          </a:xfrm>
        </p:spPr>
        <p:txBody>
          <a:bodyPr>
            <a:noAutofit/>
          </a:bodyPr>
          <a:lstStyle/>
          <a:p>
            <a:pPr algn="just">
              <a:buNone/>
            </a:pPr>
            <a:r>
              <a:rPr lang="ru-RU" sz="1800" b="1" dirty="0" smtClean="0"/>
              <a:t>Учитель может использовать:</a:t>
            </a:r>
          </a:p>
          <a:p>
            <a:pPr algn="just"/>
            <a:r>
              <a:rPr lang="ru-RU" sz="2100" dirty="0" smtClean="0"/>
              <a:t>Карты, рисунки, диаграммы, портреты, видеофрагменты, видео опыты, видеокурсы, слайды, презентации, познавательные игры, электронные пособия, словари, образовательные сайты, упражнения, тренажеры </a:t>
            </a:r>
          </a:p>
          <a:p>
            <a:pPr algn="just">
              <a:buNone/>
            </a:pPr>
            <a:r>
              <a:rPr lang="ru-RU" sz="1800" b="1" dirty="0" smtClean="0"/>
              <a:t>Ученики могут:</a:t>
            </a:r>
          </a:p>
          <a:p>
            <a:pPr algn="just"/>
            <a:r>
              <a:rPr lang="ru-RU" sz="2000" dirty="0" smtClean="0"/>
              <a:t>Защищать проекты</a:t>
            </a:r>
          </a:p>
          <a:p>
            <a:pPr algn="just"/>
            <a:r>
              <a:rPr lang="ru-RU" sz="2000" dirty="0" smtClean="0"/>
              <a:t>Снимать фильмы</a:t>
            </a:r>
          </a:p>
          <a:p>
            <a:pPr algn="just"/>
            <a:r>
              <a:rPr lang="ru-RU" sz="2000" dirty="0" smtClean="0"/>
              <a:t>Создавать фотогалереи</a:t>
            </a:r>
          </a:p>
          <a:p>
            <a:pPr algn="just"/>
            <a:r>
              <a:rPr lang="ru-RU" sz="2000" dirty="0" smtClean="0"/>
              <a:t>Использовать ресурсы сети Интернет и т.д.</a:t>
            </a:r>
            <a:endParaRPr lang="ru-RU" sz="2000" dirty="0"/>
          </a:p>
        </p:txBody>
      </p:sp>
      <p:sp>
        <p:nvSpPr>
          <p:cNvPr id="8" name="Содержимое 7"/>
          <p:cNvSpPr>
            <a:spLocks noGrp="1"/>
          </p:cNvSpPr>
          <p:nvPr>
            <p:ph sz="quarter" idx="4"/>
          </p:nvPr>
        </p:nvSpPr>
        <p:spPr>
          <a:xfrm>
            <a:off x="4857752" y="1428736"/>
            <a:ext cx="3571900" cy="4857784"/>
          </a:xfrm>
        </p:spPr>
        <p:txBody>
          <a:bodyPr>
            <a:normAutofit fontScale="92500"/>
          </a:bodyPr>
          <a:lstStyle/>
          <a:p>
            <a:pPr algn="just"/>
            <a:r>
              <a:rPr lang="ru-RU" dirty="0" smtClean="0"/>
              <a:t>Требуют дополнительных расходов от учителя</a:t>
            </a:r>
          </a:p>
          <a:p>
            <a:pPr algn="just"/>
            <a:r>
              <a:rPr lang="ru-RU" dirty="0" smtClean="0"/>
              <a:t>Недостаточно времени для подготовки к уроку</a:t>
            </a:r>
          </a:p>
          <a:p>
            <a:pPr algn="just"/>
            <a:r>
              <a:rPr lang="ru-RU" dirty="0" smtClean="0"/>
              <a:t>Вредное влияние на здоровье</a:t>
            </a:r>
          </a:p>
          <a:p>
            <a:pPr algn="just"/>
            <a:r>
              <a:rPr lang="ru-RU" dirty="0" smtClean="0"/>
              <a:t>Опасность превращения компьютера в инструмент, без которого ребенок становится беспомощным</a:t>
            </a: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a:t>6. Технологии сотрудничества</a:t>
            </a:r>
            <a:endParaRPr lang="ru-RU" dirty="0"/>
          </a:p>
        </p:txBody>
      </p:sp>
      <p:sp>
        <p:nvSpPr>
          <p:cNvPr id="3" name="Прямоугольник 2"/>
          <p:cNvSpPr/>
          <p:nvPr/>
        </p:nvSpPr>
        <p:spPr>
          <a:xfrm>
            <a:off x="1777629" y="1412776"/>
            <a:ext cx="6149662" cy="4031873"/>
          </a:xfrm>
          <a:prstGeom prst="rect">
            <a:avLst/>
          </a:prstGeom>
        </p:spPr>
        <p:txBody>
          <a:bodyPr wrap="square">
            <a:spAutoFit/>
          </a:bodyPr>
          <a:lstStyle/>
          <a:p>
            <a:pPr algn="ctr"/>
            <a:r>
              <a:rPr lang="ru-RU" dirty="0"/>
              <a:t> -</a:t>
            </a:r>
            <a:r>
              <a:rPr lang="ru-RU" sz="3200" dirty="0"/>
              <a:t>это совместная развивающая деятельность учителя и учащихся, скрепленная взаимопониманием, проникновением в духовный мир друг друга, совместным анализом хода и результатов этой деятельности</a:t>
            </a:r>
          </a:p>
        </p:txBody>
      </p:sp>
    </p:spTree>
    <p:extLst>
      <p:ext uri="{BB962C8B-B14F-4D97-AF65-F5344CB8AC3E}">
        <p14:creationId xmlns:p14="http://schemas.microsoft.com/office/powerpoint/2010/main" val="3548340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357290" y="357166"/>
            <a:ext cx="7498080" cy="4800600"/>
          </a:xfrm>
        </p:spPr>
        <p:txBody>
          <a:bodyPr/>
          <a:lstStyle/>
          <a:p>
            <a:pPr algn="ctr">
              <a:buNone/>
            </a:pPr>
            <a:r>
              <a:rPr lang="ru-RU" sz="3600" b="1" i="1" dirty="0" smtClean="0"/>
              <a:t>Целевые ориентации данной технологии</a:t>
            </a:r>
          </a:p>
          <a:p>
            <a:pPr algn="ctr">
              <a:buNone/>
            </a:pPr>
            <a:endParaRPr lang="ru-RU" sz="3600" b="1" i="1" dirty="0" smtClean="0"/>
          </a:p>
          <a:p>
            <a:pPr algn="just">
              <a:buFont typeface="Wingdings" pitchFamily="2" charset="2"/>
              <a:buChar char="Ø"/>
            </a:pPr>
            <a:r>
              <a:rPr lang="ru-RU" dirty="0" smtClean="0"/>
              <a:t>Переход от педагогики требований к педагогике отношений</a:t>
            </a:r>
          </a:p>
          <a:p>
            <a:pPr algn="just">
              <a:buFont typeface="Wingdings" pitchFamily="2" charset="2"/>
              <a:buChar char="Ø"/>
            </a:pPr>
            <a:r>
              <a:rPr lang="ru-RU" dirty="0" smtClean="0"/>
              <a:t>Гуманно-личностный подход к ребенку</a:t>
            </a:r>
          </a:p>
          <a:p>
            <a:pPr algn="just">
              <a:buFont typeface="Wingdings" pitchFamily="2" charset="2"/>
              <a:buChar char="Ø"/>
            </a:pPr>
            <a:r>
              <a:rPr lang="ru-RU" dirty="0" smtClean="0"/>
              <a:t>Единство обучения и воспитания</a:t>
            </a:r>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60648"/>
            <a:ext cx="7498080" cy="1143000"/>
          </a:xfrm>
        </p:spPr>
        <p:txBody>
          <a:bodyPr>
            <a:normAutofit fontScale="90000"/>
          </a:bodyPr>
          <a:lstStyle/>
          <a:p>
            <a:pPr algn="ctr"/>
            <a:r>
              <a:rPr lang="ru-RU" b="1" dirty="0" smtClean="0"/>
              <a:t>Варианты организации обучения в сотрудничестве</a:t>
            </a:r>
            <a:endParaRPr lang="ru-RU" b="1" dirty="0"/>
          </a:p>
        </p:txBody>
      </p:sp>
      <p:sp>
        <p:nvSpPr>
          <p:cNvPr id="3" name="Содержимое 2"/>
          <p:cNvSpPr>
            <a:spLocks noGrp="1"/>
          </p:cNvSpPr>
          <p:nvPr>
            <p:ph idx="1"/>
          </p:nvPr>
        </p:nvSpPr>
        <p:spPr>
          <a:xfrm>
            <a:off x="1259632" y="1628800"/>
            <a:ext cx="7498080" cy="4800600"/>
          </a:xfrm>
        </p:spPr>
        <p:txBody>
          <a:bodyPr>
            <a:normAutofit fontScale="85000" lnSpcReduction="20000"/>
          </a:bodyPr>
          <a:lstStyle/>
          <a:p>
            <a:pPr algn="just"/>
            <a:r>
              <a:rPr lang="ru-RU" b="1" i="1" dirty="0" smtClean="0"/>
              <a:t>Обучение в команде </a:t>
            </a:r>
            <a:r>
              <a:rPr lang="ru-RU" dirty="0" smtClean="0"/>
              <a:t>(каждый участник команды должен овладеть необходимыми знаниями. Команда получает одну оценку на всех)</a:t>
            </a:r>
          </a:p>
          <a:p>
            <a:pPr algn="just"/>
            <a:r>
              <a:rPr lang="ru-RU" b="1" i="1" dirty="0" smtClean="0"/>
              <a:t>Обучение в парах </a:t>
            </a:r>
            <a:r>
              <a:rPr lang="ru-RU" dirty="0" smtClean="0"/>
              <a:t>(для закрепления, взаимопроверки)</a:t>
            </a:r>
          </a:p>
          <a:p>
            <a:pPr algn="just"/>
            <a:r>
              <a:rPr lang="ru-RU" b="1" i="1" dirty="0" smtClean="0"/>
              <a:t>Метод «Пила»(</a:t>
            </a:r>
            <a:r>
              <a:rPr lang="ru-RU" dirty="0" smtClean="0"/>
              <a:t>группы по 6 человек; каждый в группе изучает материал по своему вопросу. Затем уч-ся, изучающие один и тот же вопрос, но из разных групп встречаются и обмениваются информацией. Затем они возвращаются в свои группы и обучают остальных)</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0" y="1142984"/>
            <a:ext cx="7239000" cy="45719"/>
          </a:xfrm>
        </p:spPr>
        <p:txBody>
          <a:bodyPr>
            <a:normAutofit fontScale="90000"/>
          </a:bodyPr>
          <a:lstStyle/>
          <a:p>
            <a:endParaRPr lang="ru-RU" dirty="0"/>
          </a:p>
        </p:txBody>
      </p:sp>
      <p:sp>
        <p:nvSpPr>
          <p:cNvPr id="3" name="Содержимое 2"/>
          <p:cNvSpPr>
            <a:spLocks noGrp="1"/>
          </p:cNvSpPr>
          <p:nvPr>
            <p:ph idx="1"/>
          </p:nvPr>
        </p:nvSpPr>
        <p:spPr>
          <a:xfrm>
            <a:off x="1285852" y="500042"/>
            <a:ext cx="7239000" cy="6027132"/>
          </a:xfrm>
        </p:spPr>
        <p:txBody>
          <a:bodyPr>
            <a:normAutofit/>
          </a:bodyPr>
          <a:lstStyle/>
          <a:p>
            <a:pPr algn="just"/>
            <a:r>
              <a:rPr lang="ru-RU" sz="2800" b="1" i="1" dirty="0" smtClean="0"/>
              <a:t>Метод «Учимся вместе» </a:t>
            </a:r>
            <a:r>
              <a:rPr lang="ru-RU" sz="2800" dirty="0" smtClean="0"/>
              <a:t>(группы по 3-5 человек; у каждой группы свое задание, являющееся подзаданием темы, над которой работает весь класс. В результате совместной деятельности отдельных групп достигается усвоение материала)</a:t>
            </a:r>
          </a:p>
          <a:p>
            <a:pPr algn="just"/>
            <a:r>
              <a:rPr lang="ru-RU" sz="2800" b="1" i="1" dirty="0" smtClean="0"/>
              <a:t>Исследовательская работа в группах </a:t>
            </a:r>
            <a:r>
              <a:rPr lang="ru-RU" sz="2800" dirty="0" smtClean="0"/>
              <a:t>(группы до 6 человек; группа выбирает вопрос общей темы, затем этот вопрос разбивается на индивидуальные задания для каждого и обсуждается в группе)</a:t>
            </a:r>
          </a:p>
          <a:p>
            <a:endParaRPr lang="ru-RU"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endParaRPr lang="ru-RU" dirty="0"/>
          </a:p>
        </p:txBody>
      </p:sp>
      <p:sp>
        <p:nvSpPr>
          <p:cNvPr id="3" name="Содержимое 2"/>
          <p:cNvSpPr>
            <a:spLocks noGrp="1"/>
          </p:cNvSpPr>
          <p:nvPr>
            <p:ph idx="1"/>
          </p:nvPr>
        </p:nvSpPr>
        <p:spPr>
          <a:xfrm>
            <a:off x="1142976" y="857232"/>
            <a:ext cx="7239000" cy="5598504"/>
          </a:xfrm>
        </p:spPr>
        <p:txBody>
          <a:bodyPr>
            <a:normAutofit fontScale="92500" lnSpcReduction="10000"/>
          </a:bodyPr>
          <a:lstStyle/>
          <a:p>
            <a:pPr algn="just"/>
            <a:r>
              <a:rPr lang="ru-RU" sz="2800" dirty="0" smtClean="0"/>
              <a:t>Использование современных технологий – это эффективное средство от однообразия, скуки, которое способствует развитию учащегося, осознанию себя как члена общества, расширению знаний.</a:t>
            </a:r>
          </a:p>
          <a:p>
            <a:pPr algn="just"/>
            <a:r>
              <a:rPr lang="ru-RU" sz="2800" dirty="0" smtClean="0"/>
              <a:t>Сохранение лучших традиций и использование инноваций в образовании – вот идеальное сочетание педагогических технологий на современном этапе.</a:t>
            </a:r>
          </a:p>
          <a:p>
            <a:pPr algn="just"/>
            <a:r>
              <a:rPr lang="ru-RU" sz="2800" dirty="0" smtClean="0"/>
              <a:t>Но только работая вместе, в постоянном взаимодействии и заинтересованности, современный учитель и школьник могут к окончанию обучения получить результаты, необходимые далее для жизни.</a:t>
            </a:r>
            <a:endParaRPr lang="ru-RU" sz="2800" smtClean="0"/>
          </a:p>
          <a:p>
            <a:pPr algn="just"/>
            <a:endParaRPr lang="ru-RU" sz="2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482233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Педагогическая Технология</a:t>
            </a:r>
            <a:endParaRPr lang="ru-RU" b="1" dirty="0"/>
          </a:p>
        </p:txBody>
      </p:sp>
      <p:sp>
        <p:nvSpPr>
          <p:cNvPr id="3" name="Содержимое 2"/>
          <p:cNvSpPr>
            <a:spLocks noGrp="1"/>
          </p:cNvSpPr>
          <p:nvPr>
            <p:ph idx="1"/>
          </p:nvPr>
        </p:nvSpPr>
        <p:spPr>
          <a:xfrm>
            <a:off x="1285852" y="1714488"/>
            <a:ext cx="7239000" cy="4384058"/>
          </a:xfrm>
        </p:spPr>
        <p:txBody>
          <a:bodyPr>
            <a:normAutofit/>
          </a:bodyPr>
          <a:lstStyle/>
          <a:p>
            <a:pPr algn="just"/>
            <a:r>
              <a:rPr lang="ru-RU" dirty="0" smtClean="0"/>
              <a:t>это определенная</a:t>
            </a:r>
            <a:r>
              <a:rPr lang="ru-RU" smtClean="0"/>
              <a:t>, научно </a:t>
            </a:r>
            <a:r>
              <a:rPr lang="ru-RU" dirty="0" smtClean="0"/>
              <a:t>обоснованная совокупность форм, методов, способов, приемов обучения и воспитания</a:t>
            </a:r>
            <a:r>
              <a:rPr lang="ru-RU" smtClean="0"/>
              <a:t>, системно </a:t>
            </a:r>
            <a:r>
              <a:rPr lang="ru-RU" dirty="0" smtClean="0"/>
              <a:t>используемых в образовательном процессе и направленных на повышение эффективности педагогического процесса   </a:t>
            </a:r>
            <a:endParaRPr lang="ru-RU" dirty="0"/>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648"/>
            <a:ext cx="7239000" cy="894382"/>
          </a:xfrm>
        </p:spPr>
        <p:txBody>
          <a:bodyPr>
            <a:normAutofit/>
          </a:bodyPr>
          <a:lstStyle/>
          <a:p>
            <a:pPr algn="ctr"/>
            <a:r>
              <a:rPr lang="ru-RU" b="1" dirty="0" smtClean="0"/>
              <a:t>Современные технологии</a:t>
            </a:r>
            <a:endParaRPr lang="ru-RU" b="1" dirty="0"/>
          </a:p>
        </p:txBody>
      </p:sp>
      <p:sp>
        <p:nvSpPr>
          <p:cNvPr id="3" name="Содержимое 2"/>
          <p:cNvSpPr>
            <a:spLocks noGrp="1"/>
          </p:cNvSpPr>
          <p:nvPr>
            <p:ph idx="1"/>
          </p:nvPr>
        </p:nvSpPr>
        <p:spPr/>
        <p:txBody>
          <a:bodyPr>
            <a:normAutofit/>
          </a:bodyPr>
          <a:lstStyle/>
          <a:p>
            <a:endParaRPr lang="ru-RU" dirty="0" smtClean="0"/>
          </a:p>
          <a:p>
            <a:endParaRPr lang="ru-RU" dirty="0"/>
          </a:p>
        </p:txBody>
      </p:sp>
      <p:graphicFrame>
        <p:nvGraphicFramePr>
          <p:cNvPr id="4" name="Схема 3"/>
          <p:cNvGraphicFramePr/>
          <p:nvPr/>
        </p:nvGraphicFramePr>
        <p:xfrm>
          <a:off x="1285852" y="1285860"/>
          <a:ext cx="7048528" cy="5032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Преимущества современных технологий</a:t>
            </a:r>
            <a:endParaRPr lang="ru-RU" b="1" dirty="0"/>
          </a:p>
        </p:txBody>
      </p:sp>
      <p:sp>
        <p:nvSpPr>
          <p:cNvPr id="3" name="Содержимое 2"/>
          <p:cNvSpPr>
            <a:spLocks noGrp="1"/>
          </p:cNvSpPr>
          <p:nvPr>
            <p:ph idx="1"/>
          </p:nvPr>
        </p:nvSpPr>
        <p:spPr>
          <a:xfrm>
            <a:off x="1259632" y="1484784"/>
            <a:ext cx="7498080" cy="4800600"/>
          </a:xfrm>
        </p:spPr>
        <p:txBody>
          <a:bodyPr>
            <a:normAutofit fontScale="85000" lnSpcReduction="20000"/>
          </a:bodyPr>
          <a:lstStyle/>
          <a:p>
            <a:pPr algn="just"/>
            <a:r>
              <a:rPr lang="ru-RU" dirty="0" smtClean="0"/>
              <a:t>Вариативность и альтернативность способов обучения</a:t>
            </a:r>
          </a:p>
          <a:p>
            <a:pPr algn="just"/>
            <a:r>
              <a:rPr lang="ru-RU" dirty="0" smtClean="0"/>
              <a:t>Рациональная организация учебного процесса</a:t>
            </a:r>
          </a:p>
          <a:p>
            <a:pPr algn="just"/>
            <a:r>
              <a:rPr lang="ru-RU" dirty="0" smtClean="0"/>
              <a:t>Личностно - ориентированный подход</a:t>
            </a:r>
          </a:p>
          <a:p>
            <a:pPr algn="just"/>
            <a:r>
              <a:rPr lang="ru-RU" dirty="0" smtClean="0"/>
              <a:t>Активное использование ИКТ</a:t>
            </a:r>
          </a:p>
          <a:p>
            <a:pPr algn="just"/>
            <a:r>
              <a:rPr lang="ru-RU" dirty="0" smtClean="0"/>
              <a:t>Создание условий для активной собственной познавательной деятельности учащихся</a:t>
            </a:r>
          </a:p>
          <a:p>
            <a:pPr algn="just"/>
            <a:r>
              <a:rPr lang="ru-RU" dirty="0" smtClean="0"/>
              <a:t>Самоконтроль и взаимоконтроль</a:t>
            </a:r>
          </a:p>
          <a:p>
            <a:pPr algn="just"/>
            <a:r>
              <a:rPr lang="ru-RU" dirty="0" smtClean="0"/>
              <a:t>Создание ситуации успеха</a:t>
            </a:r>
          </a:p>
          <a:p>
            <a:pPr algn="just"/>
            <a:r>
              <a:rPr lang="ru-RU" dirty="0" smtClean="0"/>
              <a:t>Поощрение стремления ученика к поиску новых способов решения</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Ведущие инновационные технологии</a:t>
            </a:r>
            <a:endParaRPr lang="ru-RU" b="1" dirty="0"/>
          </a:p>
        </p:txBody>
      </p:sp>
      <p:sp>
        <p:nvSpPr>
          <p:cNvPr id="3" name="Содержимое 2"/>
          <p:cNvSpPr>
            <a:spLocks noGrp="1"/>
          </p:cNvSpPr>
          <p:nvPr>
            <p:ph idx="1"/>
          </p:nvPr>
        </p:nvSpPr>
        <p:spPr>
          <a:xfrm>
            <a:off x="1259632" y="1484784"/>
            <a:ext cx="7498080" cy="4800600"/>
          </a:xfrm>
        </p:spPr>
        <p:txBody>
          <a:bodyPr>
            <a:normAutofit fontScale="92500" lnSpcReduction="10000"/>
          </a:bodyPr>
          <a:lstStyle/>
          <a:p>
            <a:pPr marL="596646" indent="-514350" algn="just">
              <a:buFont typeface="+mj-lt"/>
              <a:buAutoNum type="arabicPeriod"/>
            </a:pPr>
            <a:r>
              <a:rPr lang="ru-RU" dirty="0" smtClean="0"/>
              <a:t>Проблемное обучение</a:t>
            </a:r>
          </a:p>
          <a:p>
            <a:pPr marL="596646" indent="-514350" algn="just">
              <a:buFont typeface="+mj-lt"/>
              <a:buAutoNum type="arabicPeriod"/>
            </a:pPr>
            <a:r>
              <a:rPr lang="ru-RU" dirty="0" err="1" smtClean="0"/>
              <a:t>Компетентностные</a:t>
            </a:r>
            <a:r>
              <a:rPr lang="ru-RU" dirty="0" smtClean="0"/>
              <a:t> технологии</a:t>
            </a:r>
          </a:p>
          <a:p>
            <a:pPr marL="596646" indent="-514350" algn="just">
              <a:buFont typeface="+mj-lt"/>
              <a:buAutoNum type="arabicPeriod"/>
            </a:pPr>
            <a:r>
              <a:rPr lang="ru-RU" dirty="0" smtClean="0"/>
              <a:t>Технологии личностно-ориентированного обучения:</a:t>
            </a:r>
          </a:p>
          <a:p>
            <a:pPr lvl="1">
              <a:buFont typeface="Wingdings" pitchFamily="2" charset="2"/>
              <a:buChar char="Ø"/>
            </a:pPr>
            <a:r>
              <a:rPr lang="ru-RU" dirty="0" smtClean="0"/>
              <a:t>технология дифференцированного обучения</a:t>
            </a:r>
          </a:p>
          <a:p>
            <a:pPr lvl="1" algn="just">
              <a:buFont typeface="Wingdings" pitchFamily="2" charset="2"/>
              <a:buChar char="Ø"/>
            </a:pPr>
            <a:r>
              <a:rPr lang="ru-RU" dirty="0" smtClean="0"/>
              <a:t>технология проектного обучения</a:t>
            </a:r>
          </a:p>
          <a:p>
            <a:pPr lvl="1" algn="just">
              <a:buFont typeface="Wingdings" pitchFamily="2" charset="2"/>
              <a:buChar char="Ø"/>
            </a:pPr>
            <a:r>
              <a:rPr lang="ru-RU" dirty="0" smtClean="0"/>
              <a:t>игровые технологии</a:t>
            </a:r>
          </a:p>
          <a:p>
            <a:pPr marL="596646" indent="-514350" algn="just">
              <a:buFont typeface="+mj-lt"/>
              <a:buAutoNum type="arabicPeriod"/>
            </a:pPr>
            <a:r>
              <a:rPr lang="ru-RU" dirty="0" err="1" smtClean="0"/>
              <a:t>Здоровьесберегающие</a:t>
            </a:r>
            <a:r>
              <a:rPr lang="ru-RU" dirty="0" smtClean="0"/>
              <a:t> технологии</a:t>
            </a:r>
          </a:p>
          <a:p>
            <a:pPr marL="596646" indent="-514350" algn="just">
              <a:buFont typeface="+mj-lt"/>
              <a:buAutoNum type="arabicPeriod"/>
            </a:pPr>
            <a:r>
              <a:rPr lang="ru-RU" dirty="0" smtClean="0"/>
              <a:t>Информационные технологии</a:t>
            </a:r>
          </a:p>
          <a:p>
            <a:pPr marL="596646" indent="-514350" algn="just">
              <a:buFont typeface="+mj-lt"/>
              <a:buAutoNum type="arabicPeriod"/>
            </a:pPr>
            <a:r>
              <a:rPr lang="ru-RU" dirty="0" smtClean="0"/>
              <a:t>Технология сотрудничества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60648"/>
            <a:ext cx="7239000" cy="965820"/>
          </a:xfrm>
        </p:spPr>
        <p:txBody>
          <a:bodyPr>
            <a:normAutofit fontScale="90000"/>
          </a:bodyPr>
          <a:lstStyle/>
          <a:p>
            <a:pPr algn="ctr"/>
            <a:r>
              <a:rPr lang="ru-RU" b="1" dirty="0" smtClean="0"/>
              <a:t>1. Технология Проблемного обучения</a:t>
            </a:r>
            <a:endParaRPr lang="ru-RU" b="1" dirty="0"/>
          </a:p>
        </p:txBody>
      </p:sp>
      <p:sp>
        <p:nvSpPr>
          <p:cNvPr id="3" name="Содержимое 2"/>
          <p:cNvSpPr>
            <a:spLocks noGrp="1"/>
          </p:cNvSpPr>
          <p:nvPr>
            <p:ph idx="1"/>
          </p:nvPr>
        </p:nvSpPr>
        <p:spPr>
          <a:xfrm>
            <a:off x="1071538" y="1142984"/>
            <a:ext cx="7239000" cy="4846320"/>
          </a:xfrm>
        </p:spPr>
        <p:txBody>
          <a:bodyPr>
            <a:normAutofit/>
          </a:bodyPr>
          <a:lstStyle/>
          <a:p>
            <a:pPr marL="82296" indent="0" algn="just">
              <a:buNone/>
            </a:pPr>
            <a:r>
              <a:rPr lang="ru-RU" sz="2400" dirty="0" smtClean="0"/>
              <a:t>Основана на получении учащимися новых знаний посредством решения теоретических и практических проблем, задач в создающихся для этого проблемных ситуациях.</a:t>
            </a:r>
          </a:p>
          <a:p>
            <a:pPr marL="82296" indent="0" algn="ctr">
              <a:buNone/>
            </a:pPr>
            <a:r>
              <a:rPr lang="ru-RU" sz="2400" b="1" dirty="0" smtClean="0"/>
              <a:t>Этапы проблемного метода</a:t>
            </a:r>
          </a:p>
          <a:p>
            <a:pPr algn="just">
              <a:buNone/>
            </a:pPr>
            <a:r>
              <a:rPr lang="ru-RU" sz="2000" b="1" i="1" dirty="0" smtClean="0"/>
              <a:t>Включает несколько этапов:</a:t>
            </a:r>
          </a:p>
          <a:p>
            <a:pPr algn="just">
              <a:buNone/>
            </a:pPr>
            <a:endParaRPr lang="ru-RU" sz="2000" b="1" i="1" dirty="0" smtClean="0"/>
          </a:p>
        </p:txBody>
      </p:sp>
      <p:graphicFrame>
        <p:nvGraphicFramePr>
          <p:cNvPr id="7" name="Схема 6"/>
          <p:cNvGraphicFramePr/>
          <p:nvPr>
            <p:extLst>
              <p:ext uri="{D42A27DB-BD31-4B8C-83A1-F6EECF244321}">
                <p14:modId xmlns:p14="http://schemas.microsoft.com/office/powerpoint/2010/main" val="2585879654"/>
              </p:ext>
            </p:extLst>
          </p:nvPr>
        </p:nvGraphicFramePr>
        <p:xfrm>
          <a:off x="1214414" y="3286124"/>
          <a:ext cx="6191272" cy="1714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Схема 7"/>
          <p:cNvGraphicFramePr/>
          <p:nvPr>
            <p:extLst>
              <p:ext uri="{D42A27DB-BD31-4B8C-83A1-F6EECF244321}">
                <p14:modId xmlns:p14="http://schemas.microsoft.com/office/powerpoint/2010/main" val="1355545160"/>
              </p:ext>
            </p:extLst>
          </p:nvPr>
        </p:nvGraphicFramePr>
        <p:xfrm>
          <a:off x="2643174" y="4903524"/>
          <a:ext cx="6096000" cy="19544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Стрелка вниз 8"/>
          <p:cNvSpPr/>
          <p:nvPr/>
        </p:nvSpPr>
        <p:spPr>
          <a:xfrm>
            <a:off x="6786578" y="4714884"/>
            <a:ext cx="42862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60648"/>
            <a:ext cx="7498080" cy="1143000"/>
          </a:xfrm>
        </p:spPr>
        <p:txBody>
          <a:bodyPr>
            <a:normAutofit fontScale="90000"/>
          </a:bodyPr>
          <a:lstStyle/>
          <a:p>
            <a:pPr algn="ctr"/>
            <a:r>
              <a:rPr lang="ru-RU" b="1" dirty="0" smtClean="0"/>
              <a:t>4 уровня проблемности заданий</a:t>
            </a:r>
            <a:endParaRPr lang="ru-RU" b="1" dirty="0"/>
          </a:p>
        </p:txBody>
      </p:sp>
      <p:sp>
        <p:nvSpPr>
          <p:cNvPr id="3" name="Содержимое 2"/>
          <p:cNvSpPr>
            <a:spLocks noGrp="1"/>
          </p:cNvSpPr>
          <p:nvPr>
            <p:ph idx="1"/>
          </p:nvPr>
        </p:nvSpPr>
        <p:spPr>
          <a:xfrm>
            <a:off x="971600" y="1484784"/>
            <a:ext cx="7560840" cy="5214974"/>
          </a:xfrm>
        </p:spPr>
        <p:txBody>
          <a:bodyPr>
            <a:normAutofit/>
          </a:bodyPr>
          <a:lstStyle/>
          <a:p>
            <a:pPr algn="just">
              <a:buNone/>
            </a:pPr>
            <a:endParaRPr lang="ru-RU" sz="2400" i="1" dirty="0" smtClean="0"/>
          </a:p>
          <a:p>
            <a:pPr algn="just">
              <a:buNone/>
            </a:pPr>
            <a:endParaRPr lang="ru-RU" sz="2400" i="1" dirty="0" smtClean="0"/>
          </a:p>
          <a:p>
            <a:pPr algn="just">
              <a:buNone/>
            </a:pPr>
            <a:endParaRPr lang="ru-RU" sz="2400" i="1" dirty="0" smtClean="0"/>
          </a:p>
          <a:p>
            <a:pPr algn="just">
              <a:buNone/>
            </a:pPr>
            <a:endParaRPr lang="ru-RU" sz="2400" i="1" dirty="0" smtClean="0"/>
          </a:p>
          <a:p>
            <a:pPr algn="just">
              <a:buNone/>
            </a:pPr>
            <a:endParaRPr lang="ru-RU" sz="2400" i="1" dirty="0" smtClean="0"/>
          </a:p>
          <a:p>
            <a:pPr algn="just">
              <a:buNone/>
            </a:pPr>
            <a:endParaRPr lang="ru-RU" sz="2400" i="1" dirty="0" smtClean="0"/>
          </a:p>
          <a:p>
            <a:pPr algn="just">
              <a:buNone/>
            </a:pPr>
            <a:endParaRPr lang="ru-RU" sz="2400" i="1" dirty="0" smtClean="0"/>
          </a:p>
          <a:p>
            <a:pPr algn="just">
              <a:buNone/>
            </a:pPr>
            <a:endParaRPr lang="ru-RU" sz="2400" i="1" dirty="0" smtClean="0"/>
          </a:p>
          <a:p>
            <a:pPr algn="just">
              <a:buNone/>
            </a:pPr>
            <a:r>
              <a:rPr lang="ru-RU" sz="2400" i="1" dirty="0" smtClean="0"/>
              <a:t>   </a:t>
            </a:r>
          </a:p>
          <a:p>
            <a:pPr algn="just">
              <a:buNone/>
            </a:pPr>
            <a:r>
              <a:rPr lang="ru-RU" sz="2400" i="1" dirty="0" smtClean="0"/>
              <a:t>   Задания проблемного характера могут использоваться и при введении нового материала и при закреплении и контроле знаний</a:t>
            </a:r>
          </a:p>
          <a:p>
            <a:pPr algn="just">
              <a:buNone/>
            </a:pPr>
            <a:endParaRPr lang="ru-RU" sz="2400" i="1" dirty="0"/>
          </a:p>
        </p:txBody>
      </p:sp>
      <p:graphicFrame>
        <p:nvGraphicFramePr>
          <p:cNvPr id="7" name="Схема 6"/>
          <p:cNvGraphicFramePr/>
          <p:nvPr/>
        </p:nvGraphicFramePr>
        <p:xfrm>
          <a:off x="1142976" y="1500174"/>
          <a:ext cx="7429552" cy="35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925</TotalTime>
  <Words>1645</Words>
  <Application>Microsoft Office PowerPoint</Application>
  <PresentationFormat>Экран (4:3)</PresentationFormat>
  <Paragraphs>234</Paragraphs>
  <Slides>38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Солнцестояние</vt:lpstr>
      <vt:lpstr>Применение современных технологий на уроке как один из способов повышения эффективности урока</vt:lpstr>
      <vt:lpstr>Концепция модернизации российского образования</vt:lpstr>
      <vt:lpstr>Приоритетное направление развития современной школы </vt:lpstr>
      <vt:lpstr>Педагогическая Технология</vt:lpstr>
      <vt:lpstr>Современные технологии</vt:lpstr>
      <vt:lpstr>Преимущества современных технологий</vt:lpstr>
      <vt:lpstr>Ведущие инновационные технологии</vt:lpstr>
      <vt:lpstr>1. Технология Проблемного обучения</vt:lpstr>
      <vt:lpstr>4 уровня проблемности заданий</vt:lpstr>
      <vt:lpstr>Преимущества проблемного обучения</vt:lpstr>
      <vt:lpstr>2. Компетентностные технологиии</vt:lpstr>
      <vt:lpstr>  Компетентностные методы </vt:lpstr>
      <vt:lpstr>Профессиональные качества компетентностного учителя</vt:lpstr>
      <vt:lpstr>3. Личностно-ориентированные технологии</vt:lpstr>
      <vt:lpstr>Проектные технологии</vt:lpstr>
      <vt:lpstr>Виды  Проектов </vt:lpstr>
      <vt:lpstr>Этапы проектной деятельности</vt:lpstr>
      <vt:lpstr>Игровые технологии</vt:lpstr>
      <vt:lpstr>Виды дидактических игр</vt:lpstr>
      <vt:lpstr>Преимущества игровых технологий</vt:lpstr>
      <vt:lpstr> Технология дифференцированного обучения</vt:lpstr>
      <vt:lpstr>Задания при дифференцированном подходе</vt:lpstr>
      <vt:lpstr>Преимущества дифференцированных технологий</vt:lpstr>
      <vt:lpstr>4. Здоровьесберегающие технологии</vt:lpstr>
      <vt:lpstr>Принципы здоровьесберегающего урока</vt:lpstr>
      <vt:lpstr> Реализация здоровьесберегающих технологий</vt:lpstr>
      <vt:lpstr>5.Информационные технологии</vt:lpstr>
      <vt:lpstr> Средства ИТ </vt:lpstr>
      <vt:lpstr>Основные направления использования ИТ</vt:lpstr>
      <vt:lpstr>Интернет-технология «Веб-квест» (Web Quest) -«поиск в сети» </vt:lpstr>
      <vt:lpstr>Структура Веб - Квеста</vt:lpstr>
      <vt:lpstr> </vt:lpstr>
      <vt:lpstr>6. Технологии сотрудничества</vt:lpstr>
      <vt:lpstr>Презентация PowerPoint</vt:lpstr>
      <vt:lpstr>Варианты организации обучения в сотрудничестве</vt:lpstr>
      <vt:lpstr>Презентация PowerPoint</vt:lpstr>
      <vt:lpstr>Презентация PowerPoint</vt:lpstr>
      <vt:lpstr>Спасибо за внимание</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Применение новых технологий на уроке как способ повышения эффективности урока</dc:title>
  <dc:creator>111</dc:creator>
  <cp:lastModifiedBy>111</cp:lastModifiedBy>
  <cp:revision>117</cp:revision>
  <dcterms:created xsi:type="dcterms:W3CDTF">2013-02-11T04:34:12Z</dcterms:created>
  <dcterms:modified xsi:type="dcterms:W3CDTF">2017-10-29T22:40:03Z</dcterms:modified>
</cp:coreProperties>
</file>