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63" r:id="rId4"/>
    <p:sldId id="261" r:id="rId5"/>
    <p:sldId id="262" r:id="rId6"/>
    <p:sldId id="256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88" r:id="rId16"/>
    <p:sldId id="278" r:id="rId17"/>
    <p:sldId id="274" r:id="rId18"/>
    <p:sldId id="276" r:id="rId19"/>
    <p:sldId id="273" r:id="rId20"/>
    <p:sldId id="277" r:id="rId21"/>
    <p:sldId id="275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60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0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5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934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83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43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95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70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74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1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70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32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104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657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0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5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20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3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3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97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94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2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1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79B04A3-1974-4611-97B7-39341EE32DA1}" type="datetimeFigureOut">
              <a:rPr lang="ru-RU" smtClean="0"/>
              <a:t>30.09.2023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493AB72-9A5B-4605-AB04-633158E10B3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58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53news.ru/novosti/42701-deputaty-predlozhili-prodavat-griby-yagody-i-orekhi-gosudarstvu-za-dengi.html" TargetMode="External"/><Relationship Id="rId3" Type="http://schemas.openxmlformats.org/officeDocument/2006/relationships/hyperlink" Target="https://info.ygmk.ru/filialyi/filial-2-enakievskij-metallurgicheskij-zavod" TargetMode="External"/><Relationship Id="rId7" Type="http://schemas.openxmlformats.org/officeDocument/2006/relationships/hyperlink" Target="https://tj.sputniknews.ru/20220105/tajikistan-vybrali-ptitsa-2022-1044611230.html" TargetMode="External"/><Relationship Id="rId2" Type="http://schemas.openxmlformats.org/officeDocument/2006/relationships/hyperlink" Target="https://citydrive.ru/autotrade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kolko-stoyat.ru/skolko-stoit-korova-jivaya/" TargetMode="External"/><Relationship Id="rId5" Type="http://schemas.openxmlformats.org/officeDocument/2006/relationships/hyperlink" Target="https://semko-samara.ru/wp-content/uploads/2019/05/%D0%93%D0%B0%D0%B7%D0%BE%D0%BD%D0%BD%D0%B0%D1%8F-%D1%82%D1%80%D0%B0%D0%B2%D0%B0-%D0%A6%D0%B2%D0%B5%D1%82%D1%83%D1%89%D0%B8%D0%B9-%D0%BB%D1%83%D0%B3.jpg" TargetMode="External"/><Relationship Id="rId4" Type="http://schemas.openxmlformats.org/officeDocument/2006/relationships/hyperlink" Target="http://priroda.su/item/1078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50" y="1861172"/>
            <a:ext cx="3155373" cy="4550848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Представьте, что вы заблудились в лесу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277708" y="2435469"/>
            <a:ext cx="5181600" cy="4351337"/>
          </a:xfrm>
        </p:spPr>
        <p:txBody>
          <a:bodyPr/>
          <a:lstStyle/>
          <a:p>
            <a:r>
              <a:rPr lang="ru-RU" dirty="0" smtClean="0"/>
              <a:t>Какие потребности могут появиться у вас?</a:t>
            </a:r>
          </a:p>
          <a:p>
            <a:r>
              <a:rPr lang="ru-RU" dirty="0" smtClean="0"/>
              <a:t>Какие технологии нужно будет использовать для того, чтобы выбраться из леса?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8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Стр. 6 абзац 3</a:t>
            </a:r>
          </a:p>
          <a:p>
            <a:r>
              <a:rPr lang="ru-RU" sz="3200" dirty="0" smtClean="0"/>
              <a:t>Запишите в тетрадь виды технологий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389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технологий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4019535" y="1643048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6918433" y="1643048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1583" y="2436557"/>
            <a:ext cx="2401988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МАТЕРИАЛЬНЫЕ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3045" y="2436557"/>
            <a:ext cx="2395770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ЭНЕРГЕТИЧЕСКИЕ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8289" y="2436557"/>
            <a:ext cx="2525080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ИНФОРМАЦИОННЫЕ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10029820" y="1643048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45875" y="2436557"/>
            <a:ext cx="2525080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1583" y="3499854"/>
            <a:ext cx="2401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преобразование, обработка материалов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3045" y="3499854"/>
            <a:ext cx="2401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производство, передача и использование энергии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68289" y="3499854"/>
            <a:ext cx="2401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реобразование, обработка информации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07421" y="3499854"/>
            <a:ext cx="2401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абота с людьми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9812" y="5782668"/>
            <a:ext cx="1067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ПОМОЩЬЮ КАКИХ ТЕХНОЛОГИЙ ЧЕЛОВЕК ПРЕОБРАЗУЕТ ОКРУЖАЮЩИЙ МИР?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ПОТРЕБНОСТИ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1867" y="1758462"/>
            <a:ext cx="4427103" cy="413238"/>
          </a:xfrm>
        </p:spPr>
        <p:txBody>
          <a:bodyPr/>
          <a:lstStyle/>
          <a:p>
            <a:r>
              <a:rPr lang="ru-RU" dirty="0" smtClean="0"/>
              <a:t>(УСЛОВНОЕ РАЗДЕЛЕНИЕ)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2140544" y="204749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8634" y="3081728"/>
            <a:ext cx="3161010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ИНТЕЛЛЕКТУАЛЬНЫЕ ПОТРЕБНОСТИ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8471006" y="204749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10833" y="3081728"/>
            <a:ext cx="4079551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ФИЗИОЛОГИЧЕСКИЕ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ПОТРЕБНОСТИ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2308" y="4068709"/>
            <a:ext cx="4212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потребности 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знаниях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творчестве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познании нового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решении задач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раскрытии тайн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78014" y="4097263"/>
            <a:ext cx="4212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потребности  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пище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одежде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жилье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двигательной активности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сне</a:t>
            </a:r>
          </a:p>
        </p:txBody>
      </p:sp>
    </p:spTree>
    <p:extLst>
      <p:ext uri="{BB962C8B-B14F-4D97-AF65-F5344CB8AC3E}">
        <p14:creationId xmlns:p14="http://schemas.microsoft.com/office/powerpoint/2010/main" val="12875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какие части можно условно разделить мир?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	 	 	 </a:t>
            </a:r>
          </a:p>
          <a:p>
            <a:r>
              <a:rPr lang="ru-RU" dirty="0" smtClean="0"/>
              <a:t> 	 	 	 </a:t>
            </a:r>
            <a:endParaRPr lang="ru-RU" dirty="0"/>
          </a:p>
        </p:txBody>
      </p:sp>
      <p:pic>
        <p:nvPicPr>
          <p:cNvPr id="2050" name="Picture 2" descr="Купить машину в Ситидрайв Автотрейд | Каршеринг Ситидрай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76" y="2636433"/>
            <a:ext cx="2029468" cy="1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колько стоит корова живая в 2023: цены за 1 особ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20" y="4251769"/>
            <a:ext cx="1697892" cy="11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emko-samara.ru/wp-content/uploads/2019/05/%D0%93%D0%B0%D0%B7%D0%BE%D0%BD%D0%BD%D0%B0%D1%8F-%D1%82%D1%80%D0%B0%D0%B2%D0%B0-%D0%A6%D0%B2%D0%B5%D1%82%D1%83%D1%89%D0%B8%D0%B9-%D0%BB%D1%83%D0%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73" y="2573916"/>
            <a:ext cx="1829044" cy="137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787" y="2535324"/>
            <a:ext cx="619699" cy="1271177"/>
          </a:xfrm>
          <a:prstGeom prst="rect">
            <a:avLst/>
          </a:prstGeom>
        </p:spPr>
      </p:pic>
      <p:sp>
        <p:nvSpPr>
          <p:cNvPr id="4" name="AutoShape 8" descr="Птица иволга - Sputnik Таджикистан, 1920, 05.01.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353" y="4171262"/>
            <a:ext cx="2184446" cy="12287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22797" t="45952" r="54497" b="7746"/>
          <a:stretch/>
        </p:blipFill>
        <p:spPr>
          <a:xfrm>
            <a:off x="8536944" y="2418196"/>
            <a:ext cx="2101363" cy="15826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51298" t="937" r="27135" b="59449"/>
          <a:stretch/>
        </p:blipFill>
        <p:spPr>
          <a:xfrm>
            <a:off x="8748346" y="4045997"/>
            <a:ext cx="1995853" cy="1354016"/>
          </a:xfrm>
          <a:prstGeom prst="rect">
            <a:avLst/>
          </a:prstGeom>
        </p:spPr>
      </p:pic>
      <p:pic>
        <p:nvPicPr>
          <p:cNvPr id="2058" name="Picture 10" descr="https://53news.ru/wp-content/uploads/2018/09/deputaty-predlozhili-prodavat-griby-yagody-i-orekhi-gosudarstvu-za-dengi-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-896" r="21261" b="9177"/>
          <a:stretch/>
        </p:blipFill>
        <p:spPr bwMode="auto">
          <a:xfrm>
            <a:off x="3728983" y="4091350"/>
            <a:ext cx="1573823" cy="13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9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объекты составляют </a:t>
            </a:r>
            <a:r>
              <a:rPr lang="ru-RU" dirty="0" err="1"/>
              <a:t>техносферу</a:t>
            </a:r>
            <a:r>
              <a:rPr lang="ru-RU" dirty="0"/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	 	 	 </a:t>
            </a:r>
          </a:p>
          <a:p>
            <a:r>
              <a:rPr lang="ru-RU" dirty="0" smtClean="0"/>
              <a:t> 	 	 	 </a:t>
            </a:r>
            <a:endParaRPr lang="ru-RU" dirty="0"/>
          </a:p>
        </p:txBody>
      </p:sp>
      <p:pic>
        <p:nvPicPr>
          <p:cNvPr id="2050" name="Picture 2" descr="Купить машину в Ситидрайв Автотрейд | Каршеринг Ситидрай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76" y="2636433"/>
            <a:ext cx="2029468" cy="1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колько стоит корова живая в 2023: цены за 1 особ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20" y="4251769"/>
            <a:ext cx="1697892" cy="11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emko-samara.ru/wp-content/uploads/2019/05/%D0%93%D0%B0%D0%B7%D0%BE%D0%BD%D0%BD%D0%B0%D1%8F-%D1%82%D1%80%D0%B0%D0%B2%D0%B0-%D0%A6%D0%B2%D0%B5%D1%82%D1%83%D1%89%D0%B8%D0%B9-%D0%BB%D1%83%D0%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73" y="2573916"/>
            <a:ext cx="1829044" cy="137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787" y="2535324"/>
            <a:ext cx="619699" cy="1271177"/>
          </a:xfrm>
          <a:prstGeom prst="rect">
            <a:avLst/>
          </a:prstGeom>
        </p:spPr>
      </p:pic>
      <p:sp>
        <p:nvSpPr>
          <p:cNvPr id="4" name="AutoShape 8" descr="Птица иволга - Sputnik Таджикистан, 1920, 05.01.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353" y="4171262"/>
            <a:ext cx="2184446" cy="12287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22797" t="45952" r="54497" b="7746"/>
          <a:stretch/>
        </p:blipFill>
        <p:spPr>
          <a:xfrm>
            <a:off x="8536944" y="2418196"/>
            <a:ext cx="2101363" cy="15826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51298" t="937" r="27135" b="59449"/>
          <a:stretch/>
        </p:blipFill>
        <p:spPr>
          <a:xfrm>
            <a:off x="8748346" y="4045997"/>
            <a:ext cx="1995853" cy="1354016"/>
          </a:xfrm>
          <a:prstGeom prst="rect">
            <a:avLst/>
          </a:prstGeom>
        </p:spPr>
      </p:pic>
      <p:pic>
        <p:nvPicPr>
          <p:cNvPr id="2058" name="Picture 10" descr="https://53news.ru/wp-content/uploads/2018/09/deputaty-predlozhili-prodavat-griby-yagody-i-orekhi-gosudarstvu-za-dengi-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-896" r="21261" b="9177"/>
          <a:stretch/>
        </p:blipFill>
        <p:spPr bwMode="auto">
          <a:xfrm>
            <a:off x="3728983" y="4091350"/>
            <a:ext cx="1573823" cy="13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5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техносфера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9483" y="1688841"/>
            <a:ext cx="9720073" cy="94239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Мир, созданный не природой, а человеком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Техносфера – главное достижение человечества - Комитет 1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4" y="2631233"/>
            <a:ext cx="4843799" cy="3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Любая технология включает в себя: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2140544" y="204749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8634" y="3081727"/>
            <a:ext cx="3161010" cy="1238345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ПОСЛЕДОВАТЕЛЬНОСТИ ДЕЙСТВИЙ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5872790" y="2047494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70880" y="3081726"/>
            <a:ext cx="3161010" cy="1238345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СПОСОБОВ ДЕЯТЕЛЬНОСТИ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9418422" y="204749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203126" y="3075019"/>
            <a:ext cx="3161010" cy="1238345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ИНСТРУМЕНТЫ И ОБОРУДОВАНИЕ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ПРАКТИЧЕСКОЙ ДЕЯТЕЛЬНОСТИ ЧЕЛОВЕК ИСПОЛЬЗУЕТ:</a:t>
            </a:r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2140544" y="204749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8634" y="3081728"/>
            <a:ext cx="3161010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ИНСТРУМЕНТЫ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8471006" y="204749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10833" y="3081728"/>
            <a:ext cx="4079551" cy="667128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2308" y="4068709"/>
            <a:ext cx="4212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УСТРОЙСТВА. НЕОБХОДИМЫЕ ДЛЯ ИЗМЕНЕНИЯ ИЛИ СОЗДАНИЯ ОБЪЕКТА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(приведите примеры)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78014" y="4097263"/>
            <a:ext cx="4212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МАШИНЫ И УСТРОЙСТВА, ИСПОЛЬЗУЕМЫЕ ЧЕЛОВЕКОМ В СВОЕЙ ПРЕОБРАЗУЮЩЕЙ ДЕЯТЕЛЬНОСТИ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(приведите примеры)</a:t>
            </a:r>
          </a:p>
        </p:txBody>
      </p:sp>
    </p:spTree>
    <p:extLst>
      <p:ext uri="{BB962C8B-B14F-4D97-AF65-F5344CB8AC3E}">
        <p14:creationId xmlns:p14="http://schemas.microsoft.com/office/powerpoint/2010/main" val="14458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Техника-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59007" y="1670179"/>
            <a:ext cx="9720073" cy="52251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инструментальное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обеспечение технологий</a:t>
            </a:r>
          </a:p>
        </p:txBody>
      </p:sp>
      <p:sp>
        <p:nvSpPr>
          <p:cNvPr id="5" name="AutoShape 2" descr="Магазин запчастей для бытовой техники в Москве - Арлос: оригинальные  запчасти для мелкой и крупной бытовой техники (России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49" y="2352675"/>
            <a:ext cx="5202983" cy="35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Автоматические устройства</a:t>
            </a:r>
            <a:endParaRPr lang="ru-RU" dirty="0"/>
          </a:p>
        </p:txBody>
      </p:sp>
      <p:pic>
        <p:nvPicPr>
          <p:cNvPr id="6146" name="Picture 2" descr="Утюг Braun SI 9188 TexStyle 9 — Утюги — купить по выгодной цене на Яндекс  Марке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03" y="4235902"/>
            <a:ext cx="2004076" cy="16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упить Посудомоечная машина (60 см) Bosch SuperSilence SMS69M78RU в  каталоге интернет магазина М.Видео по выгодной цене с доставкой, отзывы,  фотографии - Моск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19" y="2370575"/>
            <a:ext cx="2358198" cy="235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Робот-манипулятор — что это такое и в каких сферах используетс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73" y="3331848"/>
            <a:ext cx="3723812" cy="27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0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7" y="602801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Почему человек постоянно меняет мир, создавая новые и новые объекты?</a:t>
            </a:r>
            <a:endParaRPr lang="ru-RU" dirty="0"/>
          </a:p>
        </p:txBody>
      </p:sp>
      <p:pic>
        <p:nvPicPr>
          <p:cNvPr id="2052" name="Picture 4" descr="Слишком много автомобилей | Александр Пикулен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0" y="2193216"/>
            <a:ext cx="2655689" cy="17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Роботы-пылесосы в быту и особенности их функционирования | Народний Огляда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440" y="2162711"/>
            <a:ext cx="3368713" cy="1886479"/>
          </a:xfrm>
          <a:prstGeom prst="rect">
            <a:avLst/>
          </a:prstGeom>
        </p:spPr>
      </p:pic>
      <p:pic>
        <p:nvPicPr>
          <p:cNvPr id="2058" name="Picture 10" descr="К чему снится одежда: толкование снов про одежд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23" y="4109484"/>
            <a:ext cx="4036082" cy="22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могут ли госпрограммы сделать доступным жилье для молодежи | Строительный  портал BuildPor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21" y="2219023"/>
            <a:ext cx="4329186" cy="18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Самые большие города мира — нет, это не Москва или Нью-Йорк - 28 августа  2021 | Новости Mail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88" y="4161102"/>
            <a:ext cx="3243536" cy="21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833" y="592269"/>
            <a:ext cx="9720072" cy="1499616"/>
          </a:xfrm>
        </p:spPr>
        <p:txBody>
          <a:bodyPr/>
          <a:lstStyle/>
          <a:p>
            <a:r>
              <a:rPr lang="ru-RU" dirty="0" smtClean="0"/>
              <a:t>Технические сооружения</a:t>
            </a:r>
            <a:endParaRPr lang="ru-RU" dirty="0"/>
          </a:p>
        </p:txBody>
      </p:sp>
      <p:pic>
        <p:nvPicPr>
          <p:cNvPr id="7170" name="Picture 2" descr="9 красивейших плотин из разных уголков света, которые сами по себе уже  достопримечательно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4" y="1651519"/>
            <a:ext cx="3111491" cy="20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амые длинные дороги России» - Сделано у на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651519"/>
            <a:ext cx="3237092" cy="210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Самые интересные мосты мира (Часть 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152039"/>
            <a:ext cx="4262108" cy="21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Технологический процесс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950098"/>
            <a:ext cx="9720073" cy="1390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изделий или информационных продуктов осуществляется с помощью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технологических систем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(связанных друг с другом элементов), с помощью которых можно организовать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процесс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991290"/>
              </p:ext>
            </p:extLst>
          </p:nvPr>
        </p:nvGraphicFramePr>
        <p:xfrm>
          <a:off x="1247272" y="3449714"/>
          <a:ext cx="1010066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89"/>
                <a:gridCol w="3366889"/>
                <a:gridCol w="3366889"/>
              </a:tblGrid>
              <a:tr h="74168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Материалы</a:t>
                      </a:r>
                    </a:p>
                    <a:p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Энергия</a:t>
                      </a:r>
                    </a:p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Информация</a:t>
                      </a:r>
                    </a:p>
                    <a:p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Обработка материалов в технологической системе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0713" indent="0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Готовая продукция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1406769" y="4185139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406769" y="6271846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406769" y="5240216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Простая технологическая система</a:t>
            </a:r>
            <a:endParaRPr lang="ru-RU" dirty="0"/>
          </a:p>
        </p:txBody>
      </p:sp>
      <p:sp>
        <p:nvSpPr>
          <p:cNvPr id="4" name="AutoShape 2" descr="Техносфера – главное достижение человечества - Комитет 1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Электрическая кофемолка Bosch MKM 6000/6003 | Кофемолки | Обзоры | Клуб D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85" y="857572"/>
            <a:ext cx="1652469" cy="293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887187"/>
              </p:ext>
            </p:extLst>
          </p:nvPr>
        </p:nvGraphicFramePr>
        <p:xfrm>
          <a:off x="833830" y="2798533"/>
          <a:ext cx="1010066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89"/>
                <a:gridCol w="3366889"/>
                <a:gridCol w="3366889"/>
              </a:tblGrid>
              <a:tr h="74168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Кофе в зернах</a:t>
                      </a:r>
                    </a:p>
                    <a:p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Электроэнергия</a:t>
                      </a:r>
                    </a:p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Информация о включении</a:t>
                      </a:r>
                    </a:p>
                    <a:p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Вращающийся нож, размалывающий зёрна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0713" indent="0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Молотый кофе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1024128" y="3622432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024128" y="4583724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024128" y="5920155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4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сложная технологическая система</a:t>
            </a:r>
            <a:endParaRPr lang="ru-RU" dirty="0"/>
          </a:p>
        </p:txBody>
      </p:sp>
      <p:sp>
        <p:nvSpPr>
          <p:cNvPr id="4" name="AutoShape 2" descr="Техносфера – главное достижение человечества - Комитет 1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Family Silver Line 3016s - Швейный Ми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995" y="3008801"/>
            <a:ext cx="2142365" cy="1715599"/>
          </a:xfrm>
          <a:prstGeom prst="rect">
            <a:avLst/>
          </a:prstGeom>
        </p:spPr>
      </p:pic>
      <p:pic>
        <p:nvPicPr>
          <p:cNvPr id="10244" name="Picture 4" descr="Стиральная машина узкая Haier HW60-BP12929A - отзывы покупателей,  владельцев в интернет магазине М.Видео - Москва - Моск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77" y="2222011"/>
            <a:ext cx="3100998" cy="31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2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сложная технологическая система</a:t>
            </a:r>
            <a:endParaRPr lang="ru-RU" dirty="0"/>
          </a:p>
        </p:txBody>
      </p:sp>
      <p:sp>
        <p:nvSpPr>
          <p:cNvPr id="4" name="AutoShape 2" descr="Техносфера – главное достижение человечества - Комитет 1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41557"/>
              </p:ext>
            </p:extLst>
          </p:nvPr>
        </p:nvGraphicFramePr>
        <p:xfrm>
          <a:off x="307975" y="2377440"/>
          <a:ext cx="1010066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889"/>
                <a:gridCol w="3366889"/>
                <a:gridCol w="3366889"/>
              </a:tblGrid>
              <a:tr h="74168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Материалы </a:t>
                      </a:r>
                    </a:p>
                    <a:p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Энергия</a:t>
                      </a:r>
                    </a:p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Информация от людей,</a:t>
                      </a:r>
                      <a:r>
                        <a:rPr lang="ru-RU" sz="3200" b="1" baseline="0" dirty="0" smtClean="0">
                          <a:solidFill>
                            <a:schemeClr val="tx1"/>
                          </a:solidFill>
                        </a:rPr>
                        <a:t> управляющих производством</a:t>
                      </a:r>
                    </a:p>
                    <a:p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Обработка материалов в технологической системе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0713" indent="0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0713" indent="0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Продукция, для которой построен завод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460375" y="3130063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88041" y="4208586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48990" y="6482863"/>
            <a:ext cx="24618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473" y="1480339"/>
            <a:ext cx="2696369" cy="17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стандарты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готовой продукции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Размеры деталей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защита природы и человека от вреда (экологические)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Реклама готовой продукции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51581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латинского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reclamae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«выкрикивать»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Реклама продукции Sunscreen Иллюстрация вектора - иллюстрации насчитывающей  листья, солнечность: 1595096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2815"/>
            <a:ext cx="6116758" cy="204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286000"/>
            <a:ext cx="10886518" cy="4023360"/>
          </a:xfrm>
        </p:spPr>
        <p:txBody>
          <a:bodyPr>
            <a:normAutofit/>
          </a:bodyPr>
          <a:lstStyle/>
          <a:p>
            <a:pPr marL="446088" indent="-352425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Параграф 1, ответить на вопросы устно</a:t>
            </a:r>
          </a:p>
          <a:p>
            <a:pPr marL="446088" indent="-352425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 12, Задание 1 . </a:t>
            </a:r>
          </a:p>
          <a:p>
            <a:pPr marL="93663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в тетради таблицу «Потребности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семьи»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907930"/>
            <a:ext cx="10739980" cy="402336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1. Технология : 5 класс: учебник/Е.С. </a:t>
            </a:r>
            <a:r>
              <a:rPr lang="ru-RU" dirty="0" err="1" smtClean="0"/>
              <a:t>Глозман</a:t>
            </a:r>
            <a:r>
              <a:rPr lang="ru-RU" dirty="0" smtClean="0"/>
              <a:t>, О.А. Кожина, Ю.Л. </a:t>
            </a:r>
            <a:r>
              <a:rPr lang="ru-RU" dirty="0" err="1" smtClean="0"/>
              <a:t>Хотунцев</a:t>
            </a:r>
            <a:r>
              <a:rPr lang="ru-RU" dirty="0" smtClean="0"/>
              <a:t> и др. – 3-е изд., стер. – М.: Просвещение, 2022. – 320 с.: ил.</a:t>
            </a:r>
          </a:p>
          <a:p>
            <a:r>
              <a:rPr lang="ru-RU" dirty="0" smtClean="0"/>
              <a:t>2. </a:t>
            </a:r>
            <a:r>
              <a:rPr lang="en-US" dirty="0">
                <a:hlinkClick r:id="rId2"/>
              </a:rPr>
              <a:t>https://citydrive.ru/autotrade/</a:t>
            </a:r>
            <a:endParaRPr lang="en-US" dirty="0"/>
          </a:p>
          <a:p>
            <a:r>
              <a:rPr lang="ru-RU" dirty="0" smtClean="0"/>
              <a:t>3.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info.ygmk.ru/filialyi/filial-2-enakievskij-metallurgicheskij-zavod</a:t>
            </a:r>
            <a:r>
              <a:rPr lang="ru-RU" dirty="0" smtClean="0"/>
              <a:t> </a:t>
            </a:r>
          </a:p>
          <a:p>
            <a:r>
              <a:rPr lang="ru-RU" dirty="0" smtClean="0"/>
              <a:t>4. </a:t>
            </a:r>
            <a:r>
              <a:rPr lang="en-US" dirty="0" smtClean="0"/>
              <a:t>https</a:t>
            </a:r>
            <a:r>
              <a:rPr lang="en-US" dirty="0"/>
              <a:t>://kursk.poryadok.ru/catalog/pylesosy/529604</a:t>
            </a:r>
            <a:endParaRPr lang="ru-RU" dirty="0" smtClean="0"/>
          </a:p>
          <a:p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en-US" dirty="0">
                <a:hlinkClick r:id="rId4"/>
              </a:rPr>
              <a:t>http://priroda.su/item/10781</a:t>
            </a:r>
            <a:r>
              <a:rPr lang="ru-RU" dirty="0"/>
              <a:t> </a:t>
            </a:r>
          </a:p>
          <a:p>
            <a:r>
              <a:rPr lang="ru-RU" dirty="0"/>
              <a:t>6</a:t>
            </a:r>
            <a:r>
              <a:rPr lang="ru-RU" dirty="0" smtClean="0"/>
              <a:t>. </a:t>
            </a:r>
            <a:r>
              <a:rPr lang="en-US" dirty="0">
                <a:hlinkClick r:id="rId5"/>
              </a:rPr>
              <a:t>https://semko-samara.ru/wp-content/uploads/2019/05/%D0%93%D0%B0%D0%B7%D0%BE%D0%BD%D0%BD%D0%B0%D1%8F-%D1%82%D1%80%D0%B0%D0%B2%D0%B0-%D0%A6%D0%B2%D0%B5%D1%82%D1%83%D1%89%D0%B8%D0%B9-%D0%BB%D1%83%D0%B3.jpg</a:t>
            </a:r>
            <a:endParaRPr lang="ru-RU" dirty="0"/>
          </a:p>
          <a:p>
            <a:r>
              <a:rPr lang="ru-RU" dirty="0"/>
              <a:t>7</a:t>
            </a:r>
            <a:r>
              <a:rPr lang="ru-RU" dirty="0" smtClean="0"/>
              <a:t>.</a:t>
            </a:r>
            <a:r>
              <a:rPr lang="en-US" dirty="0" smtClean="0">
                <a:hlinkClick r:id="rId6"/>
              </a:rPr>
              <a:t> </a:t>
            </a:r>
            <a:r>
              <a:rPr lang="en-US" dirty="0">
                <a:hlinkClick r:id="rId6"/>
              </a:rPr>
              <a:t>https://skolko-stoyat.ru/skolko-stoit-korova-jivaya/</a:t>
            </a:r>
            <a:endParaRPr lang="ru-RU" dirty="0"/>
          </a:p>
          <a:p>
            <a:r>
              <a:rPr lang="ru-RU" dirty="0" smtClean="0"/>
              <a:t> 8.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tj.sputniknews.ru/20220105/tajikistan-vybrali-ptitsa-2022-1044611230.html</a:t>
            </a:r>
            <a:endParaRPr lang="ru-RU" dirty="0" smtClean="0"/>
          </a:p>
          <a:p>
            <a:r>
              <a:rPr lang="ru-RU" dirty="0" smtClean="0"/>
              <a:t>9.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53news.ru/novosti/42701-deputaty-predlozhili-prodavat-griby-yagody-i-orekhi-gosudarstvu-za-dengi.html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07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220" y="426423"/>
            <a:ext cx="9720072" cy="149961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ПОТРЕБНОСТИ человека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10053" y="5286388"/>
            <a:ext cx="9844850" cy="137157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это одна из причин активности человека, так как именно после осознания своих потребностей у человека появляется цель их удовлетворения и задачи для дальнейшей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14271" y="1534511"/>
            <a:ext cx="2571768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пище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20110" y="1534511"/>
            <a:ext cx="4643438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сохранении здоровья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3786" y="2441556"/>
            <a:ext cx="4643470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безопасности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03107" y="4277459"/>
            <a:ext cx="4143404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получении знаний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10360" y="2428286"/>
            <a:ext cx="2571768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общении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77070" y="3291650"/>
            <a:ext cx="5786478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средствах передвижения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38348" y="4277459"/>
            <a:ext cx="2571768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жилье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24128" y="3286124"/>
            <a:ext cx="2071702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одежде</a:t>
            </a:r>
          </a:p>
        </p:txBody>
      </p:sp>
    </p:spTree>
    <p:extLst>
      <p:ext uri="{BB962C8B-B14F-4D97-AF65-F5344CB8AC3E}">
        <p14:creationId xmlns:p14="http://schemas.microsoft.com/office/powerpoint/2010/main" val="4279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53190" y="3454415"/>
            <a:ext cx="3786182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преобразующая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31059" y="3454415"/>
            <a:ext cx="3929090" cy="71438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59622" y="4287341"/>
            <a:ext cx="4000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служит для познания законов природы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03157" y="4414822"/>
            <a:ext cx="4286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предназначенная для создания необходимых человеку изделий продуктов, услуг и прочее.</a:t>
            </a: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8028109" y="2930691"/>
            <a:ext cx="500066" cy="25452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2845571" y="2942960"/>
            <a:ext cx="500066" cy="285752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8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/>
      <p:bldP spid="15" grpId="0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ПРЕОБРАЗУЮЩАЯ ДЕЯТЕЛЬНОСТЬ ЧЕЛОВЕКА И ТЕХНОЛОГИИ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4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246" y="214290"/>
            <a:ext cx="9360562" cy="2286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урока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2323" y="2928934"/>
            <a:ext cx="10216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Изучить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виды потребностей и деятельности человека, закрепить полученные знания при выполнении самостоятельной работы на уроке.</a:t>
            </a:r>
          </a:p>
          <a:p>
            <a:pPr algn="just"/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8106" y="2436557"/>
            <a:ext cx="3143272" cy="142876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ОБРАБОТКА РАЗЛИЧНЫХ МАТЕРИАЛОВ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(древесины, металла, тканей, пластмассы)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1859191" y="1643050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9159834" y="1018385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07558" y="1887203"/>
            <a:ext cx="3143272" cy="142876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ПРЕОБРАЗОВАНИЕ 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ЭЛЕКТРИЧЕСКОЙ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ЭНЕРГИИ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cache3.youla.io/files/images/780_780/5c/14/5c14ac6cc887e0268d45ee4c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68173" y="4491716"/>
            <a:ext cx="1930746" cy="193074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504890" y="6441380"/>
            <a:ext cx="2841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обогрева помещения </a:t>
            </a:r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9370100" y="3229364"/>
            <a:ext cx="357190" cy="571504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572275" y="3774112"/>
            <a:ext cx="3571900" cy="285752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ТЕПЛОВУЮ</a:t>
            </a:r>
          </a:p>
        </p:txBody>
      </p:sp>
      <p:pic>
        <p:nvPicPr>
          <p:cNvPr id="1028" name="Picture 4" descr="https://topcomputer.ru/upload/resize_cache/images/37/1024_768_140cd750bba9870f18aada2478b24840a/37f364e47b1240be0d5433971052abb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9" b="97802" l="0" r="99121">
                        <a14:foregroundMark x1="5275" y1="23736" x2="8352" y2="37582"/>
                        <a14:foregroundMark x1="16044" y1="16044" x2="94066" y2="2241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30137" y="4518013"/>
            <a:ext cx="2120693" cy="212069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8758450" y="6422462"/>
            <a:ext cx="2837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приготовления пищи</a:t>
            </a:r>
          </a:p>
        </p:txBody>
      </p:sp>
      <p:sp>
        <p:nvSpPr>
          <p:cNvPr id="23" name="Стрелка вправо 22"/>
          <p:cNvSpPr/>
          <p:nvPr/>
        </p:nvSpPr>
        <p:spPr>
          <a:xfrm rot="9371458">
            <a:off x="5616727" y="3025556"/>
            <a:ext cx="2049552" cy="441083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13740" y="4009098"/>
            <a:ext cx="2571768" cy="285752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СВЕТОВУЮ</a:t>
            </a:r>
          </a:p>
        </p:txBody>
      </p:sp>
      <p:pic>
        <p:nvPicPr>
          <p:cNvPr id="1030" name="Picture 6" descr="https://im0-tub-ru.yandex.net/i?id=616bdb3479e859a288bcc3a4656bbfce-l&amp;n=1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9070" y="4390979"/>
            <a:ext cx="1847344" cy="1847344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667108" y="5357827"/>
            <a:ext cx="191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освещения комнат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8958" y="411279"/>
            <a:ext cx="10950995" cy="1499616"/>
          </a:xfrm>
        </p:spPr>
        <p:txBody>
          <a:bodyPr/>
          <a:lstStyle/>
          <a:p>
            <a:r>
              <a:rPr lang="ru-RU" dirty="0" smtClean="0"/>
              <a:t>Преобразующая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12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5373" y="2638715"/>
            <a:ext cx="2571768" cy="142876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ПОЛУЧИТЬ ИНФОРМАЦИЮ О СОСТОЯНИИ ЗДОРОВЬЯ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2452662" y="1785926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8382016" y="1801993"/>
            <a:ext cx="357190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441572" y="2698956"/>
            <a:ext cx="4714908" cy="1071570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МОЖЕТ ПЕРЕДОВАТЬСЯ НА РАССТОЯНИИ</a:t>
            </a:r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8239140" y="3758705"/>
            <a:ext cx="571504" cy="107157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952876" y="6398067"/>
            <a:ext cx="8143900" cy="428604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Устройства для получения и передачи информации</a:t>
            </a:r>
          </a:p>
        </p:txBody>
      </p:sp>
      <p:pic>
        <p:nvPicPr>
          <p:cNvPr id="18434" name="Picture 2" descr="https://homemedica.ru/image/cache/catalog/medzal/Tonometr/23.900-1200x800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1510" y="4424493"/>
            <a:ext cx="2112626" cy="1408417"/>
          </a:xfrm>
          <a:prstGeom prst="rect">
            <a:avLst/>
          </a:prstGeom>
          <a:noFill/>
        </p:spPr>
      </p:pic>
      <p:pic>
        <p:nvPicPr>
          <p:cNvPr id="18436" name="Picture 4" descr="https://cdn1.ozone.ru/multimedia/1026726420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57100" y="4580242"/>
            <a:ext cx="1899380" cy="1475818"/>
          </a:xfrm>
          <a:prstGeom prst="rect">
            <a:avLst/>
          </a:prstGeom>
          <a:noFill/>
        </p:spPr>
      </p:pic>
      <p:pic>
        <p:nvPicPr>
          <p:cNvPr id="18438" name="Picture 6" descr="https://im0-tub-ru.yandex.net/i?id=e956446fddc027973e19cfd7af7aad9b-l&amp;n=1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2090" y="3731050"/>
            <a:ext cx="2667017" cy="266701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5373" y="539431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Информация тоже может быть преобразована и исследована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1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7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необходимо знать, чтобы организовать преобразующую деятельность?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7675" indent="-271463">
              <a:buFont typeface="Wingdings" panose="05000000000000000000" pitchFamily="2" charset="2"/>
              <a:buChar char="§"/>
            </a:pPr>
            <a:r>
              <a:rPr lang="ru-RU" sz="3200" dirty="0" smtClean="0"/>
              <a:t>Что такое потребности?</a:t>
            </a:r>
          </a:p>
          <a:p>
            <a:pPr marL="447675" indent="-271463">
              <a:buFont typeface="Wingdings" panose="05000000000000000000" pitchFamily="2" charset="2"/>
              <a:buChar char="§"/>
            </a:pPr>
            <a:r>
              <a:rPr lang="ru-RU" sz="3200" dirty="0"/>
              <a:t>Что такое «</a:t>
            </a:r>
            <a:r>
              <a:rPr lang="ru-RU" sz="3200"/>
              <a:t>технология</a:t>
            </a:r>
            <a:r>
              <a:rPr lang="ru-RU" sz="3200" smtClean="0"/>
              <a:t>»?</a:t>
            </a:r>
            <a:endParaRPr lang="ru-RU" sz="3200" dirty="0"/>
          </a:p>
          <a:p>
            <a:pPr marL="176212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411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234</TotalTime>
  <Words>590</Words>
  <Application>Microsoft Office PowerPoint</Application>
  <PresentationFormat>Широкоэкранный</PresentationFormat>
  <Paragraphs>148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Tw Cen MT</vt:lpstr>
      <vt:lpstr>Tw Cen MT Condensed</vt:lpstr>
      <vt:lpstr>Wingdings</vt:lpstr>
      <vt:lpstr>Wingdings 2</vt:lpstr>
      <vt:lpstr>Wingdings 3</vt:lpstr>
      <vt:lpstr>HDOfficeLightV0</vt:lpstr>
      <vt:lpstr>Интеграл</vt:lpstr>
      <vt:lpstr>Представьте, что вы заблудились в лесу</vt:lpstr>
      <vt:lpstr>Почему человек постоянно меняет мир, создавая новые и новые объекты?</vt:lpstr>
      <vt:lpstr>ПОТРЕБНОСТИ человека</vt:lpstr>
      <vt:lpstr>Деятельность человека</vt:lpstr>
      <vt:lpstr>ПРЕОБРАЗУЮЩАЯ ДЕЯТЕЛЬНОСТЬ ЧЕЛОВЕКА И ТЕХНОЛОГИИ</vt:lpstr>
      <vt:lpstr>Цель урока</vt:lpstr>
      <vt:lpstr>Преобразующая деятельность</vt:lpstr>
      <vt:lpstr>Информация тоже может быть преобразована и исследована</vt:lpstr>
      <vt:lpstr>Что необходимо знать, чтобы организовать преобразующую деятельность?</vt:lpstr>
      <vt:lpstr>Задание:</vt:lpstr>
      <vt:lpstr>Виды технологий</vt:lpstr>
      <vt:lpstr>ПОТРЕБНОСТИ ЧЕЛОВЕКА</vt:lpstr>
      <vt:lpstr>На какие части можно условно разделить мир?</vt:lpstr>
      <vt:lpstr>какие объекты составляют техносферу?</vt:lpstr>
      <vt:lpstr>техносфера</vt:lpstr>
      <vt:lpstr>Любая технология включает в себя:</vt:lpstr>
      <vt:lpstr>В ПРАКТИЧЕСКОЙ ДЕЯТЕЛЬНОСТИ ЧЕЛОВЕК ИСПОЛЬЗУЕТ:</vt:lpstr>
      <vt:lpstr>Техника-</vt:lpstr>
      <vt:lpstr>Автоматические устройства</vt:lpstr>
      <vt:lpstr>Технические сооружения</vt:lpstr>
      <vt:lpstr>Технологический процесс</vt:lpstr>
      <vt:lpstr>Простая технологическая система</vt:lpstr>
      <vt:lpstr>сложная технологическая система</vt:lpstr>
      <vt:lpstr>сложная технологическая система</vt:lpstr>
      <vt:lpstr>стандарты</vt:lpstr>
      <vt:lpstr>Реклама готовой продукции</vt:lpstr>
      <vt:lpstr>Домашнее задание</vt:lpstr>
      <vt:lpstr>Источники информации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ПРЕОБРАЗУЮЩАЯ ДЕЯТЕЛЬНОСТЬ ЧЕЛОВЕКА И ТЕХНОЛОГИИ</dc:title>
  <dc:creator>FEO</dc:creator>
  <cp:lastModifiedBy>FEO</cp:lastModifiedBy>
  <cp:revision>32</cp:revision>
  <dcterms:created xsi:type="dcterms:W3CDTF">2022-09-01T18:38:51Z</dcterms:created>
  <dcterms:modified xsi:type="dcterms:W3CDTF">2023-09-30T12:02:18Z</dcterms:modified>
</cp:coreProperties>
</file>