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72" r:id="rId14"/>
    <p:sldId id="269" r:id="rId15"/>
    <p:sldId id="273" r:id="rId16"/>
    <p:sldId id="274" r:id="rId17"/>
    <p:sldId id="282" r:id="rId18"/>
    <p:sldId id="281" r:id="rId19"/>
    <p:sldId id="279" r:id="rId20"/>
    <p:sldId id="276" r:id="rId21"/>
    <p:sldId id="278" r:id="rId22"/>
    <p:sldId id="277" r:id="rId23"/>
    <p:sldId id="270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32433-04DA-491B-8F26-CBC4B01D717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489FA-6CC7-4E23-B2F1-0BC2753BBB28}">
      <dgm:prSet custT="1"/>
      <dgm:spPr/>
      <dgm:t>
        <a:bodyPr/>
        <a:lstStyle/>
        <a:p>
          <a:r>
            <a:rPr lang="ru-RU" sz="3200" b="1" u="sng" dirty="0" smtClean="0">
              <a:solidFill>
                <a:schemeClr val="tx1"/>
              </a:solidFill>
              <a:latin typeface="Century" panose="02040604050505020304" pitchFamily="18" charset="0"/>
            </a:rPr>
            <a:t>Личные (гражданские) </a:t>
          </a:r>
          <a:r>
            <a:rPr lang="ru-RU" sz="3200" b="1" dirty="0" smtClean="0">
              <a:solidFill>
                <a:schemeClr val="tx1"/>
              </a:solidFill>
              <a:latin typeface="Century" panose="02040604050505020304" pitchFamily="18" charset="0"/>
            </a:rPr>
            <a:t>права и свободы – это основополагающие, неотъемлемые права человека. Они принадлежат каждому от рождения </a:t>
          </a:r>
        </a:p>
      </dgm:t>
    </dgm:pt>
    <dgm:pt modelId="{C57EF914-E049-4E2F-972C-1439DB821906}" type="parTrans" cxnId="{CB01ACE5-9AEC-48A7-8BA7-3A97D5E8F4B8}">
      <dgm:prSet/>
      <dgm:spPr/>
      <dgm:t>
        <a:bodyPr/>
        <a:lstStyle/>
        <a:p>
          <a:endParaRPr lang="ru-RU"/>
        </a:p>
      </dgm:t>
    </dgm:pt>
    <dgm:pt modelId="{B5319838-42DA-45F8-9AAE-AA0ABBCCD1EE}" type="sibTrans" cxnId="{CB01ACE5-9AEC-48A7-8BA7-3A97D5E8F4B8}">
      <dgm:prSet/>
      <dgm:spPr/>
      <dgm:t>
        <a:bodyPr/>
        <a:lstStyle/>
        <a:p>
          <a:endParaRPr lang="ru-RU"/>
        </a:p>
      </dgm:t>
    </dgm:pt>
    <dgm:pt modelId="{91F86C06-2F9E-4077-9BA7-7ED4FF570B1B}">
      <dgm:prSet custT="1"/>
      <dgm:spPr/>
      <dgm:t>
        <a:bodyPr/>
        <a:lstStyle/>
        <a:p>
          <a:r>
            <a:rPr lang="ru-RU" sz="3600" b="1" u="sng" dirty="0" smtClean="0">
              <a:solidFill>
                <a:schemeClr val="tx1"/>
              </a:solidFill>
              <a:latin typeface="Century" panose="02040604050505020304" pitchFamily="18" charset="0"/>
            </a:rPr>
            <a:t>Политические права </a:t>
          </a:r>
          <a:r>
            <a:rPr lang="ru-RU" sz="3600" b="1" dirty="0" smtClean="0">
              <a:solidFill>
                <a:schemeClr val="tx1"/>
              </a:solidFill>
              <a:latin typeface="Century" panose="02040604050505020304" pitchFamily="18" charset="0"/>
            </a:rPr>
            <a:t>– обеспечивают участие гражданина в осуществлении государственной власти. </a:t>
          </a:r>
        </a:p>
      </dgm:t>
    </dgm:pt>
    <dgm:pt modelId="{D542CE46-E270-4233-A524-5C09E65B5878}" type="parTrans" cxnId="{FC228E4F-4614-46CC-9B43-3D0136F506F3}">
      <dgm:prSet/>
      <dgm:spPr/>
      <dgm:t>
        <a:bodyPr/>
        <a:lstStyle/>
        <a:p>
          <a:endParaRPr lang="ru-RU"/>
        </a:p>
      </dgm:t>
    </dgm:pt>
    <dgm:pt modelId="{4E3E47F1-BCC7-4495-91FE-6532F4A13577}" type="sibTrans" cxnId="{FC228E4F-4614-46CC-9B43-3D0136F506F3}">
      <dgm:prSet/>
      <dgm:spPr/>
      <dgm:t>
        <a:bodyPr/>
        <a:lstStyle/>
        <a:p>
          <a:endParaRPr lang="ru-RU"/>
        </a:p>
      </dgm:t>
    </dgm:pt>
    <dgm:pt modelId="{655E45DA-6875-46D4-B477-5FD64EE8B98D}">
      <dgm:prSet custT="1"/>
      <dgm:spPr/>
      <dgm:t>
        <a:bodyPr/>
        <a:lstStyle/>
        <a:p>
          <a:r>
            <a:rPr lang="ru-RU" sz="3200" b="1" u="sng" dirty="0" smtClean="0">
              <a:solidFill>
                <a:schemeClr val="tx1"/>
              </a:solidFill>
              <a:latin typeface="Century" panose="02040604050505020304" pitchFamily="18" charset="0"/>
            </a:rPr>
            <a:t>Экономические права </a:t>
          </a:r>
          <a:r>
            <a:rPr lang="ru-RU" sz="2800" b="1" dirty="0" smtClean="0">
              <a:solidFill>
                <a:schemeClr val="tx1"/>
              </a:solidFill>
              <a:latin typeface="Century" panose="02040604050505020304" pitchFamily="18" charset="0"/>
            </a:rPr>
            <a:t>– обеспечивают удовлетворение материальных потребностей индивида, и гарантирует ему свободу участия в хозяйственно– экономической сфере жизни общества. </a:t>
          </a:r>
        </a:p>
      </dgm:t>
    </dgm:pt>
    <dgm:pt modelId="{4DB4D6D0-3947-4AE4-8903-6DF0278A82BA}" type="parTrans" cxnId="{83BCF2B3-3DD9-4BBC-977B-81FD545E4C3C}">
      <dgm:prSet/>
      <dgm:spPr/>
      <dgm:t>
        <a:bodyPr/>
        <a:lstStyle/>
        <a:p>
          <a:endParaRPr lang="ru-RU"/>
        </a:p>
      </dgm:t>
    </dgm:pt>
    <dgm:pt modelId="{5CFA5FF4-19CC-46F0-A4DB-0CCCEB67717A}" type="sibTrans" cxnId="{83BCF2B3-3DD9-4BBC-977B-81FD545E4C3C}">
      <dgm:prSet/>
      <dgm:spPr/>
      <dgm:t>
        <a:bodyPr/>
        <a:lstStyle/>
        <a:p>
          <a:endParaRPr lang="ru-RU"/>
        </a:p>
      </dgm:t>
    </dgm:pt>
    <dgm:pt modelId="{094A0FA2-3025-4D45-B096-11A4EAEAED23}" type="pres">
      <dgm:prSet presAssocID="{43732433-04DA-491B-8F26-CBC4B01D71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AB809-C176-4862-BAC0-4B66E47B0658}" type="pres">
      <dgm:prSet presAssocID="{655E45DA-6875-46D4-B477-5FD64EE8B98D}" presName="node" presStyleLbl="node1" presStyleIdx="0" presStyleCnt="3" custScaleY="306130" custLinFactNeighborX="-40535" custLinFactNeighborY="-30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4E718-7DE5-41E5-81E1-0D2024C89B8D}" type="pres">
      <dgm:prSet presAssocID="{5CFA5FF4-19CC-46F0-A4DB-0CCCEB67717A}" presName="sibTrans" presStyleCnt="0"/>
      <dgm:spPr/>
    </dgm:pt>
    <dgm:pt modelId="{615756DA-BB25-4A59-A08D-FDA39827A799}" type="pres">
      <dgm:prSet presAssocID="{91F86C06-2F9E-4077-9BA7-7ED4FF570B1B}" presName="node" presStyleLbl="node1" presStyleIdx="1" presStyleCnt="3" custScaleY="306130" custLinFactX="17501" custLinFactNeighborX="100000" custLinFactNeighborY="-5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ECC47-A7A5-45AB-A3A7-802FD2B4A8C8}" type="pres">
      <dgm:prSet presAssocID="{4E3E47F1-BCC7-4495-91FE-6532F4A13577}" presName="sibTrans" presStyleCnt="0"/>
      <dgm:spPr/>
    </dgm:pt>
    <dgm:pt modelId="{53E3D8E8-5AA5-442E-AB19-35DF2A3C2C8E}" type="pres">
      <dgm:prSet presAssocID="{4C7489FA-6CC7-4E23-B2F1-0BC2753BBB28}" presName="node" presStyleLbl="node1" presStyleIdx="2" presStyleCnt="3" custScaleX="114428" custScaleY="306130" custLinFactX="-13799" custLinFactNeighborX="-100000" custLinFactNeighborY="-3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C66A3-D0EB-4D65-A13F-0325D0131425}" type="presOf" srcId="{4C7489FA-6CC7-4E23-B2F1-0BC2753BBB28}" destId="{53E3D8E8-5AA5-442E-AB19-35DF2A3C2C8E}" srcOrd="0" destOrd="0" presId="urn:microsoft.com/office/officeart/2005/8/layout/default"/>
    <dgm:cxn modelId="{F247EBDA-4265-4257-85D6-81B9A414BA33}" type="presOf" srcId="{91F86C06-2F9E-4077-9BA7-7ED4FF570B1B}" destId="{615756DA-BB25-4A59-A08D-FDA39827A799}" srcOrd="0" destOrd="0" presId="urn:microsoft.com/office/officeart/2005/8/layout/default"/>
    <dgm:cxn modelId="{CB01ACE5-9AEC-48A7-8BA7-3A97D5E8F4B8}" srcId="{43732433-04DA-491B-8F26-CBC4B01D7174}" destId="{4C7489FA-6CC7-4E23-B2F1-0BC2753BBB28}" srcOrd="2" destOrd="0" parTransId="{C57EF914-E049-4E2F-972C-1439DB821906}" sibTransId="{B5319838-42DA-45F8-9AAE-AA0ABBCCD1EE}"/>
    <dgm:cxn modelId="{5AD6574D-87ED-45B3-B220-C2DD25FDF147}" type="presOf" srcId="{655E45DA-6875-46D4-B477-5FD64EE8B98D}" destId="{B3AAB809-C176-4862-BAC0-4B66E47B0658}" srcOrd="0" destOrd="0" presId="urn:microsoft.com/office/officeart/2005/8/layout/default"/>
    <dgm:cxn modelId="{FC228E4F-4614-46CC-9B43-3D0136F506F3}" srcId="{43732433-04DA-491B-8F26-CBC4B01D7174}" destId="{91F86C06-2F9E-4077-9BA7-7ED4FF570B1B}" srcOrd="1" destOrd="0" parTransId="{D542CE46-E270-4233-A524-5C09E65B5878}" sibTransId="{4E3E47F1-BCC7-4495-91FE-6532F4A13577}"/>
    <dgm:cxn modelId="{83BCF2B3-3DD9-4BBC-977B-81FD545E4C3C}" srcId="{43732433-04DA-491B-8F26-CBC4B01D7174}" destId="{655E45DA-6875-46D4-B477-5FD64EE8B98D}" srcOrd="0" destOrd="0" parTransId="{4DB4D6D0-3947-4AE4-8903-6DF0278A82BA}" sibTransId="{5CFA5FF4-19CC-46F0-A4DB-0CCCEB67717A}"/>
    <dgm:cxn modelId="{215CAF02-F8F9-4B5D-85A2-AED37311A2C2}" type="presOf" srcId="{43732433-04DA-491B-8F26-CBC4B01D7174}" destId="{094A0FA2-3025-4D45-B096-11A4EAEAED23}" srcOrd="0" destOrd="0" presId="urn:microsoft.com/office/officeart/2005/8/layout/default"/>
    <dgm:cxn modelId="{CF86F9F8-6269-465A-A72E-780F4FF780A8}" type="presParOf" srcId="{094A0FA2-3025-4D45-B096-11A4EAEAED23}" destId="{B3AAB809-C176-4862-BAC0-4B66E47B0658}" srcOrd="0" destOrd="0" presId="urn:microsoft.com/office/officeart/2005/8/layout/default"/>
    <dgm:cxn modelId="{824A43EA-25BB-4375-81E5-5010BB9D97D0}" type="presParOf" srcId="{094A0FA2-3025-4D45-B096-11A4EAEAED23}" destId="{9254E718-7DE5-41E5-81E1-0D2024C89B8D}" srcOrd="1" destOrd="0" presId="urn:microsoft.com/office/officeart/2005/8/layout/default"/>
    <dgm:cxn modelId="{D20CD7BE-6A7B-4CAB-B735-B52740B560E6}" type="presParOf" srcId="{094A0FA2-3025-4D45-B096-11A4EAEAED23}" destId="{615756DA-BB25-4A59-A08D-FDA39827A799}" srcOrd="2" destOrd="0" presId="urn:microsoft.com/office/officeart/2005/8/layout/default"/>
    <dgm:cxn modelId="{69A675EB-87BC-4CC4-AC10-B9368CA05430}" type="presParOf" srcId="{094A0FA2-3025-4D45-B096-11A4EAEAED23}" destId="{9A0ECC47-A7A5-45AB-A3A7-802FD2B4A8C8}" srcOrd="3" destOrd="0" presId="urn:microsoft.com/office/officeart/2005/8/layout/default"/>
    <dgm:cxn modelId="{116AC315-01B7-489E-9ADE-C21A2765069F}" type="presParOf" srcId="{094A0FA2-3025-4D45-B096-11A4EAEAED23}" destId="{53E3D8E8-5AA5-442E-AB19-35DF2A3C2C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32433-04DA-491B-8F26-CBC4B01D717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1EACA3-AF3D-45F3-A0DE-E611AB6E4007}">
      <dgm:prSet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entury" panose="02040604050505020304" pitchFamily="18" charset="0"/>
            </a:rPr>
            <a:t> Культурные права и свободы – гарантируют удовлетворение духовных потребностей человека</a:t>
          </a:r>
        </a:p>
      </dgm:t>
    </dgm:pt>
    <dgm:pt modelId="{24C3E850-47EC-4968-A7F2-61974A1E2623}" type="parTrans" cxnId="{BB9B6690-3614-4AF1-8A83-5CB86505AF15}">
      <dgm:prSet/>
      <dgm:spPr/>
      <dgm:t>
        <a:bodyPr/>
        <a:lstStyle/>
        <a:p>
          <a:endParaRPr lang="ru-RU"/>
        </a:p>
      </dgm:t>
    </dgm:pt>
    <dgm:pt modelId="{1A8000C0-B816-4698-B7EA-09AEFD0DDFFA}" type="sibTrans" cxnId="{BB9B6690-3614-4AF1-8A83-5CB86505AF15}">
      <dgm:prSet/>
      <dgm:spPr/>
      <dgm:t>
        <a:bodyPr/>
        <a:lstStyle/>
        <a:p>
          <a:endParaRPr lang="ru-RU"/>
        </a:p>
      </dgm:t>
    </dgm:pt>
    <dgm:pt modelId="{C208549B-FE09-4CD5-9456-AE008E809C5C}">
      <dgm:prSet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Century" panose="02040604050505020304" pitchFamily="18" charset="0"/>
            </a:rPr>
            <a:t>Социальные права – обеспечивают нуждающимся поддержку со стороны государства.</a:t>
          </a:r>
        </a:p>
      </dgm:t>
    </dgm:pt>
    <dgm:pt modelId="{4BDEAC1D-C210-46D8-93CB-C7F425FA5202}" type="parTrans" cxnId="{E73D5A85-9945-4A15-BB38-07663DF155F9}">
      <dgm:prSet/>
      <dgm:spPr/>
      <dgm:t>
        <a:bodyPr/>
        <a:lstStyle/>
        <a:p>
          <a:endParaRPr lang="ru-RU"/>
        </a:p>
      </dgm:t>
    </dgm:pt>
    <dgm:pt modelId="{6CCCCDA2-3959-4E10-BC9D-60C342143112}" type="sibTrans" cxnId="{E73D5A85-9945-4A15-BB38-07663DF155F9}">
      <dgm:prSet/>
      <dgm:spPr/>
      <dgm:t>
        <a:bodyPr/>
        <a:lstStyle/>
        <a:p>
          <a:endParaRPr lang="ru-RU"/>
        </a:p>
      </dgm:t>
    </dgm:pt>
    <dgm:pt modelId="{E25200A6-D0F6-4753-9F3B-3670EFB1DD7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entury" panose="02040604050505020304" pitchFamily="18" charset="0"/>
            </a:rPr>
            <a:t>Экологические права – обеспечивают удовлетворение разнообразных потребностей индивида в процессе взаимодействия с природой. </a:t>
          </a:r>
          <a:endParaRPr lang="ru-RU" b="1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D4A351B0-752B-4A47-B4D6-A730880FAFCC}" type="parTrans" cxnId="{DB6F23EA-28DC-4C31-80AF-24BB95A6A3D7}">
      <dgm:prSet/>
      <dgm:spPr/>
      <dgm:t>
        <a:bodyPr/>
        <a:lstStyle/>
        <a:p>
          <a:endParaRPr lang="ru-RU"/>
        </a:p>
      </dgm:t>
    </dgm:pt>
    <dgm:pt modelId="{BD38F379-9574-4EBF-BBA2-7FC7F011A9C3}" type="sibTrans" cxnId="{DB6F23EA-28DC-4C31-80AF-24BB95A6A3D7}">
      <dgm:prSet/>
      <dgm:spPr/>
      <dgm:t>
        <a:bodyPr/>
        <a:lstStyle/>
        <a:p>
          <a:endParaRPr lang="ru-RU"/>
        </a:p>
      </dgm:t>
    </dgm:pt>
    <dgm:pt modelId="{094A0FA2-3025-4D45-B096-11A4EAEAED23}" type="pres">
      <dgm:prSet presAssocID="{43732433-04DA-491B-8F26-CBC4B01D71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C82E64-B7ED-45A2-89EE-830BA2EF57DF}" type="pres">
      <dgm:prSet presAssocID="{F31EACA3-AF3D-45F3-A0DE-E611AB6E4007}" presName="node" presStyleLbl="node1" presStyleIdx="0" presStyleCnt="3" custLinFactNeighborX="-33168" custLinFactNeighborY="-39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22959-3921-4C2A-A4E4-91B9DE66E41A}" type="pres">
      <dgm:prSet presAssocID="{1A8000C0-B816-4698-B7EA-09AEFD0DDFFA}" presName="sibTrans" presStyleCnt="0"/>
      <dgm:spPr/>
    </dgm:pt>
    <dgm:pt modelId="{0DD8DC8A-B27B-4339-A476-68BE0758E68C}" type="pres">
      <dgm:prSet presAssocID="{C208549B-FE09-4CD5-9456-AE008E809C5C}" presName="node" presStyleLbl="node1" presStyleIdx="1" presStyleCnt="3" custLinFactNeighborX="-20202" custLinFactNeighborY="-1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C63DC-7913-4832-818F-4D0E584EC847}" type="pres">
      <dgm:prSet presAssocID="{6CCCCDA2-3959-4E10-BC9D-60C342143112}" presName="sibTrans" presStyleCnt="0"/>
      <dgm:spPr/>
    </dgm:pt>
    <dgm:pt modelId="{DBC623DA-8B6A-440C-BB14-2CE3B23FFCB1}" type="pres">
      <dgm:prSet presAssocID="{E25200A6-D0F6-4753-9F3B-3670EFB1DD73}" presName="node" presStyleLbl="node1" presStyleIdx="2" presStyleCnt="3" custScaleX="142721" custLinFactNeighborX="-9772" custLinFactNeighborY="-11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5AAD58-31E1-449D-AD6E-C3F34815AE64}" type="presOf" srcId="{43732433-04DA-491B-8F26-CBC4B01D7174}" destId="{094A0FA2-3025-4D45-B096-11A4EAEAED23}" srcOrd="0" destOrd="0" presId="urn:microsoft.com/office/officeart/2005/8/layout/default"/>
    <dgm:cxn modelId="{04315AE7-06C3-48A1-8A71-299067A9F1FD}" type="presOf" srcId="{E25200A6-D0F6-4753-9F3B-3670EFB1DD73}" destId="{DBC623DA-8B6A-440C-BB14-2CE3B23FFCB1}" srcOrd="0" destOrd="0" presId="urn:microsoft.com/office/officeart/2005/8/layout/default"/>
    <dgm:cxn modelId="{FC0DDEE4-612B-476C-AF1C-97C7CF8C1177}" type="presOf" srcId="{C208549B-FE09-4CD5-9456-AE008E809C5C}" destId="{0DD8DC8A-B27B-4339-A476-68BE0758E68C}" srcOrd="0" destOrd="0" presId="urn:microsoft.com/office/officeart/2005/8/layout/default"/>
    <dgm:cxn modelId="{DB6F23EA-28DC-4C31-80AF-24BB95A6A3D7}" srcId="{43732433-04DA-491B-8F26-CBC4B01D7174}" destId="{E25200A6-D0F6-4753-9F3B-3670EFB1DD73}" srcOrd="2" destOrd="0" parTransId="{D4A351B0-752B-4A47-B4D6-A730880FAFCC}" sibTransId="{BD38F379-9574-4EBF-BBA2-7FC7F011A9C3}"/>
    <dgm:cxn modelId="{257647E4-991D-43DC-8FA6-0ADC26FEC9AE}" type="presOf" srcId="{F31EACA3-AF3D-45F3-A0DE-E611AB6E4007}" destId="{BCC82E64-B7ED-45A2-89EE-830BA2EF57DF}" srcOrd="0" destOrd="0" presId="urn:microsoft.com/office/officeart/2005/8/layout/default"/>
    <dgm:cxn modelId="{BB9B6690-3614-4AF1-8A83-5CB86505AF15}" srcId="{43732433-04DA-491B-8F26-CBC4B01D7174}" destId="{F31EACA3-AF3D-45F3-A0DE-E611AB6E4007}" srcOrd="0" destOrd="0" parTransId="{24C3E850-47EC-4968-A7F2-61974A1E2623}" sibTransId="{1A8000C0-B816-4698-B7EA-09AEFD0DDFFA}"/>
    <dgm:cxn modelId="{E73D5A85-9945-4A15-BB38-07663DF155F9}" srcId="{43732433-04DA-491B-8F26-CBC4B01D7174}" destId="{C208549B-FE09-4CD5-9456-AE008E809C5C}" srcOrd="1" destOrd="0" parTransId="{4BDEAC1D-C210-46D8-93CB-C7F425FA5202}" sibTransId="{6CCCCDA2-3959-4E10-BC9D-60C342143112}"/>
    <dgm:cxn modelId="{5A42307D-F98E-4435-A8A5-8CC1F3426C59}" type="presParOf" srcId="{094A0FA2-3025-4D45-B096-11A4EAEAED23}" destId="{BCC82E64-B7ED-45A2-89EE-830BA2EF57DF}" srcOrd="0" destOrd="0" presId="urn:microsoft.com/office/officeart/2005/8/layout/default"/>
    <dgm:cxn modelId="{B51EBA7B-998C-4A9A-A060-69F21A379228}" type="presParOf" srcId="{094A0FA2-3025-4D45-B096-11A4EAEAED23}" destId="{38E22959-3921-4C2A-A4E4-91B9DE66E41A}" srcOrd="1" destOrd="0" presId="urn:microsoft.com/office/officeart/2005/8/layout/default"/>
    <dgm:cxn modelId="{6DE26F3B-1245-4DF6-80FA-E55D6F6E5C22}" type="presParOf" srcId="{094A0FA2-3025-4D45-B096-11A4EAEAED23}" destId="{0DD8DC8A-B27B-4339-A476-68BE0758E68C}" srcOrd="2" destOrd="0" presId="urn:microsoft.com/office/officeart/2005/8/layout/default"/>
    <dgm:cxn modelId="{67C64196-FD5F-4FA5-BE2D-97EA12D164F8}" type="presParOf" srcId="{094A0FA2-3025-4D45-B096-11A4EAEAED23}" destId="{759C63DC-7913-4832-818F-4D0E584EC847}" srcOrd="3" destOrd="0" presId="urn:microsoft.com/office/officeart/2005/8/layout/default"/>
    <dgm:cxn modelId="{8ED11922-C8C7-4B25-98C6-F8793AC4F438}" type="presParOf" srcId="{094A0FA2-3025-4D45-B096-11A4EAEAED23}" destId="{DBC623DA-8B6A-440C-BB14-2CE3B23FFCB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B809-C176-4862-BAC0-4B66E47B0658}">
      <dsp:nvSpPr>
        <dsp:cNvPr id="0" name=""/>
        <dsp:cNvSpPr/>
      </dsp:nvSpPr>
      <dsp:spPr>
        <a:xfrm>
          <a:off x="0" y="0"/>
          <a:ext cx="3443233" cy="6324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chemeClr val="tx1"/>
              </a:solidFill>
              <a:latin typeface="Century" panose="02040604050505020304" pitchFamily="18" charset="0"/>
            </a:rPr>
            <a:t>Экономические права </a:t>
          </a:r>
          <a:r>
            <a:rPr lang="ru-RU" sz="2800" b="1" kern="1200" dirty="0" smtClean="0">
              <a:solidFill>
                <a:schemeClr val="tx1"/>
              </a:solidFill>
              <a:latin typeface="Century" panose="02040604050505020304" pitchFamily="18" charset="0"/>
            </a:rPr>
            <a:t>– обеспечивают удовлетворение материальных потребностей индивида, и гарантирует ему свободу участия в хозяйственно– экономической сфере жизни общества. </a:t>
          </a:r>
        </a:p>
      </dsp:txBody>
      <dsp:txXfrm>
        <a:off x="0" y="0"/>
        <a:ext cx="3443233" cy="6324463"/>
      </dsp:txXfrm>
    </dsp:sp>
    <dsp:sp modelId="{615756DA-BB25-4A59-A08D-FDA39827A799}">
      <dsp:nvSpPr>
        <dsp:cNvPr id="0" name=""/>
        <dsp:cNvSpPr/>
      </dsp:nvSpPr>
      <dsp:spPr>
        <a:xfrm>
          <a:off x="7837050" y="27437"/>
          <a:ext cx="3443233" cy="6324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sng" kern="1200" dirty="0" smtClean="0">
              <a:solidFill>
                <a:schemeClr val="tx1"/>
              </a:solidFill>
              <a:latin typeface="Century" panose="02040604050505020304" pitchFamily="18" charset="0"/>
            </a:rPr>
            <a:t>Политические права </a:t>
          </a:r>
          <a:r>
            <a:rPr lang="ru-RU" sz="3600" b="1" kern="1200" dirty="0" smtClean="0">
              <a:solidFill>
                <a:schemeClr val="tx1"/>
              </a:solidFill>
              <a:latin typeface="Century" panose="02040604050505020304" pitchFamily="18" charset="0"/>
            </a:rPr>
            <a:t>– обеспечивают участие гражданина в осуществлении государственной власти. </a:t>
          </a:r>
        </a:p>
      </dsp:txBody>
      <dsp:txXfrm>
        <a:off x="7837050" y="27437"/>
        <a:ext cx="3443233" cy="6324463"/>
      </dsp:txXfrm>
    </dsp:sp>
    <dsp:sp modelId="{53E3D8E8-5AA5-442E-AB19-35DF2A3C2C8E}">
      <dsp:nvSpPr>
        <dsp:cNvPr id="0" name=""/>
        <dsp:cNvSpPr/>
      </dsp:nvSpPr>
      <dsp:spPr>
        <a:xfrm>
          <a:off x="3660407" y="79044"/>
          <a:ext cx="3940023" cy="63244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chemeClr val="tx1"/>
              </a:solidFill>
              <a:latin typeface="Century" panose="02040604050505020304" pitchFamily="18" charset="0"/>
            </a:rPr>
            <a:t>Личные (гражданские) </a:t>
          </a:r>
          <a:r>
            <a:rPr lang="ru-RU" sz="3200" b="1" kern="1200" dirty="0" smtClean="0">
              <a:solidFill>
                <a:schemeClr val="tx1"/>
              </a:solidFill>
              <a:latin typeface="Century" panose="02040604050505020304" pitchFamily="18" charset="0"/>
            </a:rPr>
            <a:t>права и свободы – это основополагающие, неотъемлемые права человека. Они принадлежат каждому от рождения </a:t>
          </a:r>
        </a:p>
      </dsp:txBody>
      <dsp:txXfrm>
        <a:off x="3660407" y="79044"/>
        <a:ext cx="3940023" cy="6324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82E64-B7ED-45A2-89EE-830BA2EF57DF}">
      <dsp:nvSpPr>
        <dsp:cNvPr id="0" name=""/>
        <dsp:cNvSpPr/>
      </dsp:nvSpPr>
      <dsp:spPr>
        <a:xfrm>
          <a:off x="0" y="0"/>
          <a:ext cx="5086084" cy="305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entury" panose="02040604050505020304" pitchFamily="18" charset="0"/>
            </a:rPr>
            <a:t> Культурные права и свободы – гарантируют удовлетворение духовных потребностей человека</a:t>
          </a:r>
        </a:p>
      </dsp:txBody>
      <dsp:txXfrm>
        <a:off x="0" y="0"/>
        <a:ext cx="5086084" cy="3051650"/>
      </dsp:txXfrm>
    </dsp:sp>
    <dsp:sp modelId="{0DD8DC8A-B27B-4339-A476-68BE0758E68C}">
      <dsp:nvSpPr>
        <dsp:cNvPr id="0" name=""/>
        <dsp:cNvSpPr/>
      </dsp:nvSpPr>
      <dsp:spPr>
        <a:xfrm>
          <a:off x="4988041" y="0"/>
          <a:ext cx="5086084" cy="305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Century" panose="02040604050505020304" pitchFamily="18" charset="0"/>
            </a:rPr>
            <a:t>Социальные права – обеспечивают нуждающимся поддержку со стороны государства.</a:t>
          </a:r>
        </a:p>
      </dsp:txBody>
      <dsp:txXfrm>
        <a:off x="4988041" y="0"/>
        <a:ext cx="5086084" cy="3051650"/>
      </dsp:txXfrm>
    </dsp:sp>
    <dsp:sp modelId="{DBC623DA-8B6A-440C-BB14-2CE3B23FFCB1}">
      <dsp:nvSpPr>
        <dsp:cNvPr id="0" name=""/>
        <dsp:cNvSpPr/>
      </dsp:nvSpPr>
      <dsp:spPr>
        <a:xfrm>
          <a:off x="1634760" y="3197336"/>
          <a:ext cx="7258910" cy="30516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chemeClr val="tx1"/>
              </a:solidFill>
              <a:latin typeface="Century" panose="02040604050505020304" pitchFamily="18" charset="0"/>
            </a:rPr>
            <a:t>Экологические права – обеспечивают удовлетворение разнообразных потребностей индивида в процессе взаимодействия с природой. </a:t>
          </a:r>
          <a:endParaRPr lang="ru-RU" sz="3700" b="1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1634760" y="3197336"/>
        <a:ext cx="7258910" cy="305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8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77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3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76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1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495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6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5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8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2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0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1E5C4-4E12-4303-A2FB-061589C48AE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491583-E2DE-450E-A6B9-13625E8BD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99854"/>
            <a:ext cx="10908793" cy="12808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 декабря- День прав человека</a:t>
            </a:r>
            <a:endParaRPr lang="ru-RU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95" y="1081005"/>
            <a:ext cx="9351265" cy="5797785"/>
          </a:xfrm>
        </p:spPr>
      </p:pic>
    </p:spTree>
    <p:extLst>
      <p:ext uri="{BB962C8B-B14F-4D97-AF65-F5344CB8AC3E}">
        <p14:creationId xmlns:p14="http://schemas.microsoft.com/office/powerpoint/2010/main" val="3328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856" y="195072"/>
            <a:ext cx="10910252" cy="23561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число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политических прав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провозглашаемых Декларацией, входят: свобода мирных собраний и ассоциаций (ст. 20), свобода убеждений и выражения их (ст. 19). Каждый человек имеет право принимать участие в управлении своей страной непосредственно или через посредство свободно избранных представителей. Каждый человек имеет право равного доступа к государственной службе в своей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стране.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04" y="2551176"/>
            <a:ext cx="4876800" cy="4020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98" y="2757678"/>
            <a:ext cx="5720715" cy="38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296" y="18288"/>
            <a:ext cx="6858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760" y="0"/>
            <a:ext cx="7133780" cy="6848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Декларации нашли отражение также экономические, социальные и культурные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права: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Каждый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работающий человек имеет право на справедливое и удовлетворительное вознаграждение, обеспечивающее достойное человека существование для него самого и его семьи (ст. 23). </a:t>
            </a: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Декларация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фиксирует право на отдых, на образование, право свободно участвовать в культурной жизни общества, участвовать в научном прогрессе (ст. 24, 26, 27). </a:t>
            </a: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Составной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частью этих прав является право на такой жизненный уровень, включая пищу, одежду, жилище, медицинский уход и необходимое социальное обслуживание, который необходим для поддержания здоровья и благосостояния человека и его семьи. </a:t>
            </a: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Человек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имеет также право на обеспечение на случай безработицы, болезни, инвалидности, вдовства, наступления старости или иного случая утраты средств к существованию по независящим от него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обстоятельствам.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Материнство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младенчество дают право на особое попечение и помощь. Все дети, родившиеся в браке или вне брака, должны пользоваться одинаковой социальной защитой (ст. 25).</a:t>
            </a:r>
          </a:p>
        </p:txBody>
      </p:sp>
    </p:spTree>
    <p:extLst>
      <p:ext uri="{BB962C8B-B14F-4D97-AF65-F5344CB8AC3E}">
        <p14:creationId xmlns:p14="http://schemas.microsoft.com/office/powerpoint/2010/main" val="1294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06" y="-174308"/>
            <a:ext cx="8572500" cy="48291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92936"/>
            <a:ext cx="6583680" cy="67086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Декларация 1948 года обращает внимание и на то, что каждый человек должен нести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обязанности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перед обществом. Кроме того, при осуществлении своих прав и свобод каждый человек должен подвергаться только таким ограничениям, какие установлены законом исключительно с целью: а) должного признания и уважения прав и свобод других; б) удовлетворения справедливых требований морали, общественного порядка и общего благосостояния в демократическом обществе (ст. 29).</a:t>
            </a:r>
          </a:p>
        </p:txBody>
      </p:sp>
    </p:spTree>
    <p:extLst>
      <p:ext uri="{BB962C8B-B14F-4D97-AF65-F5344CB8AC3E}">
        <p14:creationId xmlns:p14="http://schemas.microsoft.com/office/powerpoint/2010/main" val="25039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692" y="286512"/>
            <a:ext cx="10120948" cy="265785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В 1950 году Организация Объединенных Наций учредила праздник – </a:t>
            </a:r>
            <a:r>
              <a:rPr lang="ru-RU" sz="2000" b="1" u="sng" dirty="0">
                <a:solidFill>
                  <a:schemeClr val="tx1"/>
                </a:solidFill>
                <a:latin typeface="Century" panose="02040604050505020304" pitchFamily="18" charset="0"/>
              </a:rPr>
              <a:t>День прав человека</a:t>
            </a: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, отмечаемый в мире ежегодно в день принятия Всеобщей декларации прав человека. </a:t>
            </a:r>
            <a:endParaRPr lang="ru-RU" sz="2000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дальнейшем на основе Декларации были приняты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Международный пакт о гражданских и политических правах</a:t>
            </a: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Международный пакт об экономических, социальных и культурных правах</a:t>
            </a: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. Оба эти пакта были приняты в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1966</a:t>
            </a: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 году и вступили в силу в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1976</a:t>
            </a: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 году. Вместе с Всеобщей декларацией они составляют </a:t>
            </a:r>
            <a:r>
              <a:rPr lang="ru-RU" sz="2000" b="1" u="sng" dirty="0">
                <a:solidFill>
                  <a:schemeClr val="tx1"/>
                </a:solidFill>
                <a:latin typeface="Century" panose="02040604050505020304" pitchFamily="18" charset="0"/>
              </a:rPr>
              <a:t>Международный билль о правах человека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3041313"/>
            <a:ext cx="9409176" cy="38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592" y="164592"/>
            <a:ext cx="4655756" cy="67848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Приоритет прав человека – основополагающий принцип конституционного строя России. Конституция России, как и конституции большинства развитых демократических государств, признает естественный и неотчуждаемый характер прав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07" y="164592"/>
            <a:ext cx="6293793" cy="63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32" y="64008"/>
            <a:ext cx="10160444" cy="672084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 </a:t>
            </a: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правом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человека и гражданина понимается гарантированная конституцией и законодательством государства возможность каждого избирать вид и меру своего поведения. Термином </a:t>
            </a: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свобода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обозначаются более широкие возможности индивидуального выбора без указания на его конкретный результат. Свобода очерчивает сферу самостоятельности личности, защищает от вмешательства в ее внутренний мир (свобода совести, мысли, творчества). </a:t>
            </a:r>
            <a:endParaRPr lang="ru-RU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r">
              <a:buNone/>
            </a:pP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r">
              <a:buNone/>
            </a:pPr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ru-RU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Конституционная </a:t>
            </a:r>
            <a:r>
              <a:rPr lang="ru-RU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обязанность </a:t>
            </a: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установленные Конституцией вид и мера должного поведения личности. Совокупность конституционных прав, свобод и обязанностей человека и гражданина образует </a:t>
            </a:r>
            <a:r>
              <a:rPr lang="ru-RU" sz="2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конституционно-правовой статус личности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Российской Федерации.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847089"/>
            <a:ext cx="9390888" cy="37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68922816"/>
              </p:ext>
            </p:extLst>
          </p:nvPr>
        </p:nvGraphicFramePr>
        <p:xfrm>
          <a:off x="669544" y="344762"/>
          <a:ext cx="11522456" cy="661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3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124458769"/>
              </p:ext>
            </p:extLst>
          </p:nvPr>
        </p:nvGraphicFramePr>
        <p:xfrm>
          <a:off x="669544" y="344762"/>
          <a:ext cx="11522456" cy="6613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1" y="1315535"/>
            <a:ext cx="4586099" cy="3364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" y="3700272"/>
            <a:ext cx="4736592" cy="3157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09" y="3516676"/>
            <a:ext cx="4885944" cy="334132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56" y="1123505"/>
            <a:ext cx="4885944" cy="3258925"/>
          </a:xfrm>
        </p:spPr>
      </p:pic>
      <p:sp>
        <p:nvSpPr>
          <p:cNvPr id="11" name="Прямоугольник 10"/>
          <p:cNvSpPr/>
          <p:nvPr/>
        </p:nvSpPr>
        <p:spPr>
          <a:xfrm>
            <a:off x="1211262" y="121672"/>
            <a:ext cx="10178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" panose="02040604050505020304" pitchFamily="18" charset="0"/>
              </a:rPr>
              <a:t>Важнейшими обязанностями каждого человека, находящегося на территории России являются: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84" y="3516676"/>
            <a:ext cx="5424426" cy="3051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0" y="3583627"/>
            <a:ext cx="4913597" cy="3039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54" y="1123505"/>
            <a:ext cx="5611456" cy="37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97" y="1719592"/>
            <a:ext cx="10250538" cy="5138408"/>
          </a:xfrm>
        </p:spPr>
      </p:pic>
      <p:sp>
        <p:nvSpPr>
          <p:cNvPr id="7" name="Прямоугольник 6"/>
          <p:cNvSpPr/>
          <p:nvPr/>
        </p:nvSpPr>
        <p:spPr>
          <a:xfrm>
            <a:off x="1758697" y="0"/>
            <a:ext cx="10433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entury" panose="02040604050505020304" pitchFamily="18" charset="0"/>
              </a:rPr>
              <a:t>Впервые на конституционном уровне закреплены такие нравственно-правовые ориентиры как всеобщность, справедливость и солидарность поколений (ч. 6 ст. 75 Конституции РФ). </a:t>
            </a:r>
          </a:p>
        </p:txBody>
      </p:sp>
    </p:spTree>
    <p:extLst>
      <p:ext uri="{BB962C8B-B14F-4D97-AF65-F5344CB8AC3E}">
        <p14:creationId xmlns:p14="http://schemas.microsoft.com/office/powerpoint/2010/main" val="560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00" y="111760"/>
            <a:ext cx="10759440" cy="22352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1946 году Организация </a:t>
            </a:r>
            <a:r>
              <a:rPr lang="ru-RU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sz="3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бъединенных </a:t>
            </a:r>
            <a:r>
              <a:rPr lang="ru-RU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аций создала Комиссию по правам человека – основной директивный орган по правам человека в системе ООН. Комиссия занялась определением основных прав и свобод. </a:t>
            </a:r>
            <a:endParaRPr lang="ru-RU" sz="3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2459736"/>
            <a:ext cx="6351307" cy="4228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59" y="2380488"/>
            <a:ext cx="6396023" cy="4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124" y="-108966"/>
            <a:ext cx="9765792" cy="30990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Под </a:t>
            </a:r>
            <a:r>
              <a:rPr lang="ru-RU" sz="2400" b="1" dirty="0">
                <a:solidFill>
                  <a:schemeClr val="tx1"/>
                </a:solidFill>
                <a:latin typeface="Century" panose="02040604050505020304" pitchFamily="18" charset="0"/>
              </a:rPr>
              <a:t>защитой государства: </a:t>
            </a:r>
            <a:endParaRPr lang="ru-RU" sz="2400" b="1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• </a:t>
            </a:r>
            <a:r>
              <a:rPr lang="ru-RU" sz="2400" b="1" dirty="0">
                <a:solidFill>
                  <a:schemeClr val="tx1"/>
                </a:solidFill>
                <a:latin typeface="Century" panose="02040604050505020304" pitchFamily="18" charset="0"/>
              </a:rPr>
              <a:t>память защитников Отечества, историческая </a:t>
            </a:r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правда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• </a:t>
            </a:r>
            <a:r>
              <a:rPr lang="ru-RU" sz="2400" b="1" dirty="0">
                <a:solidFill>
                  <a:schemeClr val="tx1"/>
                </a:solidFill>
                <a:latin typeface="Century" panose="02040604050505020304" pitchFamily="18" charset="0"/>
              </a:rPr>
              <a:t>культура многонационального народа </a:t>
            </a:r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России</a:t>
            </a:r>
            <a:endParaRPr lang="ru-RU" sz="24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• </a:t>
            </a:r>
            <a:r>
              <a:rPr lang="ru-RU" sz="2400" b="1" dirty="0">
                <a:solidFill>
                  <a:schemeClr val="tx1"/>
                </a:solidFill>
                <a:latin typeface="Century" panose="02040604050505020304" pitchFamily="18" charset="0"/>
              </a:rPr>
              <a:t>семейные ценности </a:t>
            </a:r>
            <a:endParaRPr lang="ru-RU" sz="2400" b="1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• дети, в том числе дети</a:t>
            </a:r>
            <a:r>
              <a:rPr lang="ru-RU" sz="2400" b="1" dirty="0">
                <a:solidFill>
                  <a:schemeClr val="tx1"/>
                </a:solidFill>
                <a:latin typeface="Century" panose="020406040505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оставшиеся </a:t>
            </a:r>
            <a:r>
              <a:rPr lang="ru-RU" sz="2400" b="1" dirty="0">
                <a:solidFill>
                  <a:schemeClr val="tx1"/>
                </a:solidFill>
                <a:latin typeface="Century" panose="02040604050505020304" pitchFamily="18" charset="0"/>
              </a:rPr>
              <a:t>без попечения </a:t>
            </a:r>
            <a:endParaRPr lang="ru-RU" sz="2400" b="1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• инвалиды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86" y="2685288"/>
            <a:ext cx="4163568" cy="4163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3" y="2685288"/>
            <a:ext cx="3922777" cy="3957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0" y="2990088"/>
            <a:ext cx="3773916" cy="37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144" y="39624"/>
            <a:ext cx="10306748" cy="19537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Усилены </a:t>
            </a:r>
            <a:r>
              <a:rPr lang="ru-RU" sz="2000" dirty="0">
                <a:solidFill>
                  <a:schemeClr val="tx1"/>
                </a:solidFill>
                <a:latin typeface="Century" panose="02040604050505020304" pitchFamily="18" charset="0"/>
              </a:rPr>
              <a:t>гарантии, определены механизмы реализации и других конституционных прав граждан: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трудовых </a:t>
            </a:r>
            <a:r>
              <a:rPr lang="ru-RU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прав</a:t>
            </a:r>
            <a:r>
              <a:rPr lang="ru-RU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;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права граждан на социальное </a:t>
            </a:r>
            <a:r>
              <a:rPr lang="ru-RU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обеспечение</a:t>
            </a:r>
            <a:r>
              <a:rPr lang="ru-RU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;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права граждан на охрану здоровья и медицинскую </a:t>
            </a:r>
            <a:r>
              <a:rPr lang="ru-RU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помощь</a:t>
            </a:r>
            <a:r>
              <a:rPr lang="ru-RU" sz="2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;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права на </a:t>
            </a:r>
            <a:r>
              <a:rPr lang="ru-RU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образование;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права на благоприятную окружающую </a:t>
            </a:r>
            <a:r>
              <a:rPr lang="ru-RU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среду; условий </a:t>
            </a:r>
            <a:r>
              <a:rPr lang="ru-RU" sz="2000" b="1" dirty="0">
                <a:solidFill>
                  <a:schemeClr val="tx1"/>
                </a:solidFill>
                <a:latin typeface="Century" panose="02040604050505020304" pitchFamily="18" charset="0"/>
              </a:rPr>
              <a:t>для развития системы экологического образования граждан, воспитания экологической </a:t>
            </a:r>
            <a:r>
              <a:rPr lang="ru-RU" sz="20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культуры. </a:t>
            </a:r>
            <a:endParaRPr lang="ru-RU" sz="20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88" y="2173224"/>
            <a:ext cx="4547616" cy="4684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224"/>
            <a:ext cx="4233672" cy="4684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6" y="2173224"/>
            <a:ext cx="4218432" cy="46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3328" y="0"/>
            <a:ext cx="61386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" panose="02040604050505020304" pitchFamily="18" charset="0"/>
              </a:rPr>
              <a:t>Конституционное закрепление получили обязанности государства: </a:t>
            </a:r>
            <a:endParaRPr lang="ru-RU" sz="2400" b="1" dirty="0" smtClean="0">
              <a:latin typeface="Century" panose="02040604050505020304" pitchFamily="18" charset="0"/>
            </a:endParaRPr>
          </a:p>
          <a:p>
            <a:r>
              <a:rPr lang="ru-RU" sz="2400" b="1" dirty="0" smtClean="0">
                <a:latin typeface="Century" panose="02040604050505020304" pitchFamily="18" charset="0"/>
              </a:rPr>
              <a:t>• </a:t>
            </a:r>
            <a:r>
              <a:rPr lang="ru-RU" sz="2400" b="1" dirty="0">
                <a:latin typeface="Century" panose="02040604050505020304" pitchFamily="18" charset="0"/>
              </a:rPr>
              <a:t>по созданию условий для устойчивого экономического роста страны и повышения благосостояния </a:t>
            </a:r>
            <a:r>
              <a:rPr lang="ru-RU" sz="2400" b="1" dirty="0" smtClean="0">
                <a:latin typeface="Century" panose="02040604050505020304" pitchFamily="18" charset="0"/>
              </a:rPr>
              <a:t>граждан</a:t>
            </a:r>
          </a:p>
          <a:p>
            <a:r>
              <a:rPr lang="ru-RU" sz="2400" b="1" dirty="0" smtClean="0">
                <a:latin typeface="Century" panose="02040604050505020304" pitchFamily="18" charset="0"/>
              </a:rPr>
              <a:t> </a:t>
            </a:r>
            <a:r>
              <a:rPr lang="ru-RU" sz="2400" b="1" dirty="0">
                <a:latin typeface="Century" panose="02040604050505020304" pitchFamily="18" charset="0"/>
              </a:rPr>
              <a:t>• по решению вопросов молодежной политики </a:t>
            </a:r>
            <a:endParaRPr lang="ru-RU" sz="2400" b="1" dirty="0" smtClean="0">
              <a:latin typeface="Century" panose="02040604050505020304" pitchFamily="18" charset="0"/>
            </a:endParaRPr>
          </a:p>
          <a:p>
            <a:r>
              <a:rPr lang="ru-RU" sz="2400" b="1" dirty="0" smtClean="0">
                <a:latin typeface="Century" panose="02040604050505020304" pitchFamily="18" charset="0"/>
              </a:rPr>
              <a:t>• </a:t>
            </a:r>
            <a:r>
              <a:rPr lang="ru-RU" sz="2400" b="1" dirty="0">
                <a:latin typeface="Century" panose="02040604050505020304" pitchFamily="18" charset="0"/>
              </a:rPr>
              <a:t>по обеспечению безопасности личности, общества и государства при применении информационных технологий, обороте цифровых данных </a:t>
            </a:r>
            <a:r>
              <a:rPr lang="ru-RU" sz="2400" b="1" dirty="0" smtClean="0">
                <a:latin typeface="Century" panose="02040604050505020304" pitchFamily="18" charset="0"/>
              </a:rPr>
              <a:t>• </a:t>
            </a:r>
            <a:r>
              <a:rPr lang="ru-RU" sz="2400" b="1" dirty="0">
                <a:latin typeface="Century" panose="02040604050505020304" pitchFamily="18" charset="0"/>
              </a:rPr>
              <a:t>поддержке научно-технологического развития Российской Федерации, сохранение и развитие ее научного </a:t>
            </a:r>
            <a:r>
              <a:rPr lang="ru-RU" sz="2400" b="1" dirty="0" smtClean="0">
                <a:latin typeface="Century" panose="02040604050505020304" pitchFamily="18" charset="0"/>
              </a:rPr>
              <a:t>потенциала</a:t>
            </a:r>
          </a:p>
          <a:p>
            <a:r>
              <a:rPr lang="ru-RU" sz="2400" b="1" dirty="0" smtClean="0">
                <a:latin typeface="Century" panose="02040604050505020304" pitchFamily="18" charset="0"/>
              </a:rPr>
              <a:t>• </a:t>
            </a:r>
            <a:r>
              <a:rPr lang="ru-RU" sz="2400" b="1" dirty="0">
                <a:latin typeface="Century" panose="02040604050505020304" pitchFamily="18" charset="0"/>
              </a:rPr>
              <a:t>поддержке институтов гражданского общества </a:t>
            </a:r>
            <a:r>
              <a:rPr lang="ru-RU" sz="2400" b="1" dirty="0" smtClean="0">
                <a:latin typeface="Century" panose="02040604050505020304" pitchFamily="18" charset="0"/>
              </a:rPr>
              <a:t>и </a:t>
            </a:r>
            <a:r>
              <a:rPr lang="ru-RU" sz="2400" b="1" dirty="0">
                <a:latin typeface="Century" panose="02040604050505020304" pitchFamily="18" charset="0"/>
              </a:rPr>
              <a:t>добровольческой (волонтерской) </a:t>
            </a:r>
            <a:r>
              <a:rPr lang="ru-RU" sz="2400" b="1" dirty="0" smtClean="0">
                <a:latin typeface="Century" panose="02040604050505020304" pitchFamily="18" charset="0"/>
              </a:rPr>
              <a:t>деятельности. </a:t>
            </a:r>
            <a:endParaRPr lang="ru-RU" sz="2400" b="1" dirty="0"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3593973"/>
            <a:ext cx="4005072" cy="3419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0"/>
            <a:ext cx="4005072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986" y="0"/>
            <a:ext cx="11015471" cy="17838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Уполномоченный по правам человека в России – Татьяна </a:t>
            </a:r>
            <a:r>
              <a:rPr lang="ru-RU" sz="4400" b="1" dirty="0">
                <a:latin typeface="Cambria" panose="02040503050406030204" pitchFamily="18" charset="0"/>
                <a:ea typeface="Cambria" panose="02040503050406030204" pitchFamily="18" charset="0"/>
              </a:rPr>
              <a:t>М</a:t>
            </a:r>
            <a:r>
              <a:rPr lang="ru-RU" sz="4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оскалькова</a:t>
            </a:r>
            <a:endParaRPr lang="ru-RU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" y="1737360"/>
            <a:ext cx="5649975" cy="415724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22" y="1918827"/>
            <a:ext cx="5777485" cy="39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0884" y="5635752"/>
            <a:ext cx="8915400" cy="984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Благодарю за внимание!</a:t>
            </a:r>
            <a:endParaRPr lang="ru-RU" sz="54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36" y="188785"/>
            <a:ext cx="9683496" cy="54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7687" y="239776"/>
            <a:ext cx="4047741" cy="65064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Впервые на международном уровне права человека были закреплены во Всеобщей декларации прав человека, принятой Генеральной Ассамблеей ООН 10 декабря 1948 года. 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576072"/>
            <a:ext cx="7540669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912" y="81280"/>
            <a:ext cx="10660887" cy="2442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работе Ассамблеи принимали участие представители таких стран, как Франция, Ливан, Китай, Чили, Великобритания, Австралия, Канада, а также два представителя от СССР- Александр Богомолов и Алексей </a:t>
            </a:r>
            <a:r>
              <a:rPr lang="ru-RU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авлов. </a:t>
            </a:r>
            <a:endParaRPr lang="ru-RU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3" y="2682811"/>
            <a:ext cx="4939318" cy="3297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18" y="2523744"/>
            <a:ext cx="5098859" cy="38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08" y="136820"/>
            <a:ext cx="6795516" cy="64285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08" y="1133176"/>
            <a:ext cx="5321808" cy="6821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Обсуждение проекта Всеобщей декларации прав человека прошло более 1400 раундов, голосование проводилось практически по каждому слову. 10 декабря 1948 года Генеральной Ассамблеей ООН Декларация была принята. </a:t>
            </a:r>
            <a:endParaRPr lang="ru-RU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8720" y="4069080"/>
            <a:ext cx="10808208" cy="28803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Всеобщая декларация прав человека содержит перечень основных прав, которыми обладают люди во всем мире, независимо от их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расы, цвета кожи, пола, языка, религии,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политических или иных убеждений,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национального или социального происхождения,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имущественного, сословного или иного положения. </a:t>
            </a:r>
            <a:endParaRPr lang="ru-RU" sz="2400" b="1" dirty="0">
              <a:solidFill>
                <a:schemeClr val="tx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60" y="127570"/>
            <a:ext cx="7550432" cy="39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4152" y="0"/>
            <a:ext cx="3695636" cy="7187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Декларация была принята в виде резолюции Генеральной ассамблеи ООН, она носит не обязательный, а рекомендательный характер, она лишь провозглашает «общие достижения всех народов и наций», поэтому не содержит в себе санкций за нарушение указанных прав и свобод. </a:t>
            </a:r>
            <a:endParaRPr lang="ru-RU" sz="2400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719004"/>
            <a:ext cx="5888736" cy="59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852" y="73152"/>
            <a:ext cx="5856796" cy="71688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Всеобщая декларация прав имеет прямое действие, т. е на нее можно ссылаться при защите своих прав и ее положения часто используются в международных судах при рассмотрении дел по фактам нарушения прав человека.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Текст </a:t>
            </a:r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Декларации был переведен на более чем 350 языков  и в настоящее время она является самым переводимым документом в мире. 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51" y="1024129"/>
            <a:ext cx="4995549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168" y="4014596"/>
            <a:ext cx="10735056" cy="35474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статье 4 устанавливается свобода от рабства - «никто не должен содержаться в рабстве или подневольном состоянии; рабство и работорговля запрещаются во всех их видах». </a:t>
            </a:r>
            <a:endParaRPr lang="ru-RU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Статья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запрещает пытки и жестокое, бесчеловечное или унижающее человеческое достоинство обращение и наказание. </a:t>
            </a:r>
            <a:endParaRPr lang="ru-RU" sz="20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Декларация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провозглашает равенство всех людей перед законом и их право, без всякого различия, на равную защиту закона (ст. 7).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192024"/>
            <a:ext cx="5530711" cy="3634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316571"/>
            <a:ext cx="6096000" cy="2990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Исходя из положений статьи 1, «все люди рождаются свободными и равными в своем достоинстве и правах. Они наделены разумом и совестью и должны поступать в отношении друг друга в духе братства».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ru-RU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Согласно Декларации к гражданским, неотъемлемым правам и свободам человека относятся: право на жизнь, на свободу и на личную неприкосновенность (ст. 3). </a:t>
            </a:r>
          </a:p>
        </p:txBody>
      </p:sp>
    </p:spTree>
    <p:extLst>
      <p:ext uri="{BB962C8B-B14F-4D97-AF65-F5344CB8AC3E}">
        <p14:creationId xmlns:p14="http://schemas.microsoft.com/office/powerpoint/2010/main" val="12579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352</TotalTime>
  <Words>1182</Words>
  <Application>Microsoft Office PowerPoint</Application>
  <PresentationFormat>Широкоэкранный</PresentationFormat>
  <Paragraphs>63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Cambria</vt:lpstr>
      <vt:lpstr>Century</vt:lpstr>
      <vt:lpstr>Century Gothic</vt:lpstr>
      <vt:lpstr>Times New Roman</vt:lpstr>
      <vt:lpstr>Wingdings 3</vt:lpstr>
      <vt:lpstr>Легкий дым</vt:lpstr>
      <vt:lpstr>10 декабря- День прав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Уполномоченный по правам человека в России – Татьяна Москалькова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декабря- День прав человека</dc:title>
  <dc:creator>Учетная запись Майкрософт</dc:creator>
  <cp:lastModifiedBy>Учетная запись Майкрософт</cp:lastModifiedBy>
  <cp:revision>29</cp:revision>
  <dcterms:created xsi:type="dcterms:W3CDTF">2022-12-05T19:57:33Z</dcterms:created>
  <dcterms:modified xsi:type="dcterms:W3CDTF">2022-12-09T06:34:58Z</dcterms:modified>
</cp:coreProperties>
</file>