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89" r:id="rId3"/>
  </p:sldMasterIdLst>
  <p:sldIdLst>
    <p:sldId id="259" r:id="rId4"/>
    <p:sldId id="269" r:id="rId5"/>
    <p:sldId id="256" r:id="rId6"/>
    <p:sldId id="257" r:id="rId7"/>
    <p:sldId id="258" r:id="rId8"/>
    <p:sldId id="277" r:id="rId9"/>
    <p:sldId id="278" r:id="rId10"/>
    <p:sldId id="279" r:id="rId11"/>
    <p:sldId id="260" r:id="rId12"/>
    <p:sldId id="261" r:id="rId13"/>
    <p:sldId id="263" r:id="rId14"/>
    <p:sldId id="264" r:id="rId15"/>
    <p:sldId id="275" r:id="rId16"/>
    <p:sldId id="262" r:id="rId17"/>
    <p:sldId id="265" r:id="rId18"/>
    <p:sldId id="270" r:id="rId19"/>
    <p:sldId id="266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FF66"/>
    <a:srgbClr val="99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5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BE9B-A09F-4AFE-BD00-690E91AF78A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14D4B8E4-0AE3-47F4-A249-1541E8426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00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BE9B-A09F-4AFE-BD00-690E91AF78A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4D4B8E4-0AE3-47F4-A249-1541E8426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93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BE9B-A09F-4AFE-BD00-690E91AF78A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4D4B8E4-0AE3-47F4-A249-1541E84264F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1633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BE9B-A09F-4AFE-BD00-690E91AF78A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4D4B8E4-0AE3-47F4-A249-1541E8426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232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BE9B-A09F-4AFE-BD00-690E91AF78A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4D4B8E4-0AE3-47F4-A249-1541E84264F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976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BE9B-A09F-4AFE-BD00-690E91AF78A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4D4B8E4-0AE3-47F4-A249-1541E8426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783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BE9B-A09F-4AFE-BD00-690E91AF78A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B8E4-0AE3-47F4-A249-1541E8426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794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BE9B-A09F-4AFE-BD00-690E91AF78A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B8E4-0AE3-47F4-A249-1541E8426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0F5DD-AFD3-4BC1-A877-EB4E2B77C6A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2994-1DC5-4466-9DA8-D856329DDE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744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0F5DD-AFD3-4BC1-A877-EB4E2B77C6A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2994-1DC5-4466-9DA8-D856329DDE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12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0F5DD-AFD3-4BC1-A877-EB4E2B77C6A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2994-1DC5-4466-9DA8-D856329DDE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97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BE9B-A09F-4AFE-BD00-690E91AF78A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B8E4-0AE3-47F4-A249-1541E8426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337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0F5DD-AFD3-4BC1-A877-EB4E2B77C6A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2994-1DC5-4466-9DA8-D856329DDE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089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0F5DD-AFD3-4BC1-A877-EB4E2B77C6A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2994-1DC5-4466-9DA8-D856329DDE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022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0F5DD-AFD3-4BC1-A877-EB4E2B77C6A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2994-1DC5-4466-9DA8-D856329DDE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75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0F5DD-AFD3-4BC1-A877-EB4E2B77C6A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2994-1DC5-4466-9DA8-D856329DDE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5717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0F5DD-AFD3-4BC1-A877-EB4E2B77C6A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2994-1DC5-4466-9DA8-D856329DDE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1693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0F5DD-AFD3-4BC1-A877-EB4E2B77C6A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2994-1DC5-4466-9DA8-D856329DDE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922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0F5DD-AFD3-4BC1-A877-EB4E2B77C6A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2994-1DC5-4466-9DA8-D856329DDE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8957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0F5DD-AFD3-4BC1-A877-EB4E2B77C6A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2994-1DC5-4466-9DA8-D856329DDE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5208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0F5DD-AFD3-4BC1-A877-EB4E2B77C6A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2994-1DC5-4466-9DA8-D856329DDE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044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0F5DD-AFD3-4BC1-A877-EB4E2B77C6A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2994-1DC5-4466-9DA8-D856329DDE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47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BE9B-A09F-4AFE-BD00-690E91AF78A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4D4B8E4-0AE3-47F4-A249-1541E8426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6361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0F5DD-AFD3-4BC1-A877-EB4E2B77C6A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2994-1DC5-4466-9DA8-D856329DDE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4317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0F5DD-AFD3-4BC1-A877-EB4E2B77C6A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2994-1DC5-4466-9DA8-D856329DDE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3016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0F5DD-AFD3-4BC1-A877-EB4E2B77C6A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2994-1DC5-4466-9DA8-D856329DDE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5706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0F5DD-AFD3-4BC1-A877-EB4E2B77C6A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2994-1DC5-4466-9DA8-D856329DDE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4574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0F5DD-AFD3-4BC1-A877-EB4E2B77C6A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2994-1DC5-4466-9DA8-D856329DDE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5303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0F5DD-AFD3-4BC1-A877-EB4E2B77C6A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2994-1DC5-4466-9DA8-D856329DDE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6109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0F5DD-AFD3-4BC1-A877-EB4E2B77C6A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2994-1DC5-4466-9DA8-D856329DDE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1894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0F5DD-AFD3-4BC1-A877-EB4E2B77C6A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2994-1DC5-4466-9DA8-D856329DDE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4678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0F5DD-AFD3-4BC1-A877-EB4E2B77C6A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2994-1DC5-4466-9DA8-D856329DDE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64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BE9B-A09F-4AFE-BD00-690E91AF78A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4D4B8E4-0AE3-47F4-A249-1541E8426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61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BE9B-A09F-4AFE-BD00-690E91AF78A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4D4B8E4-0AE3-47F4-A249-1541E8426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065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BE9B-A09F-4AFE-BD00-690E91AF78A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B8E4-0AE3-47F4-A249-1541E8426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BE9B-A09F-4AFE-BD00-690E91AF78A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B8E4-0AE3-47F4-A249-1541E8426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40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BE9B-A09F-4AFE-BD00-690E91AF78A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B8E4-0AE3-47F4-A249-1541E8426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884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BE9B-A09F-4AFE-BD00-690E91AF78A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4D4B8E4-0AE3-47F4-A249-1541E8426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978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8BE9B-A09F-4AFE-BD00-690E91AF78A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4D4B8E4-0AE3-47F4-A249-1541E8426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48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0F5DD-AFD3-4BC1-A877-EB4E2B77C6A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2994-1DC5-4466-9DA8-D856329DDE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48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0F5DD-AFD3-4BC1-A877-EB4E2B77C6A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2994-1DC5-4466-9DA8-D856329DDE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66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4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0545" y="124691"/>
            <a:ext cx="7606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ГБПОУ «Выксунский металлургический колледж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им.А.А.Козерадского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25235" y="1870364"/>
            <a:ext cx="7481455" cy="206210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Использование заданий  профессиональной и практической направленности на уроках математики в системе СПО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03617" y="4987636"/>
            <a:ext cx="3913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b="1" i="1" dirty="0"/>
          </a:p>
          <a:p>
            <a:pPr algn="r"/>
            <a:endParaRPr lang="ru-RU" b="1" i="1" dirty="0"/>
          </a:p>
          <a:p>
            <a:pPr algn="r"/>
            <a:r>
              <a:rPr lang="ru-RU" b="1" i="1" dirty="0"/>
              <a:t>Автор: </a:t>
            </a:r>
            <a:r>
              <a:rPr lang="ru-RU" b="1" i="1" dirty="0" err="1"/>
              <a:t>Мудренко</a:t>
            </a:r>
            <a:r>
              <a:rPr lang="ru-RU" b="1" i="1" dirty="0"/>
              <a:t> Галина Александровна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35927" y="6068291"/>
            <a:ext cx="32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2024г. </a:t>
            </a:r>
          </a:p>
        </p:txBody>
      </p:sp>
    </p:spTree>
    <p:extLst>
      <p:ext uri="{BB962C8B-B14F-4D97-AF65-F5344CB8AC3E}">
        <p14:creationId xmlns:p14="http://schemas.microsoft.com/office/powerpoint/2010/main" val="1744056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6970" y="156670"/>
            <a:ext cx="852054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специальность</a:t>
            </a:r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15.02.16 «Технология машиностроения»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дисциплина</a:t>
            </a:r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ОП.08  «Математика в профессиональной деятельности»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ОП.05 </a:t>
            </a:r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«Процессы формообразования и инструменты»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8" y="2161310"/>
            <a:ext cx="3908588" cy="31424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18" y="3741480"/>
            <a:ext cx="4674896" cy="28809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67746" y="1817446"/>
            <a:ext cx="2646218" cy="343864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БИНАРНЫЙ УРОК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84819" y="2214926"/>
            <a:ext cx="2412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Практическое занятие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17818" y="2637874"/>
            <a:ext cx="55418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Тема: « Выбор исходной заготовки и ее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конструирование, расчет величины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припусков»</a:t>
            </a:r>
          </a:p>
        </p:txBody>
      </p:sp>
    </p:spTree>
    <p:extLst>
      <p:ext uri="{BB962C8B-B14F-4D97-AF65-F5344CB8AC3E}">
        <p14:creationId xmlns:p14="http://schemas.microsoft.com/office/powerpoint/2010/main" val="3088097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catherineasquithgallery.com/uploads/posts/2023-02/1676594289_catherineasquithgallery-com-p-fon-dlya-prezentatsii-zelenaya-doska-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utoShape 4" descr="https://catherineasquithgallery.com/uploads/posts/2023-02/1676594289_catherineasquithgallery-com-p-fon-dlya-prezentatsii-zelenaya-doska-4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63" t="4243" r="2612"/>
          <a:stretch/>
        </p:blipFill>
        <p:spPr>
          <a:xfrm>
            <a:off x="0" y="-7936"/>
            <a:ext cx="9144000" cy="73983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5175" y="140566"/>
            <a:ext cx="758911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Расчет заготовки из горячей объемной штамповки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237"/>
          <a:stretch/>
        </p:blipFill>
        <p:spPr>
          <a:xfrm>
            <a:off x="612775" y="677853"/>
            <a:ext cx="8115588" cy="286297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805703" y="3187529"/>
            <a:ext cx="3282629" cy="423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450215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Рисунок 3 – Эскиз штамповки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16593" y="3742179"/>
            <a:ext cx="8211770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Масса заготовки штамповки определяется по формуле: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где ρ - удельная плотность стали ρ=7,8 г ⁄см;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– объем штамповки.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Рассчитываем объем поковки: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=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0" y="0"/>
          <a:ext cx="762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761669" imgH="228501" progId="Equation.3">
                  <p:embed/>
                </p:oleObj>
              </mc:Choice>
              <mc:Fallback>
                <p:oleObj name="Формула" r:id="rId4" imgW="761669" imgH="228501" progId="Equation.3">
                  <p:embed/>
                  <p:pic>
                    <p:nvPicPr>
                      <p:cNvPr id="23" name="Объект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620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7485" y="3793577"/>
            <a:ext cx="1424806" cy="439754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612774" y="5447789"/>
            <a:ext cx="589886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= 3,14/4∙(6,062∙9,9+3,342∙8,3+4,042∙9,4) = 467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см3.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Рассчитываем массу поковки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Мз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= 467∙7,8∙ 0,001 = 3,65 кг.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023" y="4822273"/>
            <a:ext cx="3485015" cy="62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73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catherineasquithgallery.com/uploads/posts/2023-02/1676594289_catherineasquithgallery-com-p-fon-dlya-prezentatsii-zelenaya-doska-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utoShape 4" descr="https://catherineasquithgallery.com/uploads/posts/2023-02/1676594289_catherineasquithgallery-com-p-fon-dlya-prezentatsii-zelenaya-doska-4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63" t="4243" r="2612"/>
          <a:stretch/>
        </p:blipFill>
        <p:spPr>
          <a:xfrm>
            <a:off x="0" y="7937"/>
            <a:ext cx="9144000" cy="73983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62157" y="160337"/>
            <a:ext cx="772766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Экономическое обоснование использования заготовки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2774" y="774402"/>
            <a:ext cx="7866207" cy="58169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Коэффициент использования материала: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Стоимость  заготовки из штамповки  определяется по формуле: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Sз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(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Сj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1000*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Мз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Кт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*Кс*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Кв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*Км*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Кп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- (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Мз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Мд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*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Sотх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1000               (11)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где 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Мз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масса заготовки, кг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Сj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- базовая стоимость 1 тонны штамповки,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руб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Мд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масса детали, кг.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Кт,Кс,Кв,Км,Кп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коэффициенты зависящие от класса точности, группы сложности, массы, марки материала и объема производства заготовок.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Кт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=1;     Кс  = 0,84;   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Кв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0,87,   Км = 1, 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Кп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Sзаг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.=(30000/1000х3,65∙1∙0,84∙0,87∙1∙1)-(3,65-3,5)∙10000/1000= 78,5 руб.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Таблица 2 – Экономическое обоснование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Для дальнейших расчетов используем заготовку, изготовленную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горячей  объемной штамповкой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т.к. данная заготовка дешевле заготовки изготовленной из стального горячекатаного проката. Это видно из таблицы 2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442" y="766466"/>
            <a:ext cx="1104368" cy="6220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952" y="774402"/>
            <a:ext cx="1610217" cy="614065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79327" y="4201850"/>
          <a:ext cx="6942455" cy="137884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033000">
                  <a:extLst>
                    <a:ext uri="{9D8B030D-6E8A-4147-A177-3AD203B41FA5}">
                      <a16:colId xmlns:a16="http://schemas.microsoft.com/office/drawing/2014/main" val="4043857572"/>
                    </a:ext>
                  </a:extLst>
                </a:gridCol>
                <a:gridCol w="1413164">
                  <a:extLst>
                    <a:ext uri="{9D8B030D-6E8A-4147-A177-3AD203B41FA5}">
                      <a16:colId xmlns:a16="http://schemas.microsoft.com/office/drawing/2014/main" val="3914559133"/>
                    </a:ext>
                  </a:extLst>
                </a:gridCol>
                <a:gridCol w="1496291">
                  <a:extLst>
                    <a:ext uri="{9D8B030D-6E8A-4147-A177-3AD203B41FA5}">
                      <a16:colId xmlns:a16="http://schemas.microsoft.com/office/drawing/2014/main" val="3336417885"/>
                    </a:ext>
                  </a:extLst>
                </a:gridCol>
              </a:tblGrid>
              <a:tr h="210820">
                <a:tc rowSpan="2"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 производства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650907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Прокат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Штамповка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67785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117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Масса заготовки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6294352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1117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Масса готовой детали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627696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1117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Стоимость заготовок в рублях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126,5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78,5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641151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1117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Коэффициент используемого материала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723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8594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1728" y="75858"/>
            <a:ext cx="852054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специальность</a:t>
            </a:r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15.02.16 «Технология машиностроения»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дисциплина</a:t>
            </a:r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ОП.08  «Математика в профессиональной деятельности»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ОП.05 </a:t>
            </a:r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«Процессы формообразования и инструменты»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4661" y="1645518"/>
            <a:ext cx="602326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Тема 1.1 Матрицы и определители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2618" y="2307237"/>
            <a:ext cx="8319654" cy="37777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lnSpc>
                <a:spcPts val="1500"/>
              </a:lnSpc>
              <a:spcAft>
                <a:spcPts val="750"/>
              </a:spcAft>
            </a:pPr>
            <a:r>
              <a:rPr lang="ru-RU" sz="2400" b="1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Задача</a:t>
            </a:r>
          </a:p>
          <a:p>
            <a:pPr fontAlgn="base">
              <a:spcAft>
                <a:spcPts val="750"/>
              </a:spcAft>
            </a:pPr>
            <a:r>
              <a:rPr lang="ru-RU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На машиностроительном заводе разработали новый тип деталей для генераторов.</a:t>
            </a:r>
          </a:p>
          <a:p>
            <a:pPr fontAlgn="base">
              <a:lnSpc>
                <a:spcPts val="1500"/>
              </a:lnSpc>
              <a:spcAft>
                <a:spcPts val="750"/>
              </a:spcAft>
            </a:pPr>
            <a:endParaRPr lang="ru-RU" sz="20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fontAlgn="base">
              <a:spcAft>
                <a:spcPts val="750"/>
              </a:spcAft>
            </a:pPr>
            <a:r>
              <a:rPr lang="ru-RU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 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875 кг </a:t>
            </a:r>
            <a:r>
              <a:rPr lang="ru-RU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металла делают теперь 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 3 штуки больше деталей </a:t>
            </a:r>
            <a:r>
              <a:rPr lang="ru-RU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нового типа, чем деталей старого типа делали 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 900 кг.</a:t>
            </a:r>
          </a:p>
          <a:p>
            <a:pPr fontAlgn="base">
              <a:spcAft>
                <a:spcPts val="750"/>
              </a:spcAft>
            </a:pPr>
            <a:r>
              <a:rPr lang="ru-RU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Какова масса детали нового и старого типов, если две детали нового типа по массе меньше одной детали старого типа на 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0, 1 т</a:t>
            </a:r>
            <a:r>
              <a:rPr lang="ru-RU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</a:p>
          <a:p>
            <a:pPr fontAlgn="base">
              <a:lnSpc>
                <a:spcPts val="1425"/>
              </a:lnSpc>
              <a:spcAft>
                <a:spcPts val="750"/>
              </a:spcAft>
            </a:pP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1999" y="6477609"/>
            <a:ext cx="6068291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ts val="1425"/>
              </a:lnSpc>
              <a:spcAft>
                <a:spcPts val="750"/>
              </a:spcAft>
            </a:pPr>
            <a:r>
              <a:rPr lang="ru-RU" sz="2000" b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Занятие</a:t>
            </a:r>
            <a:r>
              <a:rPr lang="ru-RU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Решение систем линейных уравнений</a:t>
            </a:r>
          </a:p>
        </p:txBody>
      </p:sp>
    </p:spTree>
    <p:extLst>
      <p:ext uri="{BB962C8B-B14F-4D97-AF65-F5344CB8AC3E}">
        <p14:creationId xmlns:p14="http://schemas.microsoft.com/office/powerpoint/2010/main" val="4237193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1CD5AFF-515F-285B-D983-E906DEF773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4" r="-4839"/>
          <a:stretch/>
        </p:blipFill>
        <p:spPr>
          <a:xfrm>
            <a:off x="6245817" y="2417167"/>
            <a:ext cx="2898183" cy="29762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1728" y="75858"/>
            <a:ext cx="852054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специальность</a:t>
            </a:r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15.02.16 «Технология машиностроения»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дисциплина</a:t>
            </a:r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ОП.08  «Математика в профессиональной деятельности»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ОП.05 </a:t>
            </a:r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«Процессы формообразования и инструменты»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4661" y="1645518"/>
            <a:ext cx="602326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Тема 1.1 Матрицы и определители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5268" y="2168738"/>
            <a:ext cx="6465022" cy="3398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lnSpc>
                <a:spcPts val="1425"/>
              </a:lnSpc>
              <a:spcAft>
                <a:spcPts val="750"/>
              </a:spcAft>
            </a:pPr>
            <a:r>
              <a:rPr lang="ru-RU" sz="2000" b="1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Решение</a:t>
            </a:r>
            <a:r>
              <a:rPr lang="ru-RU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Пусть масса нового типа - х кг, а старого - у кг.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ts val="1425"/>
              </a:lnSpc>
              <a:spcAft>
                <a:spcPts val="750"/>
              </a:spcAft>
            </a:pPr>
            <a:r>
              <a:rPr lang="ru-RU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 условию у - 2х = 100. Из 875 кг изготовляют деталей </a:t>
            </a:r>
          </a:p>
          <a:p>
            <a:pPr fontAlgn="base">
              <a:lnSpc>
                <a:spcPts val="1425"/>
              </a:lnSpc>
              <a:spcAft>
                <a:spcPts val="750"/>
              </a:spcAft>
            </a:pPr>
            <a:r>
              <a:rPr lang="ru-RU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нового типа 875/х, а старого из 900кг – 900/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</a:t>
            </a:r>
            <a:r>
              <a:rPr lang="ru-RU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ts val="1425"/>
              </a:lnSpc>
              <a:spcAft>
                <a:spcPts val="750"/>
              </a:spcAft>
            </a:pPr>
            <a:r>
              <a:rPr lang="ru-RU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Сложим 875/x−900/y=3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ts val="1425"/>
              </a:lnSpc>
              <a:spcAft>
                <a:spcPts val="750"/>
              </a:spcAft>
            </a:pPr>
            <a:r>
              <a:rPr lang="ru-RU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Сложим систему  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y-2x=100                  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y=2x+100 </a:t>
            </a:r>
            <a:endParaRPr lang="en-US" sz="20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fontAlgn="base">
              <a:lnSpc>
                <a:spcPts val="1425"/>
              </a:lnSpc>
              <a:spcAft>
                <a:spcPts val="750"/>
              </a:spcAft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</a:t>
            </a:r>
            <a:r>
              <a:rPr lang="ru-RU" sz="20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875/х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</a:t>
            </a:r>
            <a:r>
              <a:rPr lang="ru-RU" sz="20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900/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 =3   </a:t>
            </a:r>
            <a:r>
              <a:rPr lang="ru-RU" sz="20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875/х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900/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(2x+100)</a:t>
            </a:r>
            <a:r>
              <a:rPr lang="ru-RU" sz="20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=3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ts val="1425"/>
              </a:lnSpc>
              <a:spcAft>
                <a:spcPts val="750"/>
              </a:spcAft>
            </a:pP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ts val="1425"/>
              </a:lnSpc>
              <a:spcAft>
                <a:spcPts val="75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875(2x+100)-900x = 3x(2x+100)    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ts val="1425"/>
              </a:lnSpc>
              <a:spcAft>
                <a:spcPts val="75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1750x+87500-900x = 6x^2+300x,</a:t>
            </a:r>
          </a:p>
          <a:p>
            <a:pPr fontAlgn="base">
              <a:lnSpc>
                <a:spcPts val="1425"/>
              </a:lnSpc>
              <a:spcAft>
                <a:spcPts val="75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6x^2-550x-87500=0  x=175  y= 2*175+100= 450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ts val="1425"/>
              </a:lnSpc>
              <a:spcAft>
                <a:spcPts val="750"/>
              </a:spcAft>
            </a:pP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</a:t>
            </a:r>
            <a:endParaRPr lang="ru-RU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ts val="1425"/>
              </a:lnSpc>
              <a:spcAft>
                <a:spcPts val="750"/>
              </a:spcAft>
            </a:pP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Ответ : 175кг и 450кг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2248263" y="3281834"/>
            <a:ext cx="308955" cy="623454"/>
          </a:xfrm>
          <a:prstGeom prst="lef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4146755" y="3240832"/>
            <a:ext cx="308955" cy="623454"/>
          </a:xfrm>
          <a:prstGeom prst="lef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0397" y="6010325"/>
            <a:ext cx="6068291" cy="576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ts val="1425"/>
              </a:lnSpc>
              <a:spcAft>
                <a:spcPts val="750"/>
              </a:spcAft>
            </a:pPr>
            <a:r>
              <a:rPr lang="ru-RU" sz="2000" b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Занятие</a:t>
            </a:r>
            <a:r>
              <a:rPr lang="ru-RU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Решение систем линейных</a:t>
            </a:r>
          </a:p>
          <a:p>
            <a:pPr lvl="0" fontAlgn="base">
              <a:lnSpc>
                <a:spcPts val="1425"/>
              </a:lnSpc>
              <a:spcAft>
                <a:spcPts val="750"/>
              </a:spcAft>
            </a:pPr>
            <a:r>
              <a:rPr lang="ru-RU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уравнений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1D64305-0B7C-42FD-4E4F-A2E00407F3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31623" r="10339" b="1583"/>
          <a:stretch/>
        </p:blipFill>
        <p:spPr>
          <a:xfrm>
            <a:off x="5455403" y="4885827"/>
            <a:ext cx="3164994" cy="180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06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837" y="145131"/>
            <a:ext cx="852054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специальность</a:t>
            </a:r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15.02.16 «Технология машиностроения»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дисциплина</a:t>
            </a:r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ОП.08  «Математика в профессиональной деятельности»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ОП.02</a:t>
            </a:r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«Техническая механика»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10131" y="2709176"/>
            <a:ext cx="4343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Задача</a:t>
            </a:r>
            <a:r>
              <a:rPr lang="ru-RU" alt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 По заданному графику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угловой скорости определить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вид вращательного движения.</a:t>
            </a:r>
          </a:p>
        </p:txBody>
      </p:sp>
      <p:pic>
        <p:nvPicPr>
          <p:cNvPr id="4" name="Рисунок 5" descr="Примеры решения задач технической механи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" b="13814"/>
          <a:stretch>
            <a:fillRect/>
          </a:stretch>
        </p:blipFill>
        <p:spPr bwMode="auto">
          <a:xfrm>
            <a:off x="903043" y="3909505"/>
            <a:ext cx="4176713" cy="193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34836" y="1771835"/>
            <a:ext cx="7037388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Тема 2.2. Производная, исследование функций с помощью производной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961" y="2893809"/>
            <a:ext cx="3181263" cy="39641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1837" y="6018632"/>
            <a:ext cx="499271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Занятие: Понятие производной, ее физический </a:t>
            </a:r>
          </a:p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и геометрический смысл</a:t>
            </a:r>
            <a:r>
              <a:rPr lang="ru-RU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7823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837" y="145131"/>
            <a:ext cx="852054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специальность</a:t>
            </a:r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15.02.16 «Технология машиностроения»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дисциплина</a:t>
            </a:r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ОП.08  «Математика в профессиональной деятельности»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ОП.02</a:t>
            </a:r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«Техническая механика»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4346" y="2694847"/>
            <a:ext cx="4537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Задача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4836" y="1771835"/>
            <a:ext cx="7037388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Тема 2.2. Производная, исследование функций с помощью производной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5" r="7425"/>
          <a:stretch/>
        </p:blipFill>
        <p:spPr>
          <a:xfrm>
            <a:off x="4086702" y="2782986"/>
            <a:ext cx="4925679" cy="357131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91836" y="3351981"/>
            <a:ext cx="35948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Вращающееся маховое колесо, задерживаемое тормозом, за t секунд поворачивается на угол 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𝜑=𝑎+𝑏𝑡−𝑐𝑡^2. </a:t>
            </a:r>
          </a:p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Определить момент остановки колеса.</a:t>
            </a:r>
          </a:p>
        </p:txBody>
      </p:sp>
    </p:spTree>
    <p:extLst>
      <p:ext uri="{BB962C8B-B14F-4D97-AF65-F5344CB8AC3E}">
        <p14:creationId xmlns:p14="http://schemas.microsoft.com/office/powerpoint/2010/main" val="1854141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837" y="145131"/>
            <a:ext cx="852054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специальность</a:t>
            </a:r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15.02.16 «Технология машиностроения»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дисциплина</a:t>
            </a:r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ОП.08  «Математика в профессиональной деятельности»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ОП.02</a:t>
            </a:r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«Техническая механика»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4836" y="1771835"/>
            <a:ext cx="7037388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Тема 2.2. Производная, исследование функций с помощью производной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40543" y="2934932"/>
            <a:ext cx="1189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Задача </a:t>
            </a:r>
            <a:endParaRPr lang="ru-RU" altLang="ru-RU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3093" y="3429374"/>
            <a:ext cx="37826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Дано уравнение движения точки: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8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ru-RU" altLang="ru-RU" sz="28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=0.36</a:t>
            </a:r>
            <a:r>
              <a:rPr lang="en-US" altLang="ru-RU" sz="28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ru-RU" altLang="ru-RU" sz="28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ru-RU" altLang="ru-RU" sz="28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+0.18</a:t>
            </a:r>
            <a:r>
              <a:rPr lang="en-US" altLang="ru-RU" sz="28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endParaRPr lang="ru-RU" altLang="ru-RU" sz="28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Определить скорость точки в конце третьей секунды движения и среднюю скорость за первые 3 секунды.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222" r="-152"/>
          <a:stretch/>
        </p:blipFill>
        <p:spPr>
          <a:xfrm>
            <a:off x="3746440" y="3147215"/>
            <a:ext cx="5265941" cy="345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00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73" y="2816932"/>
            <a:ext cx="3913907" cy="183173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91837" y="145131"/>
            <a:ext cx="852054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специальность</a:t>
            </a:r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15.02.16 «Технология машиностроения»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дисциплина</a:t>
            </a:r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ОП.08  «Математика в профессиональной деятельности»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ОП.02</a:t>
            </a:r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«Техническая механика»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05892" y="1854962"/>
            <a:ext cx="446116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Тема 3. Функции и графики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0945" y="2512776"/>
            <a:ext cx="782781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Занятие : Линейная, квадратичная и дробно-линейная функция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95745" y="3058634"/>
                <a:ext cx="6179127" cy="37652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u="sng" dirty="0">
                    <a:solidFill>
                      <a:srgbClr val="1A1A1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Задача. </a:t>
                </a:r>
                <a:r>
                  <a:rPr lang="ru-RU" sz="2000" b="1" dirty="0">
                    <a:solidFill>
                      <a:srgbClr val="1A1A1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Снаряд движется в вертикальной</a:t>
                </a:r>
              </a:p>
              <a:p>
                <a:r>
                  <a:rPr lang="ru-RU" sz="2000" b="1" dirty="0">
                    <a:solidFill>
                      <a:srgbClr val="1A1A1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плоскости согласно</a:t>
                </a:r>
              </a:p>
              <a:p>
                <a:r>
                  <a:rPr lang="ru-RU" sz="24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x = 300t, y = 400t – 5t</a:t>
                </a:r>
                <a:r>
                  <a:rPr lang="en-US" sz="24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^</a:t>
                </a:r>
                <a:r>
                  <a:rPr lang="ru-RU" sz="24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</a:p>
              <a:p>
                <a:r>
                  <a:rPr lang="ru-RU" sz="2000" b="1" dirty="0">
                    <a:solidFill>
                      <a:srgbClr val="1A1A1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(t – в секундах, х, у – в метрах). </a:t>
                </a:r>
              </a:p>
              <a:p>
                <a:r>
                  <a:rPr lang="ru-RU" sz="2000" b="1" dirty="0">
                    <a:solidFill>
                      <a:srgbClr val="1A1A1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Найти траекторию движения</a:t>
                </a:r>
              </a:p>
              <a:p>
                <a:r>
                  <a:rPr lang="ru-RU" sz="2000" b="1" dirty="0">
                    <a:solidFill>
                      <a:srgbClr val="1A1A1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снаряда.</a:t>
                </a:r>
              </a:p>
              <a:p>
                <a:r>
                  <a:rPr lang="ru-RU" sz="2000" b="1" u="sng" dirty="0">
                    <a:solidFill>
                      <a:srgbClr val="1A1A1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Решение : </a:t>
                </a:r>
              </a:p>
              <a:p>
                <a:r>
                  <a:rPr lang="ru-RU" sz="2000" b="1" dirty="0">
                    <a:solidFill>
                      <a:srgbClr val="1A1A1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Исключая параметр t из</a:t>
                </a:r>
              </a:p>
              <a:p>
                <a:r>
                  <a:rPr lang="ru-RU" sz="2000" b="1" dirty="0">
                    <a:solidFill>
                      <a:srgbClr val="1A1A1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уравнений движения, получим</a:t>
                </a:r>
              </a:p>
              <a:p>
                <a:r>
                  <a:rPr lang="ru-RU" sz="2000" b="1" dirty="0">
                    <a:solidFill>
                      <a:srgbClr val="1A1A1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уравнения траектории снаряда</a:t>
                </a:r>
              </a:p>
              <a:p>
                <a:r>
                  <a:rPr lang="en-US" sz="2000" b="1" dirty="0">
                    <a:solidFill>
                      <a:srgbClr val="1A1A1A"/>
                    </a:solidFill>
                    <a:cs typeface="Calibri" panose="020F0502020204030204" pitchFamily="34" charset="0"/>
                  </a:rPr>
                  <a:t>                             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 smtClean="0">
                            <a:solidFill>
                              <a:srgbClr val="1A1A1A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1A1A1A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1A1A1A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rgbClr val="1A1A1A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1A1A1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1A1A1A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1A1A1A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lang="en-US" sz="2400" b="1" i="1" smtClean="0">
                            <a:solidFill>
                              <a:srgbClr val="1A1A1A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^</m:t>
                        </m:r>
                        <m:r>
                          <a:rPr lang="en-US" sz="2400" b="1" i="1" smtClean="0">
                            <a:solidFill>
                              <a:srgbClr val="1A1A1A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1A1A1A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𝟏𝟖𝟎𝟎𝟎</m:t>
                        </m:r>
                      </m:den>
                    </m:f>
                  </m:oMath>
                </a14:m>
                <a:endParaRPr lang="ru-RU" sz="2400" b="1" dirty="0">
                  <a:solidFill>
                    <a:srgbClr val="1A1A1A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45" y="3058634"/>
                <a:ext cx="6179127" cy="3765262"/>
              </a:xfrm>
              <a:prstGeom prst="rect">
                <a:avLst/>
              </a:prstGeom>
              <a:blipFill>
                <a:blip r:embed="rId3"/>
                <a:stretch>
                  <a:fillRect l="-1579" t="-9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BA47B1C-0606-D570-63B4-8C73B39B34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" t="21921" r="10508"/>
          <a:stretch/>
        </p:blipFill>
        <p:spPr>
          <a:xfrm>
            <a:off x="5645742" y="4848047"/>
            <a:ext cx="3366638" cy="19609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17359" y="4306493"/>
            <a:ext cx="422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A1A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Это уравнение 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параболы. </a:t>
            </a:r>
            <a:r>
              <a:rPr lang="ru-RU" b="1" dirty="0">
                <a:solidFill>
                  <a:srgbClr val="1A1A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Траектория снаряда представлена</a:t>
            </a:r>
            <a:r>
              <a:rPr lang="en-US" b="1" dirty="0">
                <a:solidFill>
                  <a:srgbClr val="1A1A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1A1A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рисунке.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535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6963" y="473563"/>
            <a:ext cx="6913417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Профессиональная</a:t>
            </a:r>
            <a:r>
              <a:rPr lang="ru-RU" sz="28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8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направленность обучения математике осуществляется через специально подобранную систему задач по профессиям и специальностям.</a:t>
            </a:r>
            <a:endParaRPr lang="ru-RU" sz="2800" b="1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7528" y="2884668"/>
            <a:ext cx="7592289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u="sng" dirty="0">
                <a:solidFill>
                  <a:srgbClr val="002060"/>
                </a:solidFill>
              </a:rPr>
              <a:t>Цель </a:t>
            </a:r>
            <a:r>
              <a:rPr lang="ru-RU" sz="2000" b="1" dirty="0">
                <a:solidFill>
                  <a:srgbClr val="002060"/>
                </a:solidFill>
              </a:rPr>
              <a:t>: показать, что процесс обучения может быть ориентирован на широкое раскрытие связей математики с окружающим миром, с современным производством, с избранной профессией.</a:t>
            </a:r>
          </a:p>
          <a:p>
            <a:pPr algn="just"/>
            <a:endParaRPr lang="ru-RU" sz="2000" b="1" dirty="0">
              <a:solidFill>
                <a:srgbClr val="002060"/>
              </a:solidFill>
            </a:endParaRPr>
          </a:p>
          <a:p>
            <a:pPr algn="just"/>
            <a:r>
              <a:rPr lang="ru-RU" sz="2000" b="1" u="sng" dirty="0">
                <a:solidFill>
                  <a:srgbClr val="002060"/>
                </a:solidFill>
              </a:rPr>
              <a:t>Задачи:</a:t>
            </a:r>
            <a:r>
              <a:rPr lang="ru-RU" sz="2000" b="1" dirty="0">
                <a:solidFill>
                  <a:srgbClr val="002060"/>
                </a:solidFill>
              </a:rPr>
              <a:t> Рассмотреть некоторые задания с содержанием профессионального и практического характера, рассмотреть этапы урока, на каких возможно решение таких задач.</a:t>
            </a:r>
          </a:p>
        </p:txBody>
      </p:sp>
    </p:spTree>
    <p:extLst>
      <p:ext uri="{BB962C8B-B14F-4D97-AF65-F5344CB8AC3E}">
        <p14:creationId xmlns:p14="http://schemas.microsoft.com/office/powerpoint/2010/main" val="3551702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1728" y="75858"/>
            <a:ext cx="8520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специальность</a:t>
            </a:r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15.02.16 «Технология машиностроения»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дисциплина</a:t>
            </a:r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ООД.04  «Математика»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ОП.05 </a:t>
            </a:r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«Процессы формообразования и инструменты»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7785" y="1344431"/>
            <a:ext cx="46928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Тема 1. Числа и вычисления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6100" y="2703016"/>
            <a:ext cx="8296171" cy="4154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Задача 1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Определить скорость главного движения резания при обработке заготовки диаметром D (мм) на токарном станке с частотой вращения шпинделя   n (мин -1).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Решение: 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Дано: D = 120 мм; n = 500 мин -1 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Скорость главного движения резания  при точении определяется по формуле:	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м/мин</a:t>
            </a:r>
          </a:p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</a:t>
            </a:r>
          </a:p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</a:t>
            </a:r>
          </a:p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м/мин</a:t>
            </a:r>
          </a:p>
          <a:p>
            <a:pPr algn="r"/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569718"/>
              </p:ext>
            </p:extLst>
          </p:nvPr>
        </p:nvGraphicFramePr>
        <p:xfrm>
          <a:off x="4571999" y="5281372"/>
          <a:ext cx="1441913" cy="703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799753" imgH="393529" progId="Equation.3">
                  <p:embed/>
                </p:oleObj>
              </mc:Choice>
              <mc:Fallback>
                <p:oleObj name="Формула" r:id="rId2" imgW="799753" imgH="39352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9" y="5281372"/>
                        <a:ext cx="1441913" cy="703791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8872" y="2089784"/>
            <a:ext cx="815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latin typeface="Calibri" panose="020F0502020204030204" pitchFamily="34" charset="0"/>
                <a:cs typeface="Calibri" panose="020F0502020204030204" pitchFamily="34" charset="0"/>
              </a:rPr>
              <a:t>Практическая работа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«Определение элементов режима резания и параметров срезаемого слоя при точении»</a:t>
            </a: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405448"/>
              </p:ext>
            </p:extLst>
          </p:nvPr>
        </p:nvGraphicFramePr>
        <p:xfrm>
          <a:off x="1343890" y="5985163"/>
          <a:ext cx="3089563" cy="777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1548728" imgH="393529" progId="Equation.3">
                  <p:embed/>
                </p:oleObj>
              </mc:Choice>
              <mc:Fallback>
                <p:oleObj name="Формула" r:id="rId4" imgW="1548728" imgH="393529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890" y="5985163"/>
                        <a:ext cx="3089563" cy="77713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454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2563" y="0"/>
            <a:ext cx="8520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специальность</a:t>
            </a:r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15.02.16 «Технология машиностроения»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дисциплина</a:t>
            </a:r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ООД.04  «Математика»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ОП.05 </a:t>
            </a:r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«Процессы формообразования и инструменты»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928" y="1805648"/>
            <a:ext cx="8271164" cy="5078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Задача 2 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Определить частоту вращения  шпинделя станка n (мин -1) при обтачивании заготовки диаметром D (мм) на токарном станке со скоростью главного, движения резания V (м/мин).</a:t>
            </a:r>
          </a:p>
          <a:p>
            <a:r>
              <a:rPr lang="ru-RU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Решение: </a:t>
            </a:r>
          </a:p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Дано: D = 80 мм; V= 215м/мин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Скорость главного движения резания  при точении определяется по формуле:	                    м/мин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</a:t>
            </a:r>
          </a:p>
          <a:p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Частота вращения шпинделя токарного станка:</a:t>
            </a:r>
          </a:p>
          <a:p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  <a:r>
              <a:rPr lang="ru-RU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860 мин-1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						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029116"/>
              </p:ext>
            </p:extLst>
          </p:nvPr>
        </p:nvGraphicFramePr>
        <p:xfrm>
          <a:off x="4238920" y="4423245"/>
          <a:ext cx="1305704" cy="637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799753" imgH="393529" progId="Equation.3">
                  <p:embed/>
                </p:oleObj>
              </mc:Choice>
              <mc:Fallback>
                <p:oleObj name="Формула" r:id="rId2" imgW="799753" imgH="393529" progId="Equation.3">
                  <p:embed/>
                  <p:pic>
                    <p:nvPicPr>
                      <p:cNvPr id="12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920" y="4423245"/>
                        <a:ext cx="1305704" cy="637308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14401" y="1159317"/>
            <a:ext cx="7897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Практическая работа </a:t>
            </a:r>
            <a:r>
              <a:rPr lang="ru-RU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«Определение элементов режима резания и параметров срезаемого слоя при точении»</a:t>
            </a: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-67975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978099"/>
              </p:ext>
            </p:extLst>
          </p:nvPr>
        </p:nvGraphicFramePr>
        <p:xfrm>
          <a:off x="2049903" y="5776269"/>
          <a:ext cx="2078181" cy="887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977900" imgH="419100" progId="Equation.3">
                  <p:embed/>
                </p:oleObj>
              </mc:Choice>
              <mc:Fallback>
                <p:oleObj name="Формула" r:id="rId4" imgW="977900" imgH="4191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9903" y="5776269"/>
                        <a:ext cx="2078181" cy="88776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2857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697531"/>
              </p:ext>
            </p:extLst>
          </p:nvPr>
        </p:nvGraphicFramePr>
        <p:xfrm>
          <a:off x="6997412" y="4918364"/>
          <a:ext cx="1628694" cy="858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889000" imgH="469900" progId="Equation.3">
                  <p:embed/>
                </p:oleObj>
              </mc:Choice>
              <mc:Fallback>
                <p:oleObj name="Формула" r:id="rId6" imgW="889000" imgH="469900" progId="Equation.3">
                  <p:embed/>
                  <p:pic>
                    <p:nvPicPr>
                      <p:cNvPr id="8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7412" y="4918364"/>
                        <a:ext cx="1628694" cy="85812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9311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0" r="305"/>
          <a:stretch/>
        </p:blipFill>
        <p:spPr>
          <a:xfrm>
            <a:off x="4883728" y="2369127"/>
            <a:ext cx="4149436" cy="42948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72" y="1801091"/>
            <a:ext cx="4100228" cy="3280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12620" y="117422"/>
            <a:ext cx="852054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специальность</a:t>
            </a:r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15.02.16 «Технология машиностроения»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дисциплина</a:t>
            </a:r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ООД.04  «Математика»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ОП.05 </a:t>
            </a:r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«Процессы формообразования и инструменты»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1728" y="5358818"/>
            <a:ext cx="437110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Занятие :«Применении дробей и процентов для решения прикладных задач из различных отраслей»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487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837" y="145131"/>
            <a:ext cx="852054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специальность</a:t>
            </a:r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15.02.16 «Технология машиностроения»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дисциплина</a:t>
            </a:r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ООД.04  «Математика»</a:t>
            </a:r>
            <a:endParaRPr lang="ru-RU" altLang="ru-RU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ОП.04</a:t>
            </a:r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«Материаловедение»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13708" y="1529024"/>
            <a:ext cx="5187472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Тема 1. Числа и вычисления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233019"/>
            <a:ext cx="782781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Занятие : Степень с рациональным показателем и ее свойства, степень с действительным показателем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5744" y="3058634"/>
            <a:ext cx="854825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b="1" u="sng" dirty="0">
                <a:solidFill>
                  <a:srgbClr val="1A1A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Задача</a:t>
            </a:r>
            <a:r>
              <a:rPr lang="ru-RU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Определить твердость по Бринеллю, если при испытании (D=10 мм, P=3000 кг) средний диаметр отпечатка составляет d=5мм.  </a:t>
            </a:r>
          </a:p>
          <a:p>
            <a:endParaRPr lang="ru-RU" sz="2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b="1" u="sng" dirty="0">
                <a:solidFill>
                  <a:srgbClr val="1A1A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Решение : </a:t>
            </a:r>
            <a:r>
              <a:rPr lang="ru-RU" sz="2000" dirty="0">
                <a:solidFill>
                  <a:srgbClr val="1A1A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Число твердости по Бринеллю, обозначается НВ и определяется как отношение величины нагрузки Р, кг, действующей на шарик (индентор), к площади (F) поверхности полученного отпечатка F,</a:t>
            </a:r>
          </a:p>
          <a:p>
            <a:r>
              <a:rPr lang="ru-RU" sz="2000" dirty="0">
                <a:solidFill>
                  <a:srgbClr val="1A1A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мм2:</a:t>
            </a:r>
          </a:p>
          <a:p>
            <a:r>
              <a:rPr lang="ru-RU" sz="2000" dirty="0">
                <a:solidFill>
                  <a:srgbClr val="1A1A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где P - нагрузка, H;</a:t>
            </a:r>
          </a:p>
          <a:p>
            <a:r>
              <a:rPr lang="ru-RU" sz="2000" dirty="0">
                <a:solidFill>
                  <a:srgbClr val="1A1A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- диаметр шарика, мм;</a:t>
            </a:r>
          </a:p>
          <a:p>
            <a:r>
              <a:rPr lang="ru-RU" sz="2000" dirty="0">
                <a:solidFill>
                  <a:srgbClr val="1A1A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- диаметр отпечатка, мм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281D30-E8AA-193B-7D8E-3EE92535C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525" y="4947038"/>
            <a:ext cx="3813331" cy="180119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07034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837" y="145131"/>
            <a:ext cx="8520544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специальность</a:t>
            </a:r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15.02.16 «Технология машиностроения»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дисциплина</a:t>
            </a:r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ООД.04  «Математика»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ОП.05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«Процессы формообразования и инструменты»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3708" y="1529024"/>
            <a:ext cx="569891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Тема : Многогранники и круглые тела</a:t>
            </a:r>
            <a:endParaRPr lang="ru-RU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47D3E1-292E-53E2-5A85-2097F0C17C58}"/>
              </a:ext>
            </a:extLst>
          </p:cNvPr>
          <p:cNvSpPr txBox="1"/>
          <p:nvPr/>
        </p:nvSpPr>
        <p:spPr>
          <a:xfrm>
            <a:off x="914400" y="2084123"/>
            <a:ext cx="7315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Разобрать машиностроительную деталь на составные части по геометрическим телам 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D3B6797-9658-6082-9EA3-6E67DD40F0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6" r="42203"/>
          <a:stretch/>
        </p:blipFill>
        <p:spPr bwMode="auto">
          <a:xfrm>
            <a:off x="451486" y="2878417"/>
            <a:ext cx="4833436" cy="392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73ABB9-C2ED-471E-DB87-9DC635D633E9}"/>
              </a:ext>
            </a:extLst>
          </p:cNvPr>
          <p:cNvSpPr txBox="1"/>
          <p:nvPr/>
        </p:nvSpPr>
        <p:spPr>
          <a:xfrm>
            <a:off x="5749873" y="3170099"/>
            <a:ext cx="23692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Calibri" panose="020F0502020204030204"/>
              </a:rPr>
              <a:t>Ответ: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prstClr val="black"/>
                </a:solidFill>
                <a:latin typeface="Calibri" panose="020F0502020204030204"/>
              </a:rPr>
              <a:t>1- конус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prstClr val="black"/>
                </a:solidFill>
                <a:latin typeface="Calibri" panose="020F0502020204030204"/>
              </a:rPr>
              <a:t>2– цилиндр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prstClr val="black"/>
                </a:solidFill>
                <a:latin typeface="Calibri" panose="020F0502020204030204"/>
              </a:rPr>
              <a:t>3 – призма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prstClr val="black"/>
                </a:solidFill>
                <a:latin typeface="Calibri" panose="020F0502020204030204"/>
              </a:rPr>
              <a:t>4 – призма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prstClr val="black"/>
                </a:solidFill>
                <a:latin typeface="Calibri" panose="020F0502020204030204"/>
              </a:rPr>
              <a:t>5 –половинка цилиндра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ru-RU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35235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931501-9E69-77C7-4573-E469A03CDED0}"/>
              </a:ext>
            </a:extLst>
          </p:cNvPr>
          <p:cNvSpPr txBox="1"/>
          <p:nvPr/>
        </p:nvSpPr>
        <p:spPr>
          <a:xfrm>
            <a:off x="718209" y="0"/>
            <a:ext cx="7315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Разобрать машиностроительную деталь на составные части по геометрическим телам  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82292C6E-5F06-EE14-7414-ED3FAFD4D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8" y="1448173"/>
            <a:ext cx="8369085" cy="528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EB4839-24EE-64E7-14C7-34A78A05332A}"/>
              </a:ext>
            </a:extLst>
          </p:cNvPr>
          <p:cNvSpPr txBox="1"/>
          <p:nvPr/>
        </p:nvSpPr>
        <p:spPr>
          <a:xfrm>
            <a:off x="4572000" y="5362414"/>
            <a:ext cx="4060556" cy="1317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8418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268690" cy="676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5421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1237</TotalTime>
  <Words>1439</Words>
  <Application>Microsoft Office PowerPoint</Application>
  <PresentationFormat>Экран (4:3)</PresentationFormat>
  <Paragraphs>191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Century Gothic</vt:lpstr>
      <vt:lpstr>Times New Roman</vt:lpstr>
      <vt:lpstr>Wingdings</vt:lpstr>
      <vt:lpstr>Wingdings 3</vt:lpstr>
      <vt:lpstr>Легкий дым</vt:lpstr>
      <vt:lpstr>Тема Office</vt:lpstr>
      <vt:lpstr>1_Тема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62</cp:revision>
  <dcterms:created xsi:type="dcterms:W3CDTF">2024-03-01T20:16:54Z</dcterms:created>
  <dcterms:modified xsi:type="dcterms:W3CDTF">2024-04-17T18:47:22Z</dcterms:modified>
</cp:coreProperties>
</file>