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79" r:id="rId23"/>
    <p:sldId id="281" r:id="rId24"/>
    <p:sldId id="275" r:id="rId25"/>
    <p:sldId id="283" r:id="rId26"/>
    <p:sldId id="284" r:id="rId27"/>
    <p:sldId id="289" r:id="rId28"/>
    <p:sldId id="285" r:id="rId29"/>
    <p:sldId id="286" r:id="rId30"/>
    <p:sldId id="287" r:id="rId31"/>
    <p:sldId id="288" r:id="rId32"/>
    <p:sldId id="291" r:id="rId33"/>
    <p:sldId id="29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4" autoAdjust="0"/>
    <p:restoredTop sz="94609" autoAdjust="0"/>
  </p:normalViewPr>
  <p:slideViewPr>
    <p:cSldViewPr snapToGrid="0">
      <p:cViewPr varScale="1">
        <p:scale>
          <a:sx n="82" d="100"/>
          <a:sy n="82" d="100"/>
        </p:scale>
        <p:origin x="51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08394-CBE8-46DD-B16D-8AE6C6B0F65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5DEBA-2049-4DE9-AD7F-647DF842E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92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DEBA-2049-4DE9-AD7F-647DF842E16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73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A4872-47F8-4ED2-8AF3-7777323B9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ED0DFA-2340-42C9-88C7-27EEB4EC1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852CE6-4FBA-4D6F-A7BA-E87D614C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4322F8-FB9C-4E85-BC09-FF61F32B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A7AFE-F737-42E8-B420-50BF1D21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8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D8334-9276-442E-B920-FF073321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28D72C-C8B9-4C91-80B6-6498EFD7D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6CA95-FBDC-48B6-A47A-EBF15DAA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032418-79E8-4310-AF20-2AEBF5E5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6B5A-2338-4304-AB60-1850FCEB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99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0E14A9-BFD9-4986-8788-B12DD5662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EBB17E-5CCE-42DD-BCC6-5B610ADEA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991CBC-274F-4218-8843-677C619E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1C97B4-1389-49CE-8D88-867B6B5D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4FB0FF-1256-4A99-9A5A-B921D979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09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2839F-4391-4FC4-8523-01E04DEC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84604-6C36-4B3F-B4E8-7CF0C4F4F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166F6E-2DD5-427A-96F4-8FD910B1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697E-4C35-4AA6-B6B1-892DFC1B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009DE0-2E84-4FD4-919A-DFCECAA4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5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47919-2EDB-4BE8-A7E1-82081BDB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FF9700-59E5-42CF-B0F6-14BD2999C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B8254B-DB29-4DD0-B615-15854551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E125D-0B80-4809-A623-2056A5363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6B446-F082-44A1-B8E3-9932EC86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39FA1-2226-490C-AC6F-4101728F7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A03E34-D957-44F5-8D00-DC7E12E1CD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985FF9-0F01-496C-A910-B9FD0A0D4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D8AAB0-1C33-4480-AA8D-777116A57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AE26B3-3241-4134-A259-FC5111AD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315A2E-A1B1-48A3-BA4B-0767345F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97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97BC0-1C43-4D15-910D-0542FAEBD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684256-4692-45D7-A1CD-01C3F9FD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2FF69C-E56B-4917-BD4F-7E379D4D3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45A03E-3AAF-4312-ACAA-8B11ECFD2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D2AC4A-7D36-44F3-BAA4-A27013ADE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43D596-511B-4DA2-A37C-82130A62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F7771F-5F0F-4662-9B6F-EFF5074D6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840E6D-BE63-4D4B-9B1D-6C3F4732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66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4BFD3-E6A8-4112-9501-1F1F16AF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E57324-D3DD-4783-B615-A70A559E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160A7-CAE0-4969-AF20-BB49C2B1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AA2C23-27D4-444D-B0F5-9DD545835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2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F8948C-946B-4226-B1EB-9B33D3C1A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E0614C-BC59-4673-B6DB-158EEECCE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604AB7-4968-4DCA-88E8-DDADC0F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6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8A3DC-4644-40F9-AA92-A25DEB3D8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3F8618-CF5D-4689-9B68-2338ED255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BA5C18-2839-4F05-B6BF-F740751F1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1CA3EA-3540-4FEF-A0C8-CFE29053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755FA5-BE93-40ED-B123-637E307F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9A163E-8CB0-4FD4-95BE-1880798E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89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881-15B8-4C0F-8619-B20CBB71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BC2A43-1465-45C6-90D2-254ADA3357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7DEE68-6755-4633-B067-4376BA7C5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2B6A5D-5F73-4EEA-8433-C685040B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1009A2-D36F-4B27-AAFE-231ED721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3E7EF8-21A7-4EE7-9C5B-7BFCCA3E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4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B974-CA6D-47B1-8F2A-79CB0623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8ACE92-B5B9-44E1-9C25-86AF42AF4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460A2-6826-4D63-8550-E3BC175D0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5A2ED-8A10-4A7F-9445-771C6E356E96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0533B-AA0D-4BD5-BA08-EBAE46A3E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852FD-4665-443F-B62A-FAA2BF1B2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667E4-4C9D-4465-ABDB-219A4FCB0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72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go.html?href=http%3A%2F%2Fwww.ru.wikpedia.or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fourok.ru/go.html?href=http%3A%2F%2Fwww.glavrecept.ru%2Fstatji%2Feto-interesno%2Fshokoladnye-rekordy%2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7742B16-391D-4C33-BE40-37E87E12FC7D}"/>
              </a:ext>
            </a:extLst>
          </p:cNvPr>
          <p:cNvSpPr/>
          <p:nvPr/>
        </p:nvSpPr>
        <p:spPr>
          <a:xfrm>
            <a:off x="1296955" y="550506"/>
            <a:ext cx="9554547" cy="334035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54BA09-57B9-45A5-85CB-327012CA4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685" y="1041400"/>
            <a:ext cx="9144000" cy="238760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Comic Sans MS" panose="030F0702030302020204" pitchFamily="66" charset="0"/>
                <a:ea typeface="Microsoft YaHei Light" panose="020B0502040204020203" pitchFamily="34" charset="-122"/>
              </a:rPr>
              <a:t>Научно-исследовательская работа на тему:                  </a:t>
            </a:r>
            <a:br>
              <a:rPr lang="ru-RU" sz="4800" dirty="0">
                <a:latin typeface="Comic Sans MS" panose="030F0702030302020204" pitchFamily="66" charset="0"/>
                <a:ea typeface="Microsoft YaHei Light" panose="020B0502040204020203" pitchFamily="34" charset="-122"/>
              </a:rPr>
            </a:br>
            <a:r>
              <a:rPr lang="ru-RU" sz="4800" dirty="0">
                <a:latin typeface="Comic Sans MS" panose="030F0702030302020204" pitchFamily="66" charset="0"/>
                <a:ea typeface="Microsoft YaHei Light" panose="020B0502040204020203" pitchFamily="34" charset="-122"/>
              </a:rPr>
              <a:t>Шоколад.</a:t>
            </a:r>
            <a:br>
              <a:rPr lang="ru-RU" sz="4800" dirty="0">
                <a:latin typeface="Comic Sans MS" panose="030F0702030302020204" pitchFamily="66" charset="0"/>
                <a:ea typeface="Microsoft YaHei Light" panose="020B0502040204020203" pitchFamily="34" charset="-122"/>
              </a:rPr>
            </a:br>
            <a:r>
              <a:rPr lang="ru-RU" sz="4800" dirty="0">
                <a:latin typeface="Comic Sans MS" panose="030F0702030302020204" pitchFamily="66" charset="0"/>
                <a:ea typeface="Microsoft YaHei Light" panose="020B0502040204020203" pitchFamily="34" charset="-122"/>
              </a:rPr>
              <a:t> Вред и польза.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CFAFA4-882B-452C-92B7-C68E8AF76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955" y="4005196"/>
            <a:ext cx="9144000" cy="1655762"/>
          </a:xfrm>
        </p:spPr>
        <p:txBody>
          <a:bodyPr>
            <a:noAutofit/>
          </a:bodyPr>
          <a:lstStyle/>
          <a:p>
            <a:pPr algn="r"/>
            <a:r>
              <a:rPr lang="ru-RU" sz="1400" b="1" dirty="0"/>
              <a:t>Выполнили:</a:t>
            </a:r>
          </a:p>
          <a:p>
            <a:pPr algn="r"/>
            <a:r>
              <a:rPr lang="ru-RU" sz="1400" b="1" dirty="0"/>
              <a:t>Иващенко Елизавета</a:t>
            </a:r>
          </a:p>
          <a:p>
            <a:pPr algn="r"/>
            <a:r>
              <a:rPr lang="ru-RU" sz="1400" b="1" dirty="0"/>
              <a:t>Набережная Ангелина</a:t>
            </a:r>
          </a:p>
          <a:p>
            <a:pPr algn="r"/>
            <a:r>
              <a:rPr lang="ru-RU" sz="1400" b="1" dirty="0"/>
              <a:t>ДТ </a:t>
            </a:r>
            <a:r>
              <a:rPr lang="ru-RU" sz="1400" b="1" dirty="0" err="1"/>
              <a:t>Кванториум</a:t>
            </a:r>
            <a:r>
              <a:rPr lang="ru-RU" sz="1400" b="1" dirty="0"/>
              <a:t> 28</a:t>
            </a:r>
          </a:p>
          <a:p>
            <a:pPr algn="r"/>
            <a:r>
              <a:rPr lang="ru-RU" sz="1400" b="1" dirty="0" err="1"/>
              <a:t>Наноквантум</a:t>
            </a:r>
            <a:r>
              <a:rPr lang="ru-RU" sz="1400" b="1" dirty="0"/>
              <a:t> 1 группа</a:t>
            </a:r>
          </a:p>
          <a:p>
            <a:pPr algn="r"/>
            <a:r>
              <a:rPr lang="ru-RU" sz="1400" b="1" dirty="0"/>
              <a:t>Руководитель: Покачалова Екатерина Андреевна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F37AE5-6795-46CC-AB55-58E40EB20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634"/>
            <a:ext cx="12192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19750"/>
      </p:ext>
    </p:extLst>
  </p:cSld>
  <p:clrMapOvr>
    <a:masterClrMapping/>
  </p:clrMapOvr>
  <p:transition>
    <p:spli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CDC38-4384-4630-85FE-E14B35A62761}"/>
              </a:ext>
            </a:extLst>
          </p:cNvPr>
          <p:cNvSpPr/>
          <p:nvPr/>
        </p:nvSpPr>
        <p:spPr>
          <a:xfrm>
            <a:off x="233265" y="522515"/>
            <a:ext cx="76044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Тертое какао содержит очень ценное вещество - какао-масло, которое является основой для производства настоящего шоколада.</a:t>
            </a:r>
          </a:p>
          <a:p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Для получения  какао-масла тертое какао нагревают до определенной температуры, затем в нагретом состоянии прессуют. Вот так какао - масло отделяется от твердого остатка, который в дальнейшем используется для приготовления какао- порошка.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964E52-5C8A-4524-ADC7-DE9325C3D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1546970"/>
            <a:ext cx="4238801" cy="303662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EF498C-42B0-4A35-8CDF-1E286467801C}"/>
              </a:ext>
            </a:extLst>
          </p:cNvPr>
          <p:cNvSpPr/>
          <p:nvPr/>
        </p:nvSpPr>
        <p:spPr>
          <a:xfrm>
            <a:off x="0" y="243543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118397-1832-43DE-8B73-E9406B372213}"/>
              </a:ext>
            </a:extLst>
          </p:cNvPr>
          <p:cNvSpPr/>
          <p:nvPr/>
        </p:nvSpPr>
        <p:spPr>
          <a:xfrm>
            <a:off x="0" y="6335485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893146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E1F6E0-9EDE-4AC0-BFA0-D21BA6F5A5E8}"/>
              </a:ext>
            </a:extLst>
          </p:cNvPr>
          <p:cNvSpPr/>
          <p:nvPr/>
        </p:nvSpPr>
        <p:spPr>
          <a:xfrm>
            <a:off x="177281" y="654229"/>
            <a:ext cx="11837437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Тертое какао, сахар и часть какао-масла смешиваются в определенных пропорциях. После смешивания масса поступает на измельчение. Чем выше степень измельчения, тем нежнее вкус. Превращение дробленых бобов  какао в шоколад путем смешивания различных компонентов - это секретная область в производстве шоколада. Для приготовления шоколада в какао-массу необходимо добавить какао-масло, сахар, ваниль. Эти ингредиенты смешивают и месят до получения гладкой, однородной массы. </a:t>
            </a:r>
          </a:p>
          <a:p>
            <a:pPr algn="just"/>
            <a:r>
              <a:rPr lang="ru-RU" sz="23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После смешивания и измельчения шоколадная масса подвергается интенсивному вымешиванию при высоких температурах. Это длительный процесс, в результате которого из шоколадной массы испаряется лишняя влага, устраняются несовместимые вкусы и ароматы, комочки, которые еще присутствуют, а также вытесняется чрезмерная горечь.</a:t>
            </a:r>
          </a:p>
          <a:p>
            <a:pPr algn="just"/>
            <a:r>
              <a:rPr lang="ru-RU" sz="23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Горячий шоколад сначала охлаждают до 28° С, а затем снова нагревают до 32°С. Если хотя бы на одном из этапов будет нарушена технология, это сразу же отразится на внешнем виде и структуре шоколада. После этого шоколад разливают в подогретые формы. </a:t>
            </a:r>
          </a:p>
          <a:p>
            <a:pPr algn="just"/>
            <a:r>
              <a:rPr lang="ru-RU" sz="23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Таким образом, изготовление шоколада это очень трудоемкий процесс, который требует не нарушать этапы производства.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082184-A401-4742-8FC7-496A209863AB}"/>
              </a:ext>
            </a:extLst>
          </p:cNvPr>
          <p:cNvSpPr/>
          <p:nvPr/>
        </p:nvSpPr>
        <p:spPr>
          <a:xfrm>
            <a:off x="0" y="265360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567106-BEE4-4006-8C5E-C294395D14D5}"/>
              </a:ext>
            </a:extLst>
          </p:cNvPr>
          <p:cNvSpPr/>
          <p:nvPr/>
        </p:nvSpPr>
        <p:spPr>
          <a:xfrm>
            <a:off x="0" y="6253299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682144"/>
      </p:ext>
    </p:extLst>
  </p:cSld>
  <p:clrMapOvr>
    <a:masterClrMapping/>
  </p:clrMapOvr>
  <p:transition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C37911-7E93-4604-AD34-89B63B86567C}"/>
              </a:ext>
            </a:extLst>
          </p:cNvPr>
          <p:cNvSpPr/>
          <p:nvPr/>
        </p:nvSpPr>
        <p:spPr>
          <a:xfrm>
            <a:off x="241041" y="737119"/>
            <a:ext cx="11000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1.3. Виды шоколада</a:t>
            </a:r>
            <a:endParaRPr lang="ru-RU" sz="2400" b="0" i="0" u="none" strike="noStrike" dirty="0">
              <a:solidFill>
                <a:srgbClr val="1818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Существует множество разновидностей шоколада. Шоколад бывает: темный, молочный, пористый, диабетический и др. Но изначально, индейские племена из Центральной и Южной Америки, возвели в культ распитие жидкого десерта, изготавливаемого из порошка какао-бобов, красного перца чили и воды.</a:t>
            </a:r>
          </a:p>
          <a:p>
            <a:pPr algn="just"/>
            <a:r>
              <a:rPr lang="ru-RU" sz="2400" b="1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Пористый</a:t>
            </a:r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 шоколад получают в основном из шоколадной массы, которую разливают в формы на 3/4 объёма, помещают в вакуум-котлы и выдерживают в жидком состоянии (при температуре 40 С) в течение 4 ч. При снятии вакуума благодаря расширению пузырьков воздуха образуется мелкопористая структура плитки.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07DEEE-94EB-4D2C-8CB6-2B2E6B97E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83" y="4022357"/>
            <a:ext cx="2318657" cy="264989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082184-A401-4742-8FC7-496A209863AB}"/>
              </a:ext>
            </a:extLst>
          </p:cNvPr>
          <p:cNvSpPr/>
          <p:nvPr/>
        </p:nvSpPr>
        <p:spPr>
          <a:xfrm>
            <a:off x="0" y="248427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082184-A401-4742-8FC7-496A209863AB}"/>
              </a:ext>
            </a:extLst>
          </p:cNvPr>
          <p:cNvSpPr/>
          <p:nvPr/>
        </p:nvSpPr>
        <p:spPr>
          <a:xfrm>
            <a:off x="0" y="6488360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195146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C2CE22-A799-48B4-9168-203B0E5997B7}"/>
              </a:ext>
            </a:extLst>
          </p:cNvPr>
          <p:cNvSpPr/>
          <p:nvPr/>
        </p:nvSpPr>
        <p:spPr>
          <a:xfrm>
            <a:off x="589964" y="1162807"/>
            <a:ext cx="109782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u="none" strike="noStrike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Шоколад диабетический</a:t>
            </a:r>
            <a:r>
              <a:rPr lang="ru-RU" sz="3200" b="0" i="0" u="none" strike="noStrike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предназначен для больных сахарным диабетом. В состав шоколада вместо сахара вводится сорбит, ксилит, </a:t>
            </a:r>
            <a:r>
              <a:rPr lang="ru-RU" sz="3200" b="0" i="0" u="none" strike="noStrike" dirty="0" err="1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маннит</a:t>
            </a:r>
            <a:r>
              <a:rPr lang="ru-RU" sz="3200" b="0" i="0" u="none" strike="noStrike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1DADC6-82AF-44C1-821A-CE76EAC53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40" y="2834511"/>
            <a:ext cx="4657824" cy="332634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082184-A401-4742-8FC7-496A209863AB}"/>
              </a:ext>
            </a:extLst>
          </p:cNvPr>
          <p:cNvSpPr/>
          <p:nvPr/>
        </p:nvSpPr>
        <p:spPr>
          <a:xfrm>
            <a:off x="0" y="265360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082184-A401-4742-8FC7-496A209863AB}"/>
              </a:ext>
            </a:extLst>
          </p:cNvPr>
          <p:cNvSpPr/>
          <p:nvPr/>
        </p:nvSpPr>
        <p:spPr>
          <a:xfrm>
            <a:off x="0" y="6453243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000604"/>
      </p:ext>
    </p:extLst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12FAFF-7F33-471D-A662-E7B20F98F774}"/>
              </a:ext>
            </a:extLst>
          </p:cNvPr>
          <p:cNvSpPr/>
          <p:nvPr/>
        </p:nvSpPr>
        <p:spPr>
          <a:xfrm>
            <a:off x="310503" y="1006756"/>
            <a:ext cx="55484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u="none" strike="noStrike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Белый шоколад</a:t>
            </a:r>
            <a:r>
              <a:rPr lang="ru-RU" sz="2800" b="0" i="0" u="none" strike="noStrike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готовят по особой рецептуре из масла какао, сахара, сухого молока, ванилина без добавления какао-массы, поэтому он имеет кремовый цвет (белый). Шоколад содержит меньше кофеина, чем кофе. В состав шоколада входят белок, кальций, витамины В1 и В2, а также железо.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F8FAF0-F8CA-4ECF-86EC-C5C538156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79" y="1470609"/>
            <a:ext cx="5411755" cy="351297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082184-A401-4742-8FC7-496A209863AB}"/>
              </a:ext>
            </a:extLst>
          </p:cNvPr>
          <p:cNvSpPr/>
          <p:nvPr/>
        </p:nvSpPr>
        <p:spPr>
          <a:xfrm>
            <a:off x="0" y="265360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082184-A401-4742-8FC7-496A209863AB}"/>
              </a:ext>
            </a:extLst>
          </p:cNvPr>
          <p:cNvSpPr/>
          <p:nvPr/>
        </p:nvSpPr>
        <p:spPr>
          <a:xfrm>
            <a:off x="0" y="6421932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133246"/>
      </p:ext>
    </p:extLst>
  </p:cSld>
  <p:clrMapOvr>
    <a:masterClrMapping/>
  </p:clrMapOvr>
  <p:transition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rea\OneDrive\Рабочий стол\866670e5dd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8562" y="3040054"/>
            <a:ext cx="3373438" cy="3373438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5B4FAD-2342-4F61-865B-F43B437508DD}"/>
              </a:ext>
            </a:extLst>
          </p:cNvPr>
          <p:cNvSpPr/>
          <p:nvPr/>
        </p:nvSpPr>
        <p:spPr>
          <a:xfrm>
            <a:off x="110066" y="1086641"/>
            <a:ext cx="873345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Итак, из всех видов шоколада самым полезным по праву считается горький шоколад. В н</a:t>
            </a:r>
            <a:r>
              <a:rPr lang="ru-RU" sz="3200" dirty="0">
                <a:solidFill>
                  <a:srgbClr val="181818"/>
                </a:solidFill>
                <a:latin typeface="Times New Roman" pitchFamily="18" charset="0"/>
                <a:cs typeface="Times New Roman" pitchFamily="18" charset="0"/>
              </a:rPr>
              <a:t>ём</a:t>
            </a:r>
            <a:r>
              <a:rPr lang="ru-RU" sz="32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 меньше сахара, зато микроэлементов и витаминов хоть отбавляй. Он не повредит фигуре, придаст хороший жизненный тонус и поможет выйти из спячки в долгую зиму.</a:t>
            </a:r>
          </a:p>
          <a:p>
            <a:pPr algn="ctr"/>
            <a:br>
              <a:rPr lang="ru-RU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b="0" i="0" u="none" strike="noStrike" dirty="0">
              <a:solidFill>
                <a:srgbClr val="18181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082184-A401-4742-8FC7-496A209863AB}"/>
              </a:ext>
            </a:extLst>
          </p:cNvPr>
          <p:cNvSpPr/>
          <p:nvPr/>
        </p:nvSpPr>
        <p:spPr>
          <a:xfrm>
            <a:off x="0" y="253230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082184-A401-4742-8FC7-496A209863AB}"/>
              </a:ext>
            </a:extLst>
          </p:cNvPr>
          <p:cNvSpPr/>
          <p:nvPr/>
        </p:nvSpPr>
        <p:spPr>
          <a:xfrm>
            <a:off x="0" y="6413492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356053"/>
      </p:ext>
    </p:extLst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4EA380-B557-4A1A-8DC2-D3FBAD9314D3}"/>
              </a:ext>
            </a:extLst>
          </p:cNvPr>
          <p:cNvSpPr/>
          <p:nvPr/>
        </p:nvSpPr>
        <p:spPr>
          <a:xfrm>
            <a:off x="480379" y="677195"/>
            <a:ext cx="11237627" cy="5218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1.4 Состав шоколада</a:t>
            </a:r>
            <a:endParaRPr lang="ru-RU" sz="2400" b="0" i="0" dirty="0">
              <a:solidFill>
                <a:srgbClr val="1818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- это продукт переработки какао-бобов с сахаром.</a:t>
            </a:r>
          </a:p>
          <a:p>
            <a:pPr algn="just"/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В состав шоколада входят: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углеводы - 5-5 5%;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жир - 30-38%;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белок- 5-8%;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алкалоиды (теобромин и кофеин) - приблизительно 0,5%;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дубильные и минеральные вещества - приблизительно 1%.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Энергетическая ценность (в 100 г продукта):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- 680 калорий;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шоколадные конфеты - 460 калорий;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какао - 400 калорий.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Итак, шоколад достаточно калорийный продукт и частое его употребление приводит к привыканию.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87BA15-18E0-4312-BC9E-91BE9632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489"/>
            <a:ext cx="12192000" cy="353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4C32A0-5BF3-4427-A13A-E9D0E9C82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4783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2196"/>
      </p:ext>
    </p:extLst>
  </p:cSld>
  <p:clrMapOvr>
    <a:masterClrMapping/>
  </p:clrMapOvr>
  <p:transition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7A7E8E-142C-4BAA-BF32-992734840DBF}"/>
              </a:ext>
            </a:extLst>
          </p:cNvPr>
          <p:cNvSpPr/>
          <p:nvPr/>
        </p:nvSpPr>
        <p:spPr>
          <a:xfrm>
            <a:off x="0" y="-537418"/>
            <a:ext cx="12192000" cy="7132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0" dirty="0">
              <a:solidFill>
                <a:srgbClr val="1818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1818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0" dirty="0">
              <a:solidFill>
                <a:srgbClr val="1818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1818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1.5. Польза и вред шоколада на организм человека</a:t>
            </a:r>
            <a:endParaRPr lang="ru-RU" b="0" i="0" dirty="0">
              <a:solidFill>
                <a:srgbClr val="1818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Мнение о влиянии шоколада на здоровье расходятся. Вот каково научное мнение по самым частым «шоколадным» вопросам</a:t>
            </a:r>
            <a:r>
              <a:rPr lang="en-US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1750" b="0" i="0" dirty="0">
              <a:solidFill>
                <a:srgbClr val="1818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при умеренном употреблении может быть очень вкусным лекарством. Полезной порцией считается только одна треть плитки шоколада в день. Все остальное – это уже баловство. Чем же полезен шоколад?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Ряд экспериментов позволил ученым сделать вывод, что умеренное употребление шоколада может продлить жизнь человека на год.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- источник энергии, в нём содержатся калий и магний, которые необходимы для работы мышц. Поэтому шоколад полезен детям, а также тем, кто занимается спортом.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полезен для сердца и сосудов. Кардиологи установили, что тёмный шоколад препятствует образованию тромбов на стенках сосудов, улучшает кровоток, работу сердца и мозга.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способствует повышению иммунитета, если употреблять высококачественные горькие сорта.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поднимает настроение, его аромат вызывает чувство наслаждения и удовольствия.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Шоколад, содержащий казеин и кальций, помогает защитить зубы практически так же, как и молоко. Однако высокое содержание сахара перечеркивает все полезные свойства этих продуктов. Следовательно, не шоколад вреден для здоровья зубов, а его чрезмерное употребление.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Употребление шоколада не только положительно влияет на организм человека, так же мы выяснили, что</a:t>
            </a:r>
            <a:r>
              <a:rPr lang="ru-RU" sz="1750" b="1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вред он то же приносит нашему организму.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виновник лишнего веса, так как это высококалорийный продукт и при избыточном употреблении углеводы откладываются в организме в виде жира.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не следует много есть на ночь, особенно детям, так как он может вызвать бессонницу из-за содержания в нём кофеина.</a:t>
            </a:r>
          </a:p>
          <a:p>
            <a:pPr algn="just"/>
            <a:r>
              <a:rPr lang="ru-RU" sz="1750" b="0" i="0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Таким образом, шоколад больше полезен, чем вреден, но только его нужно есть в умеренном количестве.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9B71C0-8308-408F-9F38-FD697F14C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696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18977"/>
      </p:ext>
    </p:extLst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808D1D-0AE7-40A1-81A9-61EBD70C2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32" y="612844"/>
            <a:ext cx="12264989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1.6. Интересные факты о шоколаде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Шоколаду традиционно приписывают магические, медицинские и мистические свойства. К примеру, в латинском языке какао-деревья именуются как «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Theobroma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Cacao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», что означает «пища богов».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Самые «шоколадные» страны в мире – Бельгия, Швейцария, Италия, Франция и США. Именно в этих государствах население потребляет огромное количество шоколада. А кондитерские традиции Бельгии и Швейцарии считаются лучшими в мире.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Время произрастания какао-деревьев  может достигать 200 лет, но период плодоношения составляет всего лишь 25 лет.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Практические все какао-деревья находятся в пределах 20 градусов от экватора, причём 75% растут на расстоянии в 8 градусов с обеих сторон. Места возделывания какао-культур располагаются в 3-х основных регионах: Южная и Центральная Америка, Западная Африка и Юго-Восточная Азия/Океани</a:t>
            </a:r>
            <a:r>
              <a:rPr lang="ru-RU" altLang="ru-RU" sz="2000" dirty="0">
                <a:solidFill>
                  <a:srgbClr val="181818"/>
                </a:solidFill>
                <a:latin typeface="Times New Roman" panose="02020603050405020304" pitchFamily="18" charset="0"/>
              </a:rPr>
              <a:t>я.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Каждое какао-дерево производит около 2,5 тысяч бобов. Должно пройти около четырёх-пяти лет, чтобы появились первые бобы.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Международный день шоколада отмечается по всему миру 11 июля.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Каждый год человечество съедает более 600 тысяч тонн шоколада.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В России сделали первый памятник шоколаду, который был открыт в городе Покрове Владимирской области 1 июля 2009 года.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Open Sans"/>
              </a:rPr>
              <a:t>  </a:t>
            </a:r>
          </a:p>
        </p:txBody>
      </p:sp>
      <p:sp>
        <p:nvSpPr>
          <p:cNvPr id="3" name="AutoShape 2" descr="hello_html_cf763d2.png">
            <a:extLst>
              <a:ext uri="{FF2B5EF4-FFF2-40B4-BE49-F238E27FC236}">
                <a16:creationId xmlns:a16="http://schemas.microsoft.com/office/drawing/2014/main" id="{D8FEC450-A96C-4A00-A22B-F0542F02A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732" y="2708580"/>
            <a:ext cx="389572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D32F80-29D0-427C-AE32-70F8A677B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805"/>
            <a:ext cx="12192000" cy="353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F72B5B-AAB4-4D1E-88B6-CCF405C6C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8635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45060"/>
      </p:ext>
    </p:extLst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6DD702-A7C9-402E-899B-0AA0636EC0CE}"/>
              </a:ext>
            </a:extLst>
          </p:cNvPr>
          <p:cNvSpPr/>
          <p:nvPr/>
        </p:nvSpPr>
        <p:spPr>
          <a:xfrm>
            <a:off x="0" y="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1.7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Социологический опрос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246CF-31CF-4957-83A1-7A6ED4AF5397}"/>
              </a:ext>
            </a:extLst>
          </p:cNvPr>
          <p:cNvSpPr/>
          <p:nvPr/>
        </p:nvSpPr>
        <p:spPr>
          <a:xfrm>
            <a:off x="3115733" y="9175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1" dirty="0"/>
              <a:t>Любите ли вы шоколад</a:t>
            </a:r>
            <a:r>
              <a:rPr lang="en-US" sz="3600" b="1" i="1" dirty="0"/>
              <a:t>?</a:t>
            </a:r>
            <a:endParaRPr lang="ru-RU" sz="3600" b="1" i="1" dirty="0"/>
          </a:p>
        </p:txBody>
      </p:sp>
      <p:pic>
        <p:nvPicPr>
          <p:cNvPr id="3074" name="Picture 2" descr="C:\Users\werea\OneDrive\Рабочий стол\Новая папка\char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0039" y="1456266"/>
            <a:ext cx="10081961" cy="504098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290"/>
            <a:ext cx="12192000" cy="353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5956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8902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2BAB87-664C-4839-8B0A-B0259C7F8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00DE7A-88AB-4F14-BBAB-377B30C19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5"/>
            <a:ext cx="12192000" cy="709126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B057E81-48D0-47AF-8542-13ADBD51093B}"/>
              </a:ext>
            </a:extLst>
          </p:cNvPr>
          <p:cNvSpPr/>
          <p:nvPr/>
        </p:nvSpPr>
        <p:spPr>
          <a:xfrm>
            <a:off x="874227" y="880733"/>
            <a:ext cx="10443546" cy="435166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1A4006-4B2D-499E-8649-F2F0D84D3933}"/>
              </a:ext>
            </a:extLst>
          </p:cNvPr>
          <p:cNvSpPr/>
          <p:nvPr/>
        </p:nvSpPr>
        <p:spPr>
          <a:xfrm>
            <a:off x="1176952" y="880733"/>
            <a:ext cx="1014082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strike="noStrike" dirty="0">
                <a:solidFill>
                  <a:schemeClr val="bg1"/>
                </a:solidFill>
                <a:cs typeface="Times New Roman" pitchFamily="18" charset="0"/>
              </a:rPr>
              <a:t>Актуальность.</a:t>
            </a:r>
          </a:p>
          <a:p>
            <a:pPr algn="just"/>
            <a:r>
              <a:rPr lang="ru-RU" strike="noStrike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2400" strike="noStrike" dirty="0">
                <a:solidFill>
                  <a:schemeClr val="bg1"/>
                </a:solidFill>
                <a:cs typeface="Times New Roman" pitchFamily="18" charset="0"/>
              </a:rPr>
              <a:t>Шоколад</a:t>
            </a:r>
            <a:r>
              <a:rPr lang="ru-RU" sz="2800" strike="noStrike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2400" strike="noStrike" dirty="0">
                <a:solidFill>
                  <a:schemeClr val="bg1"/>
                </a:solidFill>
                <a:cs typeface="Times New Roman" pitchFamily="18" charset="0"/>
              </a:rPr>
              <a:t>– любимое лакомство детей и взрослых. Споры ученых о вреде и пользе шоколада продолжаются до сегодняшнего дня. Одни специалисты считают, что масло какао (основа для производства шоколада) предохраняет зубы от разрушения. Другие придерживаются мнения о том, что шоколад, как и все сладкое, вреден для зубов.</a:t>
            </a:r>
          </a:p>
          <a:p>
            <a:r>
              <a:rPr lang="ru-RU" sz="2400" strike="noStrike" dirty="0">
                <a:solidFill>
                  <a:schemeClr val="bg1"/>
                </a:solidFill>
                <a:cs typeface="Times New Roman" pitchFamily="18" charset="0"/>
              </a:rPr>
              <a:t>  Мы взяли тему про шоколад потому, что нам очень нравится это лакомство. Нам очень хотелось узнать, как он появился у нас, из чего его изготавливают, какой бывает шоколад? А ещё хотелось узнать, правда ли, что от него портятся зубы и почему его нельзя много есть? И насколько вреден и полезен шоколад?</a:t>
            </a:r>
          </a:p>
        </p:txBody>
      </p:sp>
    </p:spTree>
    <p:extLst>
      <p:ext uri="{BB962C8B-B14F-4D97-AF65-F5344CB8AC3E}">
        <p14:creationId xmlns:p14="http://schemas.microsoft.com/office/powerpoint/2010/main" val="3709496568"/>
      </p:ext>
    </p:extLst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6DD702-A7C9-402E-899B-0AA0636EC0CE}"/>
              </a:ext>
            </a:extLst>
          </p:cNvPr>
          <p:cNvSpPr/>
          <p:nvPr/>
        </p:nvSpPr>
        <p:spPr>
          <a:xfrm>
            <a:off x="0" y="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1.7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Социологический опрос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246CF-31CF-4957-83A1-7A6ED4AF5397}"/>
              </a:ext>
            </a:extLst>
          </p:cNvPr>
          <p:cNvSpPr/>
          <p:nvPr/>
        </p:nvSpPr>
        <p:spPr>
          <a:xfrm>
            <a:off x="1922106" y="750891"/>
            <a:ext cx="9741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/>
              <a:t>Считаете ли вы, что шоколад вреден</a:t>
            </a:r>
            <a:r>
              <a:rPr lang="en-US" sz="3600" b="1" i="1" dirty="0"/>
              <a:t>?</a:t>
            </a:r>
            <a:endParaRPr lang="ru-RU" sz="3600" b="1" i="1" dirty="0"/>
          </a:p>
        </p:txBody>
      </p:sp>
      <p:pic>
        <p:nvPicPr>
          <p:cNvPr id="4098" name="Picture 2" descr="C:\Users\werea\OneDrive\Рабочий стол\Новая папка\chart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399" y="1351490"/>
            <a:ext cx="10134601" cy="506730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956"/>
            <a:ext cx="12192000" cy="3530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4290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93558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6DD702-A7C9-402E-899B-0AA0636EC0CE}"/>
              </a:ext>
            </a:extLst>
          </p:cNvPr>
          <p:cNvSpPr/>
          <p:nvPr/>
        </p:nvSpPr>
        <p:spPr>
          <a:xfrm>
            <a:off x="0" y="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1.7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Социологический опрос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246CF-31CF-4957-83A1-7A6ED4AF5397}"/>
              </a:ext>
            </a:extLst>
          </p:cNvPr>
          <p:cNvSpPr/>
          <p:nvPr/>
        </p:nvSpPr>
        <p:spPr>
          <a:xfrm>
            <a:off x="2649894" y="716366"/>
            <a:ext cx="9741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/>
              <a:t>Как часто вы едите шоколад</a:t>
            </a:r>
            <a:r>
              <a:rPr lang="en-US" sz="3600" b="1" i="1" dirty="0"/>
              <a:t>?</a:t>
            </a:r>
            <a:endParaRPr lang="ru-RU" sz="3600" b="1" i="1" dirty="0"/>
          </a:p>
        </p:txBody>
      </p:sp>
      <p:pic>
        <p:nvPicPr>
          <p:cNvPr id="6146" name="Picture 2" descr="C:\Users\werea\OneDrive\Рабочий стол\Новая папка\chart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1133" y="1419753"/>
            <a:ext cx="10320867" cy="5160435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956"/>
            <a:ext cx="12192000" cy="3530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2823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77759"/>
      </p:ext>
    </p:extLst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6DD702-A7C9-402E-899B-0AA0636EC0CE}"/>
              </a:ext>
            </a:extLst>
          </p:cNvPr>
          <p:cNvSpPr/>
          <p:nvPr/>
        </p:nvSpPr>
        <p:spPr>
          <a:xfrm>
            <a:off x="0" y="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1.7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Социологический опрос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246CF-31CF-4957-83A1-7A6ED4AF5397}"/>
              </a:ext>
            </a:extLst>
          </p:cNvPr>
          <p:cNvSpPr/>
          <p:nvPr/>
        </p:nvSpPr>
        <p:spPr>
          <a:xfrm>
            <a:off x="373224" y="716366"/>
            <a:ext cx="12017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/>
              <a:t>Как вы считаете, избавляет ли шоколад от депрессии</a:t>
            </a:r>
            <a:r>
              <a:rPr lang="en-US" sz="3600" b="1" i="1" dirty="0"/>
              <a:t>?</a:t>
            </a:r>
            <a:endParaRPr lang="ru-RU" sz="3600" b="1" i="1" dirty="0"/>
          </a:p>
        </p:txBody>
      </p:sp>
      <p:pic>
        <p:nvPicPr>
          <p:cNvPr id="7170" name="Picture 2" descr="C:\Users\werea\OneDrive\Рабочий стол\Новая папка\chart (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3667" y="1456266"/>
            <a:ext cx="9948333" cy="4974167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290"/>
            <a:ext cx="12192000" cy="3530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8957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52973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6DD702-A7C9-402E-899B-0AA0636EC0CE}"/>
              </a:ext>
            </a:extLst>
          </p:cNvPr>
          <p:cNvSpPr/>
          <p:nvPr/>
        </p:nvSpPr>
        <p:spPr>
          <a:xfrm>
            <a:off x="0" y="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1.7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Социологический опрос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246CF-31CF-4957-83A1-7A6ED4AF5397}"/>
              </a:ext>
            </a:extLst>
          </p:cNvPr>
          <p:cNvSpPr/>
          <p:nvPr/>
        </p:nvSpPr>
        <p:spPr>
          <a:xfrm>
            <a:off x="1270690" y="851833"/>
            <a:ext cx="10481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/>
              <a:t>Шоколад какой марки вы предпочитаете</a:t>
            </a:r>
            <a:r>
              <a:rPr lang="en-US" sz="3600" b="1" i="1" dirty="0"/>
              <a:t>?</a:t>
            </a:r>
            <a:endParaRPr lang="ru-RU" sz="3600" b="1" i="1" dirty="0"/>
          </a:p>
        </p:txBody>
      </p:sp>
      <p:pic>
        <p:nvPicPr>
          <p:cNvPr id="5122" name="Picture 2" descr="C:\Users\werea\OneDrive\Рабочий стол\Новая папка\chart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5867" y="1354666"/>
            <a:ext cx="10126133" cy="505501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2890"/>
            <a:ext cx="12192000" cy="3530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290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6538"/>
      </p:ext>
    </p:extLst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EB9507-26F9-4916-8968-AF99D63D190C}"/>
              </a:ext>
            </a:extLst>
          </p:cNvPr>
          <p:cNvSpPr/>
          <p:nvPr/>
        </p:nvSpPr>
        <p:spPr>
          <a:xfrm>
            <a:off x="265080" y="174563"/>
            <a:ext cx="3069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1.8 </a:t>
            </a:r>
            <a:r>
              <a:rPr lang="ru-RU" b="1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Исследование шоколада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749F84-5FFF-48F1-88A6-0B29F3715F56}"/>
              </a:ext>
            </a:extLst>
          </p:cNvPr>
          <p:cNvSpPr/>
          <p:nvPr/>
        </p:nvSpPr>
        <p:spPr>
          <a:xfrm>
            <a:off x="135467" y="526961"/>
            <a:ext cx="116026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Обьекты</a:t>
            </a:r>
            <a:r>
              <a:rPr lang="ru-RU" sz="2400" b="1" i="1" dirty="0"/>
              <a:t> исследования:</a:t>
            </a:r>
          </a:p>
          <a:p>
            <a:endParaRPr lang="ru-RU" sz="2400" b="1" i="1" dirty="0"/>
          </a:p>
          <a:p>
            <a:r>
              <a:rPr lang="ru-RU" b="1" i="1" dirty="0"/>
              <a:t>Молочный шоколад «Воздушный»</a:t>
            </a:r>
          </a:p>
          <a:p>
            <a:r>
              <a:rPr lang="ru-RU" i="1" dirty="0"/>
              <a:t>Производитель</a:t>
            </a:r>
            <a:r>
              <a:rPr lang="ru-RU" dirty="0"/>
              <a:t>: ООО «</a:t>
            </a:r>
            <a:r>
              <a:rPr lang="ru-RU" dirty="0" err="1"/>
              <a:t>Мон</a:t>
            </a:r>
            <a:r>
              <a:rPr lang="en-US" dirty="0"/>
              <a:t>`</a:t>
            </a:r>
            <a:r>
              <a:rPr lang="ru-RU" dirty="0" err="1"/>
              <a:t>дэлис</a:t>
            </a:r>
            <a:r>
              <a:rPr lang="ru-RU" dirty="0"/>
              <a:t> Русь»</a:t>
            </a:r>
          </a:p>
          <a:p>
            <a:r>
              <a:rPr lang="ru-RU" i="1" dirty="0"/>
              <a:t>Состав</a:t>
            </a:r>
            <a:r>
              <a:rPr lang="ru-RU" dirty="0"/>
              <a:t>: сахар, какао тертое, масло какао, сыворотка сухая молочная, молоко сухое </a:t>
            </a:r>
            <a:r>
              <a:rPr lang="ru-RU" dirty="0" err="1"/>
              <a:t>целое,жир</a:t>
            </a:r>
            <a:r>
              <a:rPr lang="ru-RU" dirty="0"/>
              <a:t> молочный, молоко сухое обезжиренное, лецитин соевый, Е476, ароматизатор</a:t>
            </a:r>
            <a:endParaRPr lang="ru-RU" sz="2400" b="1" i="1" dirty="0"/>
          </a:p>
          <a:p>
            <a:endParaRPr lang="ru-RU" sz="2400" b="1" i="1" dirty="0"/>
          </a:p>
          <a:p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502FE7-4ADE-4124-90B4-4114908638D9}"/>
              </a:ext>
            </a:extLst>
          </p:cNvPr>
          <p:cNvSpPr/>
          <p:nvPr/>
        </p:nvSpPr>
        <p:spPr>
          <a:xfrm>
            <a:off x="160867" y="2336510"/>
            <a:ext cx="117178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r>
              <a:rPr lang="ru-RU" b="1" i="1" dirty="0"/>
              <a:t>Шоколад темный «</a:t>
            </a:r>
            <a:r>
              <a:rPr lang="ru-RU" b="1" i="1" dirty="0" err="1"/>
              <a:t>Бабаевский</a:t>
            </a:r>
            <a:r>
              <a:rPr lang="ru-RU" b="1" i="1" dirty="0"/>
              <a:t>»</a:t>
            </a:r>
            <a:endParaRPr lang="ru-RU" dirty="0"/>
          </a:p>
          <a:p>
            <a:r>
              <a:rPr lang="ru-RU" i="1" dirty="0"/>
              <a:t>Производитель</a:t>
            </a:r>
            <a:r>
              <a:rPr lang="ru-RU" dirty="0"/>
              <a:t>: ОАО «Кондитерский концерн </a:t>
            </a:r>
            <a:r>
              <a:rPr lang="ru-RU" dirty="0" err="1"/>
              <a:t>Бабаевский</a:t>
            </a:r>
            <a:r>
              <a:rPr lang="ru-RU" dirty="0"/>
              <a:t>»</a:t>
            </a:r>
          </a:p>
          <a:p>
            <a:r>
              <a:rPr lang="ru-RU" i="1" dirty="0"/>
              <a:t>Состав</a:t>
            </a:r>
            <a:r>
              <a:rPr lang="ru-RU" dirty="0"/>
              <a:t>: Сахар, какао тертое, ядро ореха фундука половинки, какао масло, молочный жир, спирт этиловый, эмульгаторы: соевый лецитин Е476, соль, чай, вода питьевая, ароматизатор ваниль.</a:t>
            </a:r>
          </a:p>
          <a:p>
            <a:endParaRPr lang="ru-RU" sz="2400" b="1" i="1" dirty="0"/>
          </a:p>
          <a:p>
            <a:endParaRPr lang="ru-RU" sz="2400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559B6-834A-4DD0-B6F9-F955D3572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3" y="3876697"/>
            <a:ext cx="2981303" cy="2981303"/>
          </a:xfrm>
          <a:prstGeom prst="rect">
            <a:avLst/>
          </a:prstGeom>
        </p:spPr>
      </p:pic>
      <p:pic>
        <p:nvPicPr>
          <p:cNvPr id="1026" name="Picture 2" descr="C:\Users\werea\OneDrive\Рабочий стол\3c5ad6312ae7985b02ef910f8f1c64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640" y="4996498"/>
            <a:ext cx="3291840" cy="1596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1549029"/>
      </p:ext>
    </p:extLst>
  </p:cSld>
  <p:clrMapOvr>
    <a:masterClrMapping/>
  </p:clrMapOvr>
  <p:transition>
    <p:spli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6DD702-A7C9-402E-899B-0AA0636EC0CE}"/>
              </a:ext>
            </a:extLst>
          </p:cNvPr>
          <p:cNvSpPr/>
          <p:nvPr/>
        </p:nvSpPr>
        <p:spPr>
          <a:xfrm>
            <a:off x="153955" y="737378"/>
            <a:ext cx="8537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Исследование шоколада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246CF-31CF-4957-83A1-7A6ED4AF5397}"/>
              </a:ext>
            </a:extLst>
          </p:cNvPr>
          <p:cNvSpPr/>
          <p:nvPr/>
        </p:nvSpPr>
        <p:spPr>
          <a:xfrm>
            <a:off x="153955" y="1443893"/>
            <a:ext cx="1188409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Опыт №1</a:t>
            </a:r>
            <a:r>
              <a:rPr lang="ru-RU" b="1" i="1" dirty="0"/>
              <a:t>. Как проверить шоколад "на полезность"?</a:t>
            </a:r>
            <a:endParaRPr lang="ru-RU" dirty="0"/>
          </a:p>
          <a:p>
            <a:r>
              <a:rPr lang="ru-RU" dirty="0"/>
              <a:t>25-30% содержания в плитке какао-бобов свидетельствует о достаточно низком качестве данного шоколада,</a:t>
            </a:r>
          </a:p>
          <a:p>
            <a:r>
              <a:rPr lang="ru-RU" dirty="0"/>
              <a:t>35-40% характеризует шоколад среднего качества,</a:t>
            </a:r>
          </a:p>
          <a:p>
            <a:r>
              <a:rPr lang="ru-RU" dirty="0"/>
              <a:t>40-45% - вполне хороший шоколад,</a:t>
            </a:r>
          </a:p>
          <a:p>
            <a:r>
              <a:rPr lang="ru-RU" dirty="0"/>
              <a:t>45- 60% - перед вами отличная шоколадка, которая пойдет вам на пользу.</a:t>
            </a:r>
          </a:p>
          <a:p>
            <a:r>
              <a:rPr lang="ru-RU" dirty="0"/>
              <a:t>                                                                   </a:t>
            </a:r>
            <a:r>
              <a:rPr lang="ru-RU" sz="2400" b="1" dirty="0"/>
              <a:t>Содержание какао-бобов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sz="2400" b="1" dirty="0"/>
              <a:t>Вывод</a:t>
            </a:r>
            <a:r>
              <a:rPr lang="ru-RU" sz="2400" dirty="0"/>
              <a:t>: молочный шоколад «Воздушный» является шоколадом </a:t>
            </a:r>
            <a:r>
              <a:rPr lang="ru-RU" sz="2400" b="1" i="1" dirty="0"/>
              <a:t>низкого качества, </a:t>
            </a:r>
            <a:r>
              <a:rPr lang="ru-RU" sz="2400" dirty="0"/>
              <a:t>а горький сорт шоколада «</a:t>
            </a:r>
            <a:r>
              <a:rPr lang="ru-RU" sz="2400" dirty="0" err="1"/>
              <a:t>Бабаевский</a:t>
            </a:r>
            <a:r>
              <a:rPr lang="ru-RU" sz="2400" dirty="0"/>
              <a:t>» лидирует по изученному показателю и являются </a:t>
            </a:r>
            <a:r>
              <a:rPr lang="ru-RU" sz="2400" b="1" i="1" dirty="0"/>
              <a:t>наиболее полезным </a:t>
            </a:r>
            <a:r>
              <a:rPr lang="ru-RU" sz="2400" dirty="0"/>
              <a:t>для организма.</a:t>
            </a:r>
            <a:endParaRPr lang="ru-RU" sz="2400" b="1" i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1A736D0-4344-49F7-B0A1-F403956B9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338013"/>
              </p:ext>
            </p:extLst>
          </p:nvPr>
        </p:nvGraphicFramePr>
        <p:xfrm>
          <a:off x="1535502" y="3259667"/>
          <a:ext cx="8353910" cy="13224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79671">
                  <a:extLst>
                    <a:ext uri="{9D8B030D-6E8A-4147-A177-3AD203B41FA5}">
                      <a16:colId xmlns:a16="http://schemas.microsoft.com/office/drawing/2014/main" val="3662952500"/>
                    </a:ext>
                  </a:extLst>
                </a:gridCol>
                <a:gridCol w="4174239">
                  <a:extLst>
                    <a:ext uri="{9D8B030D-6E8A-4147-A177-3AD203B41FA5}">
                      <a16:colId xmlns:a16="http://schemas.microsoft.com/office/drawing/2014/main" val="1597794414"/>
                    </a:ext>
                  </a:extLst>
                </a:gridCol>
              </a:tblGrid>
              <a:tr h="647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Молочный «Воздушный»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25,5%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911481"/>
                  </a:ext>
                </a:extLst>
              </a:tr>
              <a:tr h="674714">
                <a:tc>
                  <a:txBody>
                    <a:bodyPr/>
                    <a:lstStyle/>
                    <a:p>
                      <a:r>
                        <a:rPr lang="ru-RU" dirty="0"/>
                        <a:t>Темный</a:t>
                      </a:r>
                      <a:r>
                        <a:rPr lang="ru-RU" baseline="0" dirty="0"/>
                        <a:t> «</a:t>
                      </a:r>
                      <a:r>
                        <a:rPr lang="ru-RU" baseline="0" dirty="0" err="1"/>
                        <a:t>Бабаевский</a:t>
                      </a:r>
                      <a:r>
                        <a:rPr lang="ru-RU" baseline="0" dirty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54,3 %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59624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90"/>
            <a:ext cx="12192000" cy="353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C446C5-E395-4B7B-8E75-0840C6E7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7316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16775"/>
      </p:ext>
    </p:extLst>
  </p:cSld>
  <p:clrMapOvr>
    <a:masterClrMapping/>
  </p:clrMapOvr>
  <p:transition>
    <p:spli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6DD702-A7C9-402E-899B-0AA0636EC0CE}"/>
              </a:ext>
            </a:extLst>
          </p:cNvPr>
          <p:cNvSpPr/>
          <p:nvPr/>
        </p:nvSpPr>
        <p:spPr>
          <a:xfrm>
            <a:off x="153955" y="737378"/>
            <a:ext cx="8537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Исследование шоколада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246CF-31CF-4957-83A1-7A6ED4AF5397}"/>
              </a:ext>
            </a:extLst>
          </p:cNvPr>
          <p:cNvSpPr/>
          <p:nvPr/>
        </p:nvSpPr>
        <p:spPr>
          <a:xfrm>
            <a:off x="153955" y="1426960"/>
            <a:ext cx="118840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Опыт № 2.</a:t>
            </a:r>
            <a:r>
              <a:rPr lang="ru-RU" sz="2000" dirty="0"/>
              <a:t> </a:t>
            </a:r>
            <a:r>
              <a:rPr lang="ru-RU" sz="2000" b="1" i="1" dirty="0"/>
              <a:t>Обнаружение в шоколаде углеводов.</a:t>
            </a:r>
            <a:endParaRPr lang="ru-RU" sz="2000" dirty="0"/>
          </a:p>
          <a:p>
            <a:r>
              <a:rPr lang="ru-RU" sz="2000" dirty="0"/>
              <a:t>Насыпать в пробирку  тёртый шоколад и прилить 2 мл дистиллированной воды. Хорошо встряхнуть содержимое пробирки несколько раз и отфильтровать. К фильтрату добавить 1 мл 2М раствора </a:t>
            </a:r>
            <a:r>
              <a:rPr lang="ru-RU" sz="2000" dirty="0" err="1"/>
              <a:t>гидроксида</a:t>
            </a:r>
            <a:r>
              <a:rPr lang="ru-RU" sz="2000" dirty="0"/>
              <a:t> натрия </a:t>
            </a:r>
            <a:r>
              <a:rPr lang="ru-RU" sz="2000" dirty="0" err="1"/>
              <a:t>NaOH</a:t>
            </a:r>
            <a:r>
              <a:rPr lang="ru-RU" sz="2000" dirty="0"/>
              <a:t> и 2-3 капли 10% раствора сульфата меди (II) CuSO</a:t>
            </a:r>
            <a:r>
              <a:rPr lang="ru-RU" sz="2000" baseline="-25000" dirty="0"/>
              <a:t>4</a:t>
            </a:r>
            <a:r>
              <a:rPr lang="ru-RU" sz="2000" dirty="0"/>
              <a:t>, пробирку интенсивно встряхивают. Появляется ярко-синее окрашивание. Такую реакцию даёт сахароза, представляющая собой многоатомный спирт.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sz="2400" b="1" dirty="0"/>
              <a:t>Вывод: В обоих образцах есть углеводы.</a:t>
            </a:r>
            <a:endParaRPr lang="ru-RU" sz="2400" b="1" i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1A736D0-4344-49F7-B0A1-F403956B9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600089"/>
              </p:ext>
            </p:extLst>
          </p:nvPr>
        </p:nvGraphicFramePr>
        <p:xfrm>
          <a:off x="2103525" y="3550618"/>
          <a:ext cx="7433734" cy="12309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16867">
                  <a:extLst>
                    <a:ext uri="{9D8B030D-6E8A-4147-A177-3AD203B41FA5}">
                      <a16:colId xmlns:a16="http://schemas.microsoft.com/office/drawing/2014/main" val="3662952500"/>
                    </a:ext>
                  </a:extLst>
                </a:gridCol>
                <a:gridCol w="3716867">
                  <a:extLst>
                    <a:ext uri="{9D8B030D-6E8A-4147-A177-3AD203B41FA5}">
                      <a16:colId xmlns:a16="http://schemas.microsoft.com/office/drawing/2014/main" val="1597794414"/>
                    </a:ext>
                  </a:extLst>
                </a:gridCol>
              </a:tblGrid>
              <a:tr h="5909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Молочный «Воздушный»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911481"/>
                  </a:ext>
                </a:extLst>
              </a:tr>
              <a:tr h="589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Темный</a:t>
                      </a:r>
                      <a:r>
                        <a:rPr lang="ru-RU" baseline="0" dirty="0"/>
                        <a:t> «Бабаевский»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59624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90"/>
            <a:ext cx="12192000" cy="353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C446C5-E395-4B7B-8E75-0840C6E7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8165"/>
            <a:ext cx="12192000" cy="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16775"/>
      </p:ext>
    </p:extLst>
  </p:cSld>
  <p:clrMapOvr>
    <a:masterClrMapping/>
  </p:clrMapOvr>
  <p:transition>
    <p:spli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D572D8-6FA7-494A-97FF-91F9CE84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90"/>
            <a:ext cx="12192000" cy="3530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05F5F7-8808-4D1F-B7AC-632806B52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4379"/>
            <a:ext cx="12192000" cy="3530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6E9C1F-DC2E-4007-B859-5717B72F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3407" y="2337538"/>
            <a:ext cx="4045792" cy="18206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41DBDB-D64C-4040-A276-4461586D9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8124" y="2337537"/>
            <a:ext cx="4045788" cy="18206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D30674-510B-403E-87EE-EB6DFCEBD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7356" y="2259381"/>
            <a:ext cx="4045794" cy="18206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C54FF9-620F-414A-B5AC-BC909CF37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5219" y="2259380"/>
            <a:ext cx="4045790" cy="18206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09913D-9648-401F-990F-5FBECDCD691E}"/>
              </a:ext>
            </a:extLst>
          </p:cNvPr>
          <p:cNvSpPr txBox="1"/>
          <p:nvPr/>
        </p:nvSpPr>
        <p:spPr>
          <a:xfrm>
            <a:off x="5674601" y="823621"/>
            <a:ext cx="2683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Молочный «Воздушный»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E8BCB-02C3-4703-B62F-83F168D80A67}"/>
              </a:ext>
            </a:extLst>
          </p:cNvPr>
          <p:cNvSpPr txBox="1"/>
          <p:nvPr/>
        </p:nvSpPr>
        <p:spPr>
          <a:xfrm>
            <a:off x="3361518" y="823621"/>
            <a:ext cx="2387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Темный</a:t>
            </a:r>
            <a:r>
              <a:rPr lang="ru-RU" baseline="0" dirty="0"/>
              <a:t> «Бабаевский»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9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6DD702-A7C9-402E-899B-0AA0636EC0CE}"/>
              </a:ext>
            </a:extLst>
          </p:cNvPr>
          <p:cNvSpPr/>
          <p:nvPr/>
        </p:nvSpPr>
        <p:spPr>
          <a:xfrm>
            <a:off x="153955" y="579196"/>
            <a:ext cx="8537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Исследование шоколада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246CF-31CF-4957-83A1-7A6ED4AF5397}"/>
              </a:ext>
            </a:extLst>
          </p:cNvPr>
          <p:cNvSpPr/>
          <p:nvPr/>
        </p:nvSpPr>
        <p:spPr>
          <a:xfrm>
            <a:off x="153955" y="1109200"/>
            <a:ext cx="1188409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Опыт № 3.</a:t>
            </a:r>
            <a:r>
              <a:rPr lang="ru-RU" sz="2000" dirty="0"/>
              <a:t> Обнаружение непредельных жиров. </a:t>
            </a:r>
          </a:p>
          <a:p>
            <a:r>
              <a:rPr lang="ru-RU" sz="2000" dirty="0"/>
              <a:t>Кусочек шоколада оборачивают фильтровальной бумагой и надавливают на него. На бумаге должны появиться жировые пятна. На пятно помещают каплю 0,5 н. раствора KMnO</a:t>
            </a:r>
            <a:r>
              <a:rPr lang="ru-RU" sz="2000" baseline="-25000" dirty="0"/>
              <a:t>4</a:t>
            </a:r>
            <a:r>
              <a:rPr lang="ru-RU" sz="2000" dirty="0"/>
              <a:t>. Образуется бурый MnO</a:t>
            </a:r>
            <a:r>
              <a:rPr lang="ru-RU" sz="2000" baseline="-25000" dirty="0"/>
              <a:t>2</a:t>
            </a:r>
            <a:r>
              <a:rPr lang="ru-RU" sz="2000" dirty="0"/>
              <a:t>  из-за протекания окислительно-восстановительной реакции</a:t>
            </a:r>
            <a:r>
              <a:rPr lang="en-US" sz="2000" dirty="0"/>
              <a:t>.</a:t>
            </a:r>
            <a:endParaRPr lang="ru-RU" sz="2000" dirty="0"/>
          </a:p>
          <a:p>
            <a:endParaRPr lang="ru-RU" sz="2000" dirty="0"/>
          </a:p>
          <a:p>
            <a:endParaRPr lang="ru-RU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890"/>
            <a:ext cx="12192000" cy="353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C446C5-E395-4B7B-8E75-0840C6E7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8165"/>
            <a:ext cx="12192000" cy="3530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3C7818-9681-44FE-A05E-D26CCEDDE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5658" y="3507716"/>
            <a:ext cx="3292149" cy="14814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63A0C3-0F6F-4692-9F7F-D7BA8B2EE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34" y="4031857"/>
            <a:ext cx="4139260" cy="18626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8B9D3F-65DA-4FE0-90B8-DEDB2DBCA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21" y="3507716"/>
            <a:ext cx="3292148" cy="1481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7D170B-7F10-4CDD-8F8A-6BA27C9EF2F7}"/>
              </a:ext>
            </a:extLst>
          </p:cNvPr>
          <p:cNvSpPr txBox="1"/>
          <p:nvPr/>
        </p:nvSpPr>
        <p:spPr>
          <a:xfrm>
            <a:off x="3198069" y="3701907"/>
            <a:ext cx="2387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Темный</a:t>
            </a:r>
            <a:r>
              <a:rPr lang="ru-RU" baseline="0" dirty="0"/>
              <a:t> «Бабаевский»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EE0A81-DBD6-477D-956A-6CB0EBF6BE7E}"/>
              </a:ext>
            </a:extLst>
          </p:cNvPr>
          <p:cNvSpPr txBox="1"/>
          <p:nvPr/>
        </p:nvSpPr>
        <p:spPr>
          <a:xfrm>
            <a:off x="5642564" y="3703881"/>
            <a:ext cx="2683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Молочный «Воздушный»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616775"/>
      </p:ext>
    </p:extLst>
  </p:cSld>
  <p:clrMapOvr>
    <a:masterClrMapping/>
  </p:clrMapOvr>
  <p:transition>
    <p:spli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6DD702-A7C9-402E-899B-0AA0636EC0CE}"/>
              </a:ext>
            </a:extLst>
          </p:cNvPr>
          <p:cNvSpPr/>
          <p:nvPr/>
        </p:nvSpPr>
        <p:spPr>
          <a:xfrm>
            <a:off x="153955" y="701190"/>
            <a:ext cx="8537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Исследование шоколада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246CF-31CF-4957-83A1-7A6ED4AF5397}"/>
              </a:ext>
            </a:extLst>
          </p:cNvPr>
          <p:cNvSpPr/>
          <p:nvPr/>
        </p:nvSpPr>
        <p:spPr>
          <a:xfrm>
            <a:off x="153955" y="1350382"/>
            <a:ext cx="1188409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Опыт № 4. Определение качества шоколада.</a:t>
            </a:r>
            <a:endParaRPr lang="ru-RU" dirty="0"/>
          </a:p>
          <a:p>
            <a:r>
              <a:rPr lang="ru-RU" dirty="0"/>
              <a:t>Для того, чтобы определить качество шоколада, необходимо взять его кусочек и двумя пальцами подержать 2-3 минуты. Если в шоколаде меньше 40% какао и добавлены растительные и другие жиры, то шоколад сразу же начнет таять в руке. Хороший шоколад, в состав которого не входит растительный жир, не будет таять в руках даже летом.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en-US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sz="2400" b="1" dirty="0"/>
              <a:t>Вывод</a:t>
            </a:r>
            <a:r>
              <a:rPr lang="ru-RU" sz="2400" dirty="0"/>
              <a:t>: Шоколад «Бабаевский» растаял совсем немного, в то время как «Воздушный» растаял практически полностью.</a:t>
            </a:r>
            <a:endParaRPr lang="ru-RU" sz="2400" b="1" i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1A736D0-4344-49F7-B0A1-F403956B9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97161"/>
              </p:ext>
            </p:extLst>
          </p:nvPr>
        </p:nvGraphicFramePr>
        <p:xfrm>
          <a:off x="2489200" y="3137031"/>
          <a:ext cx="6951132" cy="12090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1332">
                  <a:extLst>
                    <a:ext uri="{9D8B030D-6E8A-4147-A177-3AD203B41FA5}">
                      <a16:colId xmlns:a16="http://schemas.microsoft.com/office/drawing/2014/main" val="3662952500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1597794414"/>
                    </a:ext>
                  </a:extLst>
                </a:gridCol>
              </a:tblGrid>
              <a:tr h="569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Молочный «Воздушный»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Сильно растаял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911481"/>
                  </a:ext>
                </a:extLst>
              </a:tr>
              <a:tr h="6119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Темный</a:t>
                      </a:r>
                      <a:r>
                        <a:rPr lang="ru-RU" baseline="0" dirty="0"/>
                        <a:t> «</a:t>
                      </a:r>
                      <a:r>
                        <a:rPr lang="ru-RU" baseline="0" dirty="0" err="1"/>
                        <a:t>Бабаевский</a:t>
                      </a:r>
                      <a:r>
                        <a:rPr lang="ru-RU" baseline="0" dirty="0"/>
                        <a:t>»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Растаял совсем немного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59624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90"/>
            <a:ext cx="12192000" cy="353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C446C5-E395-4B7B-8E75-0840C6E7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4542"/>
            <a:ext cx="12192000" cy="3530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C49E15-C8B2-45C9-AEBD-E4B033FBA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1" y="2594567"/>
            <a:ext cx="1720506" cy="22206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98357B-10FA-4CA0-BA61-A886BA85D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68" y="2594567"/>
            <a:ext cx="1720507" cy="22940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A8DC4F-555A-421A-A07F-D7176D5EC167}"/>
              </a:ext>
            </a:extLst>
          </p:cNvPr>
          <p:cNvSpPr txBox="1"/>
          <p:nvPr/>
        </p:nvSpPr>
        <p:spPr>
          <a:xfrm>
            <a:off x="9354425" y="4950917"/>
            <a:ext cx="2683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Молочный «Воздушный»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D0229E-F9E5-4226-8C06-304B6F3F4B11}"/>
              </a:ext>
            </a:extLst>
          </p:cNvPr>
          <p:cNvSpPr txBox="1"/>
          <p:nvPr/>
        </p:nvSpPr>
        <p:spPr>
          <a:xfrm>
            <a:off x="250166" y="4934577"/>
            <a:ext cx="238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Темный «Бабаевский»</a:t>
            </a:r>
          </a:p>
        </p:txBody>
      </p:sp>
    </p:spTree>
    <p:extLst>
      <p:ext uri="{BB962C8B-B14F-4D97-AF65-F5344CB8AC3E}">
        <p14:creationId xmlns:p14="http://schemas.microsoft.com/office/powerpoint/2010/main" val="1161616775"/>
      </p:ext>
    </p:extLst>
  </p:cSld>
  <p:clrMapOvr>
    <a:masterClrMapping/>
  </p:clrMapOvr>
  <p:transition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35A15-10E3-4137-95B0-5C3A19707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5"/>
            <a:ext cx="12192000" cy="709126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E32BD8A-7BCD-4D5F-96BB-AB65E016C3CB}"/>
              </a:ext>
            </a:extLst>
          </p:cNvPr>
          <p:cNvSpPr/>
          <p:nvPr/>
        </p:nvSpPr>
        <p:spPr>
          <a:xfrm>
            <a:off x="821094" y="1020155"/>
            <a:ext cx="9489233" cy="328125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9D9CDB-A5E7-49A3-B792-F9A9923367E3}"/>
              </a:ext>
            </a:extLst>
          </p:cNvPr>
          <p:cNvSpPr/>
          <p:nvPr/>
        </p:nvSpPr>
        <p:spPr>
          <a:xfrm>
            <a:off x="901959" y="1310427"/>
            <a:ext cx="94083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Объект исследования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: шоколад.</a:t>
            </a:r>
          </a:p>
          <a:p>
            <a:pPr algn="just"/>
            <a:endParaRPr lang="ru-RU" sz="2800" b="0" i="0" u="none" strike="noStrike" dirty="0">
              <a:solidFill>
                <a:schemeClr val="bg1"/>
              </a:solidFill>
              <a:effectLst/>
              <a:cs typeface="Times New Roman" pitchFamily="18" charset="0"/>
            </a:endParaRPr>
          </a:p>
          <a:p>
            <a:pPr algn="just"/>
            <a:r>
              <a:rPr lang="ru-RU" sz="2800" b="1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Предмет исследования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: 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влияние шоколада на здоровье людей.</a:t>
            </a:r>
          </a:p>
          <a:p>
            <a:pPr algn="just"/>
            <a:endParaRPr lang="ru-RU" sz="2400" b="0" i="0" u="none" strike="noStrike" dirty="0">
              <a:solidFill>
                <a:schemeClr val="bg1"/>
              </a:solidFill>
              <a:effectLst/>
              <a:cs typeface="Times New Roman" pitchFamily="18" charset="0"/>
            </a:endParaRPr>
          </a:p>
          <a:p>
            <a:pPr algn="just"/>
            <a:r>
              <a:rPr lang="ru-RU" sz="2800" b="1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Цель работы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: 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выявить полезные и вредные свойства шоколада и воздействие их на организм.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EFDFF5-BF9D-46AB-A2F4-8552D7116780}"/>
              </a:ext>
            </a:extLst>
          </p:cNvPr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0" i="0" u="none" strike="noStrike" dirty="0">
              <a:solidFill>
                <a:srgbClr val="181818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11186494"/>
      </p:ext>
    </p:extLst>
  </p:cSld>
  <p:clrMapOvr>
    <a:masterClrMapping/>
  </p:clrMapOvr>
  <p:transition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6332" y="694267"/>
            <a:ext cx="868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cs typeface="Times New Roman" pitchFamily="18" charset="0"/>
              </a:rPr>
              <a:t>Шоколад – кондитерское изделие, вырабатываемое из бобов какао с сахаром и других пищевых компонентов. Натуральный шоколад – это шоколад, содержащий только какао-продукты (какао-бобы, какао-масло) и сахар. Изучив информацию из разных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источников, мы пришли к выводу, что польза от употребления шоколада превосходит его описанное вредное воздействие, если употреблять «сладкое лакомство» в меру. </a:t>
            </a:r>
            <a:r>
              <a:rPr lang="ru-RU" sz="2800" u="sng" dirty="0">
                <a:cs typeface="Times New Roman" pitchFamily="18" charset="0"/>
              </a:rPr>
              <a:t>Гипотеза подтвердилась.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90"/>
            <a:ext cx="12192000" cy="3530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F37AE5-6795-46CC-AB55-58E40EB20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816"/>
            <a:ext cx="12192000" cy="5048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4934"/>
            <a:ext cx="1170093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Шоколад в умеренных количествах оказывает положительное влияние на здоровье человека.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Большинство людей, употребляющих шоколад, не знают какое влияние, он оказывает на организм человека.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Любители шоколада реже страдают такими заболеваниями как язва желудка, сенная лихорадка.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Шоколад стимулирует выброс </a:t>
            </a:r>
            <a:r>
              <a:rPr lang="ru-RU" sz="2000" i="1" dirty="0" err="1">
                <a:cs typeface="Times New Roman" pitchFamily="18" charset="0"/>
              </a:rPr>
              <a:t>эндорфинов</a:t>
            </a:r>
            <a:r>
              <a:rPr lang="ru-RU" sz="2000" dirty="0">
                <a:cs typeface="Times New Roman" pitchFamily="18" charset="0"/>
              </a:rPr>
              <a:t> – так называемых </a:t>
            </a:r>
            <a:r>
              <a:rPr lang="ru-RU" sz="2000" i="1" dirty="0">
                <a:cs typeface="Times New Roman" pitchFamily="18" charset="0"/>
              </a:rPr>
              <a:t>гормонов счастья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Содержит антиоксиданты, помогающие сохранить здоровье сердца и сосудов.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Оказывает бодрящее воздействие, так как содержит кофеин.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Содержит антибактериальные компоненты, которые борются с зубным кариесом.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Из исследованных образцов шоколадом наибольшее содержание какао-бобов отмечается в тёмных и горьких сортах шоколада, которые и являются наиболее полезными.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Белый шоколад является наименее калорийным, не содержит какао-бобов, поэтому является самым безопасным.</a:t>
            </a:r>
          </a:p>
          <a:p>
            <a:endParaRPr lang="ru-RU" dirty="0"/>
          </a:p>
          <a:p>
            <a:pPr lvl="1" algn="ctr"/>
            <a:r>
              <a:rPr lang="ru-RU" i="1" dirty="0"/>
              <a:t>В заключение нашей работы мы ещё раз хотим подчеркнуть, что умеренное употребление шоколада благотворно влияет на здоровье и настроение человека.</a:t>
            </a:r>
          </a:p>
          <a:p>
            <a:pPr lvl="1" algn="ctr"/>
            <a:endParaRPr lang="ru-RU" i="1" dirty="0"/>
          </a:p>
          <a:p>
            <a:pPr algn="ctr"/>
            <a:r>
              <a:rPr lang="ru-RU" b="1" i="1" dirty="0"/>
              <a:t>        Желаем всем крепкого здоровья и хорошего настроения!</a:t>
            </a:r>
            <a:endParaRPr lang="ru-RU" dirty="0"/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90"/>
            <a:ext cx="12192000" cy="353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2BD273-1182-4D86-A5FA-D618C721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2756"/>
            <a:ext cx="12192000" cy="353039"/>
          </a:xfrm>
          <a:prstGeom prst="rect">
            <a:avLst/>
          </a:prstGeom>
        </p:spPr>
      </p:pic>
      <p:pic>
        <p:nvPicPr>
          <p:cNvPr id="2050" name="Picture 2" descr="C:\Users\werea\OneDrive\Рабочий стол\Новая папка\895b4a9d9567b0e33c7dfc1fe63e4583-quality_75Xresize_crop_1Xallow_enlarge_0Xw_740Xh_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133" y="4848980"/>
            <a:ext cx="1718734" cy="11454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445A29-A19E-41C1-87A8-F79B12A2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476"/>
            <a:ext cx="12192000" cy="3474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7ED71-ACEC-45DD-8493-F14BD3568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9052"/>
            <a:ext cx="12192000" cy="347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FB8E2-F74B-4651-9713-4DC471EB0310}"/>
              </a:ext>
            </a:extLst>
          </p:cNvPr>
          <p:cNvSpPr txBox="1"/>
          <p:nvPr/>
        </p:nvSpPr>
        <p:spPr>
          <a:xfrm>
            <a:off x="593786" y="790124"/>
            <a:ext cx="9493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Список литературы</a:t>
            </a:r>
            <a:endParaRPr lang="ru-RU" sz="2400" dirty="0"/>
          </a:p>
          <a:p>
            <a:r>
              <a:rPr lang="ru-RU" sz="2400" dirty="0"/>
              <a:t>Матвеева  А. Шоколадная культурная революция. </a:t>
            </a:r>
            <a:endParaRPr lang="en-US" sz="2400" dirty="0"/>
          </a:p>
          <a:p>
            <a:r>
              <a:rPr lang="ru-RU" sz="2400" dirty="0"/>
              <a:t>Морозова  М. Энциклопедия шоколада. </a:t>
            </a:r>
            <a:endParaRPr lang="en-US" sz="2400" dirty="0"/>
          </a:p>
          <a:p>
            <a:r>
              <a:rPr lang="ru-RU" sz="2400" dirty="0"/>
              <a:t>Логинов Д. Земля шоколадного счастья.</a:t>
            </a:r>
            <a:endParaRPr lang="en-US" sz="2400" dirty="0"/>
          </a:p>
          <a:p>
            <a:r>
              <a:rPr lang="ru-RU" sz="2400" dirty="0"/>
              <a:t>Соколовская  М. Здоровье. "Правильный" шоколад.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16DCEC-C5C9-4D4F-8347-56728E50C072}"/>
              </a:ext>
            </a:extLst>
          </p:cNvPr>
          <p:cNvSpPr txBox="1"/>
          <p:nvPr/>
        </p:nvSpPr>
        <p:spPr>
          <a:xfrm>
            <a:off x="680936" y="3144866"/>
            <a:ext cx="85660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Интернет ресурсы</a:t>
            </a:r>
          </a:p>
          <a:p>
            <a:r>
              <a:rPr lang="ru-RU" sz="2400" dirty="0"/>
              <a:t>1.</a:t>
            </a:r>
            <a:r>
              <a:rPr lang="ru-RU" sz="2400" dirty="0">
                <a:hlinkClick r:id="rId3"/>
              </a:rPr>
              <a:t>www.ru.wikpedia.org</a:t>
            </a:r>
            <a:r>
              <a:rPr lang="ru-RU" sz="2400" dirty="0"/>
              <a:t>. Интернет энциклопедия «Википедия».</a:t>
            </a:r>
          </a:p>
          <a:p>
            <a:r>
              <a:rPr lang="ru-RU" sz="2400" dirty="0"/>
              <a:t>2.</a:t>
            </a:r>
            <a:r>
              <a:rPr lang="ru-RU" sz="2400" dirty="0">
                <a:hlinkClick r:id="rId4"/>
              </a:rPr>
              <a:t>www.glavrecept.ru/</a:t>
            </a:r>
            <a:r>
              <a:rPr lang="ru-RU" sz="2400" dirty="0" err="1">
                <a:hlinkClick r:id="rId4"/>
              </a:rPr>
              <a:t>statji</a:t>
            </a:r>
            <a:r>
              <a:rPr lang="ru-RU" sz="2400" dirty="0">
                <a:hlinkClick r:id="rId4"/>
              </a:rPr>
              <a:t>/</a:t>
            </a:r>
            <a:r>
              <a:rPr lang="ru-RU" sz="2400" dirty="0" err="1">
                <a:hlinkClick r:id="rId4"/>
              </a:rPr>
              <a:t>eto-interesno</a:t>
            </a:r>
            <a:r>
              <a:rPr lang="ru-RU" sz="2400" dirty="0">
                <a:hlinkClick r:id="rId4"/>
              </a:rPr>
              <a:t>/</a:t>
            </a:r>
            <a:r>
              <a:rPr lang="ru-RU" sz="2400" dirty="0" err="1">
                <a:hlinkClick r:id="rId4"/>
              </a:rPr>
              <a:t>shokoladnye-rekordy</a:t>
            </a:r>
            <a:r>
              <a:rPr lang="ru-RU" sz="2400" dirty="0">
                <a:hlinkClick r:id="rId4"/>
              </a:rPr>
              <a:t>/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27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4A4FAC-F6F7-470C-879E-4608BDBE8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54"/>
            <a:ext cx="12192000" cy="3474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527F3B-B3FF-4F25-9C11-0B9E2C8E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1709"/>
            <a:ext cx="12192000" cy="347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25E0B-475D-4D46-AFAE-5F5D0279F159}"/>
              </a:ext>
            </a:extLst>
          </p:cNvPr>
          <p:cNvSpPr txBox="1"/>
          <p:nvPr/>
        </p:nvSpPr>
        <p:spPr>
          <a:xfrm>
            <a:off x="2651788" y="761406"/>
            <a:ext cx="6888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/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F66BF-BBD4-4AD2-8FA3-E02415A01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70" y="2196303"/>
            <a:ext cx="5498757" cy="412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5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3B7040-18FC-42F2-BC39-E10EF7DFB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5"/>
            <a:ext cx="12192000" cy="709126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093899A-1B04-4046-909A-1323937788A7}"/>
              </a:ext>
            </a:extLst>
          </p:cNvPr>
          <p:cNvSpPr/>
          <p:nvPr/>
        </p:nvSpPr>
        <p:spPr>
          <a:xfrm>
            <a:off x="989046" y="1047006"/>
            <a:ext cx="9881118" cy="421653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0ED1D9-444F-4DE1-B2DC-21D1D9AB8FCD}"/>
              </a:ext>
            </a:extLst>
          </p:cNvPr>
          <p:cNvSpPr/>
          <p:nvPr/>
        </p:nvSpPr>
        <p:spPr>
          <a:xfrm>
            <a:off x="1494453" y="1162422"/>
            <a:ext cx="9002486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b="1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Гипотеза:</a:t>
            </a:r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 предположим, что шоколад приносит не только вред, но и пользу для здоровья человека. </a:t>
            </a:r>
          </a:p>
          <a:p>
            <a:pPr algn="just"/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Решение поставленной цели</a:t>
            </a:r>
            <a:r>
              <a:rPr lang="ru-RU" sz="2300" dirty="0">
                <a:solidFill>
                  <a:schemeClr val="bg1"/>
                </a:solidFill>
                <a:cs typeface="Times New Roman" pitchFamily="18" charset="0"/>
              </a:rPr>
              <a:t> мы</a:t>
            </a:r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 будем осуществлять через ряд задач:</a:t>
            </a:r>
          </a:p>
          <a:p>
            <a:pPr algn="just">
              <a:buFont typeface="+mj-lt"/>
              <a:buAutoNum type="arabicPeriod"/>
            </a:pPr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Познакомиться с историей возникновения шоколада.</a:t>
            </a:r>
          </a:p>
          <a:p>
            <a:pPr algn="just">
              <a:buFont typeface="+mj-lt"/>
              <a:buAutoNum type="arabicPeriod"/>
            </a:pPr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Собрать сведения о вреде и пользе шоколада.</a:t>
            </a:r>
          </a:p>
          <a:p>
            <a:pPr algn="just">
              <a:buFont typeface="+mj-lt"/>
              <a:buAutoNum type="arabicPeriod"/>
            </a:pPr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Установить влияние шоколада на здоровье человека.</a:t>
            </a:r>
          </a:p>
          <a:p>
            <a:pPr algn="just">
              <a:buFont typeface="+mj-lt"/>
              <a:buAutoNum type="arabicPeriod"/>
            </a:pPr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Узнать о производстве шоколада.</a:t>
            </a:r>
          </a:p>
          <a:p>
            <a:pPr algn="just">
              <a:buFont typeface="+mj-lt"/>
              <a:buAutoNum type="arabicPeriod"/>
            </a:pPr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Собрать интересные факты о шоколаде. </a:t>
            </a:r>
          </a:p>
          <a:p>
            <a:pPr algn="just">
              <a:buFont typeface="+mj-lt"/>
              <a:buAutoNum type="arabicPeriod"/>
            </a:pPr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Провести опрос учеников нашей группы и выявить статистику.</a:t>
            </a:r>
          </a:p>
          <a:p>
            <a:pPr algn="just">
              <a:buFont typeface="+mj-lt"/>
              <a:buAutoNum type="arabicPeriod"/>
            </a:pPr>
            <a:r>
              <a:rPr lang="ru-RU" sz="2300" b="0" i="0" u="none" strike="noStrike" dirty="0">
                <a:solidFill>
                  <a:schemeClr val="bg1"/>
                </a:solidFill>
                <a:effectLst/>
                <a:cs typeface="Times New Roman" pitchFamily="18" charset="0"/>
              </a:rPr>
              <a:t>Выяснить в процессе исследовательской работы, какой шоколад полезнее всего</a:t>
            </a:r>
            <a:r>
              <a:rPr lang="ru-RU" sz="2300" b="0" i="0" u="none" strike="noStrike" dirty="0">
                <a:solidFill>
                  <a:schemeClr val="bg1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378564"/>
      </p:ext>
    </p:extLst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661822-FD9E-4C5D-ABF3-591AB26E4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5"/>
            <a:ext cx="12192000" cy="7091265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1DC1796-3134-47CA-BE7E-1F16ADA852F8}"/>
              </a:ext>
            </a:extLst>
          </p:cNvPr>
          <p:cNvSpPr/>
          <p:nvPr/>
        </p:nvSpPr>
        <p:spPr>
          <a:xfrm>
            <a:off x="1710267" y="2164702"/>
            <a:ext cx="9042400" cy="1726163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CA5462-0861-4650-9AC3-38DC708B8699}"/>
              </a:ext>
            </a:extLst>
          </p:cNvPr>
          <p:cNvSpPr/>
          <p:nvPr/>
        </p:nvSpPr>
        <p:spPr>
          <a:xfrm>
            <a:off x="2118049" y="2332854"/>
            <a:ext cx="80429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u="none" strike="noStrike" dirty="0">
                <a:solidFill>
                  <a:schemeClr val="bg1"/>
                </a:solidFill>
                <a:effectLst/>
              </a:rPr>
              <a:t>Методы исследования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</a:rPr>
              <a:t>: 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</a:rPr>
              <a:t>анализ литературы и Интернет - источников, обобщение полученных сведений, </a:t>
            </a:r>
            <a:r>
              <a:rPr lang="ru-RU" sz="2400" dirty="0">
                <a:solidFill>
                  <a:schemeClr val="bg1"/>
                </a:solidFill>
              </a:rPr>
              <a:t>опрос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</a:rPr>
              <a:t>, фотосъёмка исследуемых объектов.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4030"/>
      </p:ext>
    </p:extLst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EF6BBC-D9E5-48D1-9555-E4F8FA16BA36}"/>
              </a:ext>
            </a:extLst>
          </p:cNvPr>
          <p:cNvSpPr/>
          <p:nvPr/>
        </p:nvSpPr>
        <p:spPr>
          <a:xfrm>
            <a:off x="150499" y="552585"/>
            <a:ext cx="868870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и его свойства</a:t>
            </a:r>
          </a:p>
          <a:p>
            <a:pPr algn="ctr"/>
            <a:r>
              <a:rPr lang="ru-RU" sz="2600" dirty="0">
                <a:solidFill>
                  <a:srgbClr val="181818"/>
                </a:solidFill>
                <a:latin typeface="Times New Roman" pitchFamily="18" charset="0"/>
                <a:cs typeface="Times New Roman" pitchFamily="18" charset="0"/>
              </a:rPr>
              <a:t>1.1 </a:t>
            </a:r>
            <a:r>
              <a:rPr lang="ru-RU" sz="2600" b="1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История шоколада</a:t>
            </a:r>
            <a:endParaRPr lang="ru-RU" sz="2600" b="0" i="0" u="none" strike="noStrike" dirty="0">
              <a:solidFill>
                <a:srgbClr val="1818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— кондитерское изделие на основе масла какао, являющееся продуктом переработки какао-бобов семян шоколадного дерева, богатых теобромином и кофеином.</a:t>
            </a:r>
          </a:p>
          <a:p>
            <a:pPr algn="just"/>
            <a:r>
              <a:rPr lang="ru-RU" sz="26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Шоколад - один из самых спорных продуктов среди вкусных лакомств. История шоколада насчитывает более трёх тысячелетий. В начале 16 века Христофор Колумб привёз какао-бобы испанскому королю, из которого делали странный напиток - пенящийся, густой и похожий на сироп шоколад. Изначально шоколад употреблялся только как напиток. С языка индейцев слово «шоколад» переводится как «горькая вода» или «вода и пена».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5840B4B-BCF1-456F-A528-A28BE025ABF6}"/>
              </a:ext>
            </a:extLst>
          </p:cNvPr>
          <p:cNvSpPr/>
          <p:nvPr/>
        </p:nvSpPr>
        <p:spPr>
          <a:xfrm>
            <a:off x="0" y="206226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BA5D81-6067-4250-9C68-29A5311BFE34}"/>
              </a:ext>
            </a:extLst>
          </p:cNvPr>
          <p:cNvSpPr/>
          <p:nvPr/>
        </p:nvSpPr>
        <p:spPr>
          <a:xfrm>
            <a:off x="0" y="6368511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werea\OneDrive\Рабочий стол\Новая папка\chocolat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9901" y="1979358"/>
            <a:ext cx="2807299" cy="2807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436447"/>
      </p:ext>
    </p:extLst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CE0A06-D279-455E-99E7-C30CAFB0DBD7}"/>
              </a:ext>
            </a:extLst>
          </p:cNvPr>
          <p:cNvSpPr/>
          <p:nvPr/>
        </p:nvSpPr>
        <p:spPr>
          <a:xfrm>
            <a:off x="0" y="516584"/>
            <a:ext cx="7797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, serif"/>
              </a:rPr>
              <a:t>  </a:t>
            </a:r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Испанский завоеватель Кортес по-настоящему познакомил Европу с шоколадом. Простые люди попробовать напиток не могли, он был очень дорогой, за сто зерен какао можно было купить хорошего раба.</a:t>
            </a:r>
          </a:p>
          <a:p>
            <a:pPr algn="just"/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В 1875 году, после восьми лет экспериментов, швейцарец Даниэль Петер впервые выпустил на рынок твердый молочный шоколад. В 1879 году изобретатель Рудольф Линдт из Берна, сделав оригинальное устройство, стал заниматься производством шоколада, который таял во рту.</a:t>
            </a:r>
          </a:p>
          <a:p>
            <a:pPr algn="just"/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  Дерево какао – вечнозелёное древесное растение, c латинского языка переводится как «пища богов». Это дерево произрастает только в теплом и влажном климате, в самом сердце тропических лесов, - в основном в Северной и Южной Америке, Австралии и на некоторых островах Азии.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67FD2E-6B67-479B-9AD8-AE8187BE2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17" y="1744168"/>
            <a:ext cx="4212083" cy="314956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16D6C19-D5F8-4F0A-AF2F-FE5B9E6ADD59}"/>
              </a:ext>
            </a:extLst>
          </p:cNvPr>
          <p:cNvSpPr/>
          <p:nvPr/>
        </p:nvSpPr>
        <p:spPr>
          <a:xfrm>
            <a:off x="0" y="181089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8BDB91-699A-461E-B86F-611E502F487F}"/>
              </a:ext>
            </a:extLst>
          </p:cNvPr>
          <p:cNvSpPr/>
          <p:nvPr/>
        </p:nvSpPr>
        <p:spPr>
          <a:xfrm>
            <a:off x="0" y="6356677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544318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D0DA6D-D087-4A39-B4CF-C2707CF22739}"/>
              </a:ext>
            </a:extLst>
          </p:cNvPr>
          <p:cNvSpPr/>
          <p:nvPr/>
        </p:nvSpPr>
        <p:spPr>
          <a:xfrm>
            <a:off x="0" y="6380243"/>
            <a:ext cx="12192000" cy="1912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C79C20-6D2C-4E68-B110-046D2691B26F}"/>
              </a:ext>
            </a:extLst>
          </p:cNvPr>
          <p:cNvSpPr/>
          <p:nvPr/>
        </p:nvSpPr>
        <p:spPr>
          <a:xfrm>
            <a:off x="0" y="200044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E35488-EDF3-4B63-9EFE-3B9521A91300}"/>
              </a:ext>
            </a:extLst>
          </p:cNvPr>
          <p:cNvSpPr/>
          <p:nvPr/>
        </p:nvSpPr>
        <p:spPr>
          <a:xfrm>
            <a:off x="380827" y="569627"/>
            <a:ext cx="110083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Твёрдые плоды его похожи на дыньки, каждый плод содержит от 20 до 40 семян, уложенных в ряды, их-то и называют какао-бобами. В 18 веке шоколад стали производить на фабриках и только в 19 веке появились шоколадные плитки.</a:t>
            </a:r>
          </a:p>
          <a:p>
            <a:pPr algn="just"/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В России шоколад долгое время рассматривался как деликатесный и дорогостоящий товар, свойственный буржуазному образу жизни.</a:t>
            </a:r>
          </a:p>
          <a:p>
            <a:pPr algn="just"/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Соответственно, ассортимент продукта в то время был не велик. Лишь в начале 1960-х годов советским правительством была принята новая продовольственная программа, в которой особое внимание отводилось созданию массового, доступного по цене молочного шоколада. Итогом работы советских кондитеров стало появление на прилавках магазинов в середине 1960-х шоколада марки «Алёнка», названного, по преданию, в честь дочери </a:t>
            </a:r>
            <a:r>
              <a:rPr lang="ru-RU" sz="2400" b="0" i="0" u="none" strike="noStrike" dirty="0">
                <a:solidFill>
                  <a:srgbClr val="0066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i="0" u="none" strike="noStrike" dirty="0">
                <a:effectLst/>
                <a:latin typeface="Times New Roman" pitchFamily="18" charset="0"/>
                <a:cs typeface="Times New Roman" pitchFamily="18" charset="0"/>
              </a:rPr>
              <a:t>Валентины Терешковой </a:t>
            </a:r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(первая женщина-космонавт). В двадцатом веке горячий шоколад приобрел особую популярность. Его стали выпускать разные фирмы. </a:t>
            </a:r>
          </a:p>
          <a:p>
            <a:pPr algn="just"/>
            <a:r>
              <a:rPr lang="ru-RU" sz="2400" b="0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Таким образом, история шоколада насчитывает более трёх тысячелетий. В двадцатом веке горячий шоколад приобрел особую популярность.</a:t>
            </a:r>
          </a:p>
        </p:txBody>
      </p:sp>
    </p:spTree>
    <p:extLst>
      <p:ext uri="{BB962C8B-B14F-4D97-AF65-F5344CB8AC3E}">
        <p14:creationId xmlns:p14="http://schemas.microsoft.com/office/powerpoint/2010/main" val="4145575172"/>
      </p:ext>
    </p:extLst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9267DC-0EFE-4CBB-A089-72EABFB52308}"/>
              </a:ext>
            </a:extLst>
          </p:cNvPr>
          <p:cNvSpPr/>
          <p:nvPr/>
        </p:nvSpPr>
        <p:spPr>
          <a:xfrm>
            <a:off x="0" y="651238"/>
            <a:ext cx="89862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u="none" strike="noStrike" dirty="0">
                <a:solidFill>
                  <a:srgbClr val="181818"/>
                </a:solidFill>
                <a:effectLst/>
                <a:latin typeface="Times New Roman" pitchFamily="18" charset="0"/>
                <a:cs typeface="Times New Roman" pitchFamily="18" charset="0"/>
              </a:rPr>
              <a:t>1.2 Производство шоколада</a:t>
            </a:r>
            <a:endParaRPr lang="ru-RU" sz="2800" b="0" i="0" u="none" strike="noStrike" dirty="0">
              <a:solidFill>
                <a:srgbClr val="1818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0" strike="noStrike" dirty="0">
                <a:effectLst/>
                <a:latin typeface="Times New Roman" pitchFamily="18" charset="0"/>
                <a:cs typeface="Times New Roman" pitchFamily="18" charset="0"/>
              </a:rPr>
              <a:t>Шоколад изготавливается из какао-бобов. Прежде чем получить шоколадную м</a:t>
            </a:r>
            <a:r>
              <a:rPr lang="en-US" sz="2400" i="0" strike="noStrike" dirty="0">
                <a:effectLst/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400" i="0" strike="noStrike" dirty="0">
                <a:effectLst/>
                <a:latin typeface="Times New Roman" pitchFamily="18" charset="0"/>
                <a:cs typeface="Times New Roman" pitchFamily="18" charset="0"/>
              </a:rPr>
              <a:t>ссу, необходимо пройти процесс обработки какао-бобов. А все начинается с их обжига. На фабрике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какао-</a:t>
            </a:r>
            <a:r>
              <a:rPr lang="ru-RU" sz="2400" i="0" strike="noStrike" dirty="0">
                <a:effectLst/>
                <a:latin typeface="Times New Roman" pitchFamily="18" charset="0"/>
                <a:cs typeface="Times New Roman" pitchFamily="18" charset="0"/>
              </a:rPr>
              <a:t>бобы предварительно очищают, сортируют и жарят, чтобы избавится от лишней влаги и достичь требуемого для шоколада запаха и вкуса, а сами бобы приобретают равномерную темно-коричневую окраску. </a:t>
            </a:r>
            <a:r>
              <a:rPr lang="ru-RU" sz="2400" i="0" strike="noStrike" dirty="0" err="1">
                <a:effectLst/>
                <a:latin typeface="Times New Roman" pitchFamily="18" charset="0"/>
                <a:cs typeface="Times New Roman" pitchFamily="18" charset="0"/>
              </a:rPr>
              <a:t>Обж</a:t>
            </a:r>
            <a:r>
              <a:rPr lang="en-US" sz="2400" i="0" strike="noStrike" dirty="0">
                <a:effectLst/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400" i="0" strike="noStrike" dirty="0" err="1">
                <a:effectLst/>
                <a:latin typeface="Times New Roman" pitchFamily="18" charset="0"/>
                <a:cs typeface="Times New Roman" pitchFamily="18" charset="0"/>
              </a:rPr>
              <a:t>рка</a:t>
            </a:r>
            <a:r>
              <a:rPr lang="ru-RU" sz="2400" i="0" strike="noStrike" dirty="0">
                <a:effectLst/>
                <a:latin typeface="Times New Roman" pitchFamily="18" charset="0"/>
                <a:cs typeface="Times New Roman" pitchFamily="18" charset="0"/>
              </a:rPr>
              <a:t> - это очень важный этап производства шоколада, от которого зависит качество будущего шоколада, его запах и вкус. После обжарки какао-бобы охлаждают, а затем направляют в вечную машину, которая отделяет от нее шелуху и дробит на какао-крупку. Обжаренную и очищенную какао- крупку тщательно измельчают. Чем лучше будет измельченная как</a:t>
            </a:r>
            <a:r>
              <a:rPr lang="en-US" sz="2400" i="0" strike="noStrike" dirty="0">
                <a:effectLst/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400" i="0" strike="noStrike" dirty="0">
                <a:effectLst/>
                <a:latin typeface="Times New Roman" pitchFamily="18" charset="0"/>
                <a:cs typeface="Times New Roman" pitchFamily="18" charset="0"/>
              </a:rPr>
              <a:t>о-крупка, тем лучше будет вкус шоколада</a:t>
            </a:r>
            <a:r>
              <a:rPr lang="ru-RU" sz="2400" i="0" strike="noStrike" dirty="0">
                <a:effectLst/>
                <a:latin typeface="Times New Roman, serif"/>
              </a:rPr>
              <a:t>.</a:t>
            </a:r>
            <a:endParaRPr lang="ru-RU" sz="2400" i="0" strike="noStrike" dirty="0">
              <a:effectLst/>
              <a:latin typeface="Open San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37D6E8-8EE5-4C95-B7F5-14CBBF88C6FE}"/>
              </a:ext>
            </a:extLst>
          </p:cNvPr>
          <p:cNvSpPr/>
          <p:nvPr/>
        </p:nvSpPr>
        <p:spPr>
          <a:xfrm>
            <a:off x="0" y="221816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9FD65E-7454-4EEB-8858-EDBD9873B86C}"/>
              </a:ext>
            </a:extLst>
          </p:cNvPr>
          <p:cNvSpPr/>
          <p:nvPr/>
        </p:nvSpPr>
        <p:spPr>
          <a:xfrm>
            <a:off x="0" y="6336744"/>
            <a:ext cx="12192000" cy="191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hello_html_5fe1cbe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267" y="2692400"/>
            <a:ext cx="2988733" cy="159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283251"/>
      </p:ext>
    </p:extLst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10574</TotalTime>
  <Words>2675</Words>
  <Application>Microsoft Office PowerPoint</Application>
  <PresentationFormat>Широкоэкранный</PresentationFormat>
  <Paragraphs>203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Microsoft YaHei Light</vt:lpstr>
      <vt:lpstr>Arial</vt:lpstr>
      <vt:lpstr>Calibri</vt:lpstr>
      <vt:lpstr>Calibri Light</vt:lpstr>
      <vt:lpstr>Comic Sans MS</vt:lpstr>
      <vt:lpstr>Open Sans</vt:lpstr>
      <vt:lpstr>Times New Roman</vt:lpstr>
      <vt:lpstr>Times New Roman, serif</vt:lpstr>
      <vt:lpstr>Тема Office</vt:lpstr>
      <vt:lpstr>Научно-исследовательская работа на тему:                   Шоколад.  Вред и польза.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User_10</dc:creator>
  <cp:lastModifiedBy>User_07</cp:lastModifiedBy>
  <cp:revision>62</cp:revision>
  <dcterms:created xsi:type="dcterms:W3CDTF">2021-11-29T07:42:25Z</dcterms:created>
  <dcterms:modified xsi:type="dcterms:W3CDTF">2021-12-27T08:13:46Z</dcterms:modified>
</cp:coreProperties>
</file>