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9" r:id="rId3"/>
    <p:sldId id="258" r:id="rId4"/>
    <p:sldId id="257" r:id="rId5"/>
    <p:sldId id="260" r:id="rId6"/>
    <p:sldId id="261" r:id="rId7"/>
    <p:sldId id="262" r:id="rId8"/>
    <p:sldId id="263" r:id="rId9"/>
    <p:sldId id="264" r:id="rId10"/>
    <p:sldId id="265" r:id="rId11"/>
    <p:sldId id="266" r:id="rId12"/>
    <p:sldId id="268" r:id="rId13"/>
    <p:sldId id="269" r:id="rId14"/>
    <p:sldId id="270" r:id="rId15"/>
    <p:sldId id="267" r:id="rId16"/>
  </p:sldIdLst>
  <p:sldSz cx="9144000" cy="6858000" type="screen4x3"/>
  <p:notesSz cx="6858000" cy="9144000"/>
  <p:custDataLst>
    <p:tags r:id="rId18"/>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2" d="100"/>
          <a:sy n="112" d="100"/>
        </p:scale>
        <p:origin x="-1500" y="22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2E293E-35D0-4AC3-BF8E-8EA91951EA70}" type="datetimeFigureOut">
              <a:rPr lang="ru-RU" smtClean="0"/>
              <a:t>28.11.2021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E342D1-D593-49FD-B43C-118F9B94968C}" type="slidenum">
              <a:rPr lang="ru-RU" smtClean="0"/>
              <a:t>‹#›</a:t>
            </a:fld>
            <a:endParaRPr lang="ru-RU"/>
          </a:p>
        </p:txBody>
      </p:sp>
    </p:spTree>
    <p:extLst>
      <p:ext uri="{BB962C8B-B14F-4D97-AF65-F5344CB8AC3E}">
        <p14:creationId xmlns:p14="http://schemas.microsoft.com/office/powerpoint/2010/main" val="48270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resentation-creation.ru/powerpoint-template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Оригинальные шаблоны для презентаций: </a:t>
            </a:r>
            <a:r>
              <a:rPr lang="ru-RU" sz="1200" dirty="0" smtClean="0">
                <a:hlinkClick r:id="rId3"/>
              </a:rPr>
              <a:t>https://presentation-creation.ru/powerpoint-templates.html</a:t>
            </a:r>
            <a:r>
              <a:rPr lang="en-US" sz="1200" dirty="0" smtClean="0"/>
              <a:t> </a:t>
            </a:r>
            <a:r>
              <a:rPr lang="ru-RU" sz="1200" dirty="0" smtClean="0"/>
              <a:t> </a:t>
            </a:r>
          </a:p>
          <a:p>
            <a:r>
              <a:rPr lang="ru-RU" sz="1200" smtClean="0"/>
              <a:t>Бесплатно и без регистрации.</a:t>
            </a:r>
          </a:p>
          <a:p>
            <a:endParaRPr lang="ru-RU"/>
          </a:p>
        </p:txBody>
      </p:sp>
      <p:sp>
        <p:nvSpPr>
          <p:cNvPr id="4" name="Номер слайда 3"/>
          <p:cNvSpPr>
            <a:spLocks noGrp="1"/>
          </p:cNvSpPr>
          <p:nvPr>
            <p:ph type="sldNum" sz="quarter" idx="10"/>
          </p:nvPr>
        </p:nvSpPr>
        <p:spPr/>
        <p:txBody>
          <a:bodyPr/>
          <a:lstStyle/>
          <a:p>
            <a:fld id="{50E342D1-D593-49FD-B43C-118F9B94968C}" type="slidenum">
              <a:rPr lang="ru-RU" smtClean="0"/>
              <a:t>1</a:t>
            </a:fld>
            <a:endParaRPr lang="ru-RU"/>
          </a:p>
        </p:txBody>
      </p:sp>
    </p:spTree>
    <p:extLst>
      <p:ext uri="{BB962C8B-B14F-4D97-AF65-F5344CB8AC3E}">
        <p14:creationId xmlns:p14="http://schemas.microsoft.com/office/powerpoint/2010/main" val="38664185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5013176"/>
            <a:ext cx="7416824" cy="1470025"/>
          </a:xfrm>
        </p:spPr>
        <p:txBody>
          <a:bodyPr/>
          <a:lstStyle>
            <a:lvl1pPr>
              <a:defRPr>
                <a:solidFill>
                  <a:schemeClr val="accent2">
                    <a:lumMod val="50000"/>
                  </a:schemeClr>
                </a:solidFill>
                <a:effectLst>
                  <a:outerShdw blurRad="38100" dist="38100" dir="2700000" algn="tl">
                    <a:srgbClr val="000000">
                      <a:alpha val="43137"/>
                    </a:srgbClr>
                  </a:outerShdw>
                </a:effectLst>
              </a:defRPr>
            </a:lvl1pPr>
          </a:lstStyle>
          <a:p>
            <a:r>
              <a:rPr lang="ru-RU" dirty="0" smtClean="0"/>
              <a:t>Образец заголовка</a:t>
            </a:r>
            <a:endParaRPr lang="ru-RU" dirty="0"/>
          </a:p>
        </p:txBody>
      </p:sp>
      <p:sp>
        <p:nvSpPr>
          <p:cNvPr id="4" name="Дата 3"/>
          <p:cNvSpPr>
            <a:spLocks noGrp="1"/>
          </p:cNvSpPr>
          <p:nvPr>
            <p:ph type="dt" sz="half" idx="10"/>
          </p:nvPr>
        </p:nvSpPr>
        <p:spPr/>
        <p:txBody>
          <a:bodyPr/>
          <a:lstStyle/>
          <a:p>
            <a:fld id="{A5E48A96-E1BB-4C8F-80B2-32A47A48A9D5}" type="datetimeFigureOut">
              <a:rPr lang="ru-RU" smtClean="0"/>
              <a:t>28.11.2021</a:t>
            </a:fld>
            <a:endParaRPr lang="ru-RU"/>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44A1F6A-164B-43BA-A19E-4AE6BB502A21}" type="slidenum">
              <a:rPr lang="ru-RU" smtClean="0"/>
              <a:t>‹#›</a:t>
            </a:fld>
            <a:endParaRPr lang="ru-RU"/>
          </a:p>
        </p:txBody>
      </p:sp>
    </p:spTree>
    <p:extLst>
      <p:ext uri="{BB962C8B-B14F-4D97-AF65-F5344CB8AC3E}">
        <p14:creationId xmlns:p14="http://schemas.microsoft.com/office/powerpoint/2010/main" val="25156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5E48A96-E1BB-4C8F-80B2-32A47A48A9D5}" type="datetimeFigureOut">
              <a:rPr lang="ru-RU" smtClean="0"/>
              <a:t>28.11.2021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4A1F6A-164B-43BA-A19E-4AE6BB502A21}" type="slidenum">
              <a:rPr lang="ru-RU" smtClean="0"/>
              <a:t>‹#›</a:t>
            </a:fld>
            <a:endParaRPr lang="ru-RU"/>
          </a:p>
        </p:txBody>
      </p:sp>
    </p:spTree>
    <p:extLst>
      <p:ext uri="{BB962C8B-B14F-4D97-AF65-F5344CB8AC3E}">
        <p14:creationId xmlns:p14="http://schemas.microsoft.com/office/powerpoint/2010/main" val="1078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5E48A96-E1BB-4C8F-80B2-32A47A48A9D5}" type="datetimeFigureOut">
              <a:rPr lang="ru-RU" smtClean="0"/>
              <a:t>28.11.2021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4A1F6A-164B-43BA-A19E-4AE6BB502A21}" type="slidenum">
              <a:rPr lang="ru-RU" smtClean="0"/>
              <a:t>‹#›</a:t>
            </a:fld>
            <a:endParaRPr lang="ru-RU"/>
          </a:p>
        </p:txBody>
      </p:sp>
    </p:spTree>
    <p:extLst>
      <p:ext uri="{BB962C8B-B14F-4D97-AF65-F5344CB8AC3E}">
        <p14:creationId xmlns:p14="http://schemas.microsoft.com/office/powerpoint/2010/main" val="29836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5E48A96-E1BB-4C8F-80B2-32A47A48A9D5}" type="datetimeFigureOut">
              <a:rPr lang="ru-RU" smtClean="0"/>
              <a:t>28.11.2021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4A1F6A-164B-43BA-A19E-4AE6BB502A21}" type="slidenum">
              <a:rPr lang="ru-RU" smtClean="0"/>
              <a:t>‹#›</a:t>
            </a:fld>
            <a:endParaRPr lang="ru-RU"/>
          </a:p>
        </p:txBody>
      </p:sp>
      <p:sp>
        <p:nvSpPr>
          <p:cNvPr id="8" name="Заголовок 1"/>
          <p:cNvSpPr>
            <a:spLocks noGrp="1"/>
          </p:cNvSpPr>
          <p:nvPr>
            <p:ph type="title"/>
          </p:nvPr>
        </p:nvSpPr>
        <p:spPr>
          <a:xfrm>
            <a:off x="1979712" y="51940"/>
            <a:ext cx="6984776"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Tree>
    <p:extLst>
      <p:ext uri="{BB962C8B-B14F-4D97-AF65-F5344CB8AC3E}">
        <p14:creationId xmlns:p14="http://schemas.microsoft.com/office/powerpoint/2010/main" val="15430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5E48A96-E1BB-4C8F-80B2-32A47A48A9D5}" type="datetimeFigureOut">
              <a:rPr lang="ru-RU" smtClean="0"/>
              <a:t>28.11.2021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4A1F6A-164B-43BA-A19E-4AE6BB502A21}" type="slidenum">
              <a:rPr lang="ru-RU" smtClean="0"/>
              <a:t>‹#›</a:t>
            </a:fld>
            <a:endParaRPr lang="ru-RU"/>
          </a:p>
        </p:txBody>
      </p:sp>
    </p:spTree>
    <p:extLst>
      <p:ext uri="{BB962C8B-B14F-4D97-AF65-F5344CB8AC3E}">
        <p14:creationId xmlns:p14="http://schemas.microsoft.com/office/powerpoint/2010/main" val="20266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95536" y="1999381"/>
            <a:ext cx="424847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716016" y="1999381"/>
            <a:ext cx="424847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p>
            <a:fld id="{A5E48A96-E1BB-4C8F-80B2-32A47A48A9D5}" type="datetimeFigureOut">
              <a:rPr lang="ru-RU" smtClean="0"/>
              <a:t>28.11.2021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4A1F6A-164B-43BA-A19E-4AE6BB502A21}" type="slidenum">
              <a:rPr lang="ru-RU" smtClean="0"/>
              <a:t>‹#›</a:t>
            </a:fld>
            <a:endParaRPr lang="ru-RU"/>
          </a:p>
        </p:txBody>
      </p:sp>
    </p:spTree>
    <p:extLst>
      <p:ext uri="{BB962C8B-B14F-4D97-AF65-F5344CB8AC3E}">
        <p14:creationId xmlns:p14="http://schemas.microsoft.com/office/powerpoint/2010/main" val="389133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5E48A96-E1BB-4C8F-80B2-32A47A48A9D5}" type="datetimeFigureOut">
              <a:rPr lang="ru-RU" smtClean="0"/>
              <a:t>28.11.2021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44A1F6A-164B-43BA-A19E-4AE6BB502A21}" type="slidenum">
              <a:rPr lang="ru-RU" smtClean="0"/>
              <a:t>‹#›</a:t>
            </a:fld>
            <a:endParaRPr lang="ru-RU"/>
          </a:p>
        </p:txBody>
      </p:sp>
    </p:spTree>
    <p:extLst>
      <p:ext uri="{BB962C8B-B14F-4D97-AF65-F5344CB8AC3E}">
        <p14:creationId xmlns:p14="http://schemas.microsoft.com/office/powerpoint/2010/main" val="16599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5E48A96-E1BB-4C8F-80B2-32A47A48A9D5}" type="datetimeFigureOut">
              <a:rPr lang="ru-RU" smtClean="0"/>
              <a:t>28.11.2021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44A1F6A-164B-43BA-A19E-4AE6BB502A21}" type="slidenum">
              <a:rPr lang="ru-RU" smtClean="0"/>
              <a:t>‹#›</a:t>
            </a:fld>
            <a:endParaRPr lang="ru-RU"/>
          </a:p>
        </p:txBody>
      </p:sp>
    </p:spTree>
    <p:extLst>
      <p:ext uri="{BB962C8B-B14F-4D97-AF65-F5344CB8AC3E}">
        <p14:creationId xmlns:p14="http://schemas.microsoft.com/office/powerpoint/2010/main" val="21724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5E48A96-E1BB-4C8F-80B2-32A47A48A9D5}" type="datetimeFigureOut">
              <a:rPr lang="ru-RU" smtClean="0"/>
              <a:t>28.11.2021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44A1F6A-164B-43BA-A19E-4AE6BB502A21}" type="slidenum">
              <a:rPr lang="ru-RU" smtClean="0"/>
              <a:t>‹#›</a:t>
            </a:fld>
            <a:endParaRPr lang="ru-RU"/>
          </a:p>
        </p:txBody>
      </p:sp>
    </p:spTree>
    <p:extLst>
      <p:ext uri="{BB962C8B-B14F-4D97-AF65-F5344CB8AC3E}">
        <p14:creationId xmlns:p14="http://schemas.microsoft.com/office/powerpoint/2010/main" val="6159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5E48A96-E1BB-4C8F-80B2-32A47A48A9D5}" type="datetimeFigureOut">
              <a:rPr lang="ru-RU" smtClean="0"/>
              <a:t>28.11.2021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4A1F6A-164B-43BA-A19E-4AE6BB502A21}" type="slidenum">
              <a:rPr lang="ru-RU" smtClean="0"/>
              <a:t>‹#›</a:t>
            </a:fld>
            <a:endParaRPr lang="ru-RU"/>
          </a:p>
        </p:txBody>
      </p:sp>
    </p:spTree>
    <p:extLst>
      <p:ext uri="{BB962C8B-B14F-4D97-AF65-F5344CB8AC3E}">
        <p14:creationId xmlns:p14="http://schemas.microsoft.com/office/powerpoint/2010/main" val="3454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5E48A96-E1BB-4C8F-80B2-32A47A48A9D5}" type="datetimeFigureOut">
              <a:rPr lang="ru-RU" smtClean="0"/>
              <a:t>28.11.2021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4A1F6A-164B-43BA-A19E-4AE6BB502A21}" type="slidenum">
              <a:rPr lang="ru-RU" smtClean="0"/>
              <a:t>‹#›</a:t>
            </a:fld>
            <a:endParaRPr lang="ru-RU"/>
          </a:p>
        </p:txBody>
      </p:sp>
    </p:spTree>
    <p:extLst>
      <p:ext uri="{BB962C8B-B14F-4D97-AF65-F5344CB8AC3E}">
        <p14:creationId xmlns:p14="http://schemas.microsoft.com/office/powerpoint/2010/main" val="275860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51940"/>
            <a:ext cx="6984776" cy="1143000"/>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395536" y="1999381"/>
            <a:ext cx="8291264"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E48A96-E1BB-4C8F-80B2-32A47A48A9D5}" type="datetimeFigureOut">
              <a:rPr lang="ru-RU" smtClean="0"/>
              <a:t>28.11.2021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A1F6A-164B-43BA-A19E-4AE6BB502A21}" type="slidenum">
              <a:rPr lang="ru-RU" smtClean="0"/>
              <a:t>‹#›</a:t>
            </a:fld>
            <a:endParaRPr lang="ru-RU"/>
          </a:p>
        </p:txBody>
      </p:sp>
      <p:pic>
        <p:nvPicPr>
          <p:cNvPr id="7" name="Рисунок 6">
            <a:hlinkClick r:id="rId14"/>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accent2">
              <a:lumMod val="5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msdmanuals.com/ru/%D0%BF%D1%80%D0%BE%D1%84%D0%B5%D1%81%D1%81%D0%B8%D0%BE%D0%BD%D0%B0%D0%BB%D1%8C%D0%BD%D1%8B%D0%B9/%D1%81%D0%BF%D0%B5%D1%86%D0%B8%D0%B0%D0%BB%D1%8C%D0%BD%D1%8B%D0%B5-%D1%82%D0%B5%D0%BC%D1%8B/%D1%83%D0%BF%D0%BE%D1%82%D1%80%D0%B5%D0%B1%D0%BB%D0%B5%D0%BD%D0%B8%D0%B5-%D1%82%D0%B0%D0%B1%D0%B0%D0%BA%D0%B0/%D0%BE%D1%82%D0%BA%D0%B0%D0%B7-%D0%BE%D1%82-%D0%BA%D1%83%D1%80%D0%B5%D0%BD%D0%B8%D1%8F"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avenumed.ru/analizy/funktsionalnaya-diagnostika/smad-monitoring-ad/" TargetMode="Externa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5733256"/>
            <a:ext cx="8856984" cy="936104"/>
          </a:xfrm>
        </p:spPr>
        <p:txBody>
          <a:bodyPr>
            <a:noAutofit/>
          </a:bodyPr>
          <a:lstStyle/>
          <a:p>
            <a:r>
              <a:rPr lang="ru-RU" sz="2800" dirty="0"/>
              <a:t>Презентация на тему: </a:t>
            </a:r>
            <a:r>
              <a:rPr lang="ru-RU" sz="2800" dirty="0" smtClean="0"/>
              <a:t>«Медсестринское обследование пациентов с гипертонической болезнью»</a:t>
            </a:r>
            <a:r>
              <a:rPr lang="ru-RU" sz="2800" dirty="0"/>
              <a:t/>
            </a:r>
            <a:br>
              <a:rPr lang="ru-RU" sz="2800" dirty="0"/>
            </a:br>
            <a:r>
              <a:rPr lang="ru-RU" sz="3200" dirty="0"/>
              <a:t> </a:t>
            </a:r>
            <a:br>
              <a:rPr lang="ru-RU" sz="3200" dirty="0"/>
            </a:br>
            <a:endParaRPr lang="ru-RU" sz="3200" b="1" dirty="0">
              <a:solidFill>
                <a:schemeClr val="bg1"/>
              </a:solidFill>
            </a:endParaRPr>
          </a:p>
        </p:txBody>
      </p:sp>
      <p:sp>
        <p:nvSpPr>
          <p:cNvPr id="3" name="Прямоугольник 2"/>
          <p:cNvSpPr/>
          <p:nvPr/>
        </p:nvSpPr>
        <p:spPr>
          <a:xfrm>
            <a:off x="5292080" y="2708920"/>
            <a:ext cx="3960440" cy="1754326"/>
          </a:xfrm>
          <a:prstGeom prst="rect">
            <a:avLst/>
          </a:prstGeom>
        </p:spPr>
        <p:txBody>
          <a:bodyPr wrap="square">
            <a:spAutoFit/>
          </a:bodyPr>
          <a:lstStyle/>
          <a:p>
            <a:r>
              <a:rPr lang="ru-RU" dirty="0"/>
              <a:t>Выполнила:</a:t>
            </a:r>
            <a:br>
              <a:rPr lang="ru-RU" dirty="0"/>
            </a:br>
            <a:r>
              <a:rPr lang="ru-RU" dirty="0"/>
              <a:t>студентка 4 курса 44 </a:t>
            </a:r>
            <a:r>
              <a:rPr lang="ru-RU" dirty="0" err="1"/>
              <a:t>сб</a:t>
            </a:r>
            <a:r>
              <a:rPr lang="ru-RU" dirty="0"/>
              <a:t> группы 3 </a:t>
            </a:r>
            <a:r>
              <a:rPr lang="ru-RU" dirty="0" err="1"/>
              <a:t>пг</a:t>
            </a:r>
            <a:r>
              <a:rPr lang="ru-RU" dirty="0"/>
              <a:t/>
            </a:r>
            <a:br>
              <a:rPr lang="ru-RU" dirty="0"/>
            </a:br>
            <a:r>
              <a:rPr lang="ru-RU" dirty="0" err="1"/>
              <a:t>Усатова</a:t>
            </a:r>
            <a:r>
              <a:rPr lang="ru-RU" dirty="0"/>
              <a:t> Юлия Александровна</a:t>
            </a:r>
            <a:br>
              <a:rPr lang="ru-RU" dirty="0"/>
            </a:br>
            <a:r>
              <a:rPr lang="ru-RU" dirty="0"/>
              <a:t> </a:t>
            </a:r>
            <a:br>
              <a:rPr lang="ru-RU" dirty="0"/>
            </a:br>
            <a:r>
              <a:rPr lang="ru-RU" dirty="0"/>
              <a:t>Преподаватель: Мовчун Мария </a:t>
            </a:r>
            <a:r>
              <a:rPr lang="ru-RU" dirty="0" smtClean="0"/>
              <a:t>Геннадьевна </a:t>
            </a:r>
            <a:endParaRPr lang="ru-RU" dirty="0"/>
          </a:p>
        </p:txBody>
      </p:sp>
    </p:spTree>
    <p:extLst>
      <p:ext uri="{BB962C8B-B14F-4D97-AF65-F5344CB8AC3E}">
        <p14:creationId xmlns:p14="http://schemas.microsoft.com/office/powerpoint/2010/main" val="185787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4929" y="2132856"/>
            <a:ext cx="5845097" cy="4680520"/>
          </a:xfrm>
        </p:spPr>
        <p:txBody>
          <a:bodyPr>
            <a:normAutofit fontScale="40000" lnSpcReduction="20000"/>
          </a:bodyPr>
          <a:lstStyle/>
          <a:p>
            <a:pPr marL="0" indent="0">
              <a:buNone/>
            </a:pPr>
            <a:r>
              <a:rPr lang="ru-RU" b="1" dirty="0"/>
              <a:t>Изменение образа жизни</a:t>
            </a:r>
          </a:p>
          <a:p>
            <a:pPr marL="0" indent="0">
              <a:buNone/>
            </a:pPr>
            <a:r>
              <a:rPr lang="ru-RU" dirty="0"/>
              <a:t>Рекомендуются изменения образа жизни для всех пациентов с повышенным артериальным давлением или любой артериальной </a:t>
            </a:r>
            <a:r>
              <a:rPr lang="ru-RU" dirty="0" smtClean="0"/>
              <a:t>гипертонией</a:t>
            </a:r>
            <a:endParaRPr lang="ru-RU" dirty="0"/>
          </a:p>
          <a:p>
            <a:r>
              <a:rPr lang="ru-RU" b="1" dirty="0"/>
              <a:t>Физические нагрузки</a:t>
            </a:r>
            <a:r>
              <a:rPr lang="ru-RU" dirty="0"/>
              <a:t>. Во многих проводимых исследованиях доказано, что  регулярные физические нагрузки способствуют снижению средних цифр артериального давления. Больным АГ рекомендуются умеренные аэробных нагрузки (ходьба, бег трусцой, езда на велосипеде, плавание) не менее 30 минут  в течении 5-7 дней в неделю.</a:t>
            </a:r>
          </a:p>
          <a:p>
            <a:r>
              <a:rPr lang="ru-RU" dirty="0" smtClean="0"/>
              <a:t>Потерю </a:t>
            </a:r>
            <a:r>
              <a:rPr lang="ru-RU" dirty="0"/>
              <a:t>веса при избыточном весе или ожирении</a:t>
            </a:r>
          </a:p>
          <a:p>
            <a:r>
              <a:rPr lang="ru-RU" dirty="0"/>
              <a:t>Здоровую диету, богатую фруктами, овощами, </a:t>
            </a:r>
            <a:r>
              <a:rPr lang="ru-RU" dirty="0" err="1"/>
              <a:t>цельнозерновыми</a:t>
            </a:r>
            <a:r>
              <a:rPr lang="ru-RU" dirty="0"/>
              <a:t> и молочными продуктами со сниженной жирностью, с пониженным содержанием общего уровня жира и насыщенных </a:t>
            </a:r>
            <a:r>
              <a:rPr lang="ru-RU" dirty="0" smtClean="0"/>
              <a:t>жиров.</a:t>
            </a:r>
            <a:r>
              <a:rPr lang="ru-RU" dirty="0"/>
              <a:t> Известно, что каждые 10г лишнего веса повышают артериальное давление на 10 </a:t>
            </a:r>
            <a:r>
              <a:rPr lang="ru-RU" dirty="0" err="1"/>
              <a:t>мм.рт.ст</a:t>
            </a:r>
            <a:r>
              <a:rPr lang="ru-RU" dirty="0"/>
              <a:t>. Уменьшение употребления поваренной соли до 4-5 грамм в сутки доказано снижает уровень артериального давления поскольку при уменьшении соли уменьшается и задержка излишков жидкости сосудистом русле.</a:t>
            </a:r>
          </a:p>
          <a:p>
            <a:r>
              <a:rPr lang="ru-RU" dirty="0" smtClean="0"/>
              <a:t>Умеренное </a:t>
            </a:r>
            <a:r>
              <a:rPr lang="ru-RU" dirty="0"/>
              <a:t>употребления алкоголя у тех, кто употребляет алкоголь до ≤ 2 напитков ежедневно для мужчин и ≤ 1 напитка ежедневно для женщин (один напиток составляет около 12 унций пива, 5 унций вина или 1,5 унции дистиллированных спиртов)</a:t>
            </a:r>
          </a:p>
          <a:p>
            <a:r>
              <a:rPr lang="ru-RU" u="sng" dirty="0">
                <a:hlinkClick r:id="rId2" tooltip="Отказ от Курения"/>
              </a:rPr>
              <a:t>Отказ от </a:t>
            </a:r>
            <a:r>
              <a:rPr lang="ru-RU" u="sng" dirty="0" smtClean="0">
                <a:hlinkClick r:id="rId2" tooltip="Отказ от Курения"/>
              </a:rPr>
              <a:t>курения</a:t>
            </a:r>
            <a:r>
              <a:rPr lang="ru-RU" u="sng" dirty="0" smtClean="0"/>
              <a:t>. </a:t>
            </a:r>
            <a:r>
              <a:rPr lang="ru-RU" dirty="0"/>
              <a:t>Продолжительность жизни у курильщика в среднем на 10-13 лет меньше, чем у некурящих, причем основной причиной смерти становятся сердечно- сосудистые заболевания и онкология. Также известен факт, что выкуренная сигарета может стать причиной одномоментного повышения АД на 20-40 мм. рт. ст.</a:t>
            </a:r>
          </a:p>
          <a:p>
            <a:endParaRPr lang="ru-RU" dirty="0" smtClean="0"/>
          </a:p>
          <a:p>
            <a:endParaRPr lang="ru-RU" dirty="0"/>
          </a:p>
        </p:txBody>
      </p:sp>
      <p:sp>
        <p:nvSpPr>
          <p:cNvPr id="3" name="Заголовок 2"/>
          <p:cNvSpPr>
            <a:spLocks noGrp="1"/>
          </p:cNvSpPr>
          <p:nvPr>
            <p:ph type="title"/>
          </p:nvPr>
        </p:nvSpPr>
        <p:spPr>
          <a:xfrm>
            <a:off x="2051720" y="197768"/>
            <a:ext cx="6984776" cy="1143000"/>
          </a:xfrm>
        </p:spPr>
        <p:txBody>
          <a:bodyPr/>
          <a:lstStyle/>
          <a:p>
            <a:r>
              <a:rPr lang="ru-RU" dirty="0" smtClean="0"/>
              <a:t>Лечение</a:t>
            </a:r>
            <a:endParaRPr lang="ru-RU" dirty="0"/>
          </a:p>
        </p:txBody>
      </p:sp>
      <p:pic>
        <p:nvPicPr>
          <p:cNvPr id="5122" name="Picture 2" descr="ЭКСПЕРТЫ: С 30 Г АЛКОГОЛЯ В ДЕНЬ НАЧИНАЕТСЯ РОСТ СМЕРТНОСТИ |  Государственное бюджетное учреждение здравоохранения &amp;quot;Городская больница&amp;quot;  г.Гая"/>
          <p:cNvPicPr>
            <a:picLocks noChangeAspect="1" noChangeArrowheads="1"/>
          </p:cNvPicPr>
          <p:nvPr/>
        </p:nvPicPr>
        <p:blipFill rotWithShape="1">
          <a:blip r:embed="rId3">
            <a:extLst>
              <a:ext uri="{28A0092B-C50C-407E-A947-70E740481C1C}">
                <a14:useLocalDpi xmlns:a14="http://schemas.microsoft.com/office/drawing/2010/main" val="0"/>
              </a:ext>
            </a:extLst>
          </a:blip>
          <a:srcRect l="22121" t="-2465" r="22145"/>
          <a:stretch/>
        </p:blipFill>
        <p:spPr bwMode="auto">
          <a:xfrm>
            <a:off x="5796136" y="1556792"/>
            <a:ext cx="1516357" cy="154634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Запрещает ли Ислам курени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1557428"/>
            <a:ext cx="1512168" cy="154570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Контроль веса. Если диета не помогает, а весы не радуют."/>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0152" y="3310797"/>
            <a:ext cx="1835696" cy="155304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Анонс! Спортивный праздник (02.09.2017). Новости Государственное учреждение  образования &amp;quot;Средняя школа №1 г.Сморгони&amp;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00" y="5035624"/>
            <a:ext cx="2160240" cy="1468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617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979712" y="1340768"/>
            <a:ext cx="7056784" cy="5184577"/>
          </a:xfrm>
        </p:spPr>
        <p:txBody>
          <a:bodyPr>
            <a:normAutofit fontScale="92500" lnSpcReduction="10000"/>
          </a:bodyPr>
          <a:lstStyle/>
          <a:p>
            <a:pPr marL="0" indent="0">
              <a:buNone/>
            </a:pPr>
            <a:r>
              <a:rPr lang="ru-RU" sz="1500" b="1" dirty="0"/>
              <a:t>Медикаментозное лечение</a:t>
            </a:r>
            <a:r>
              <a:rPr lang="ru-RU" sz="1500" dirty="0"/>
              <a:t>, согласно последним Европейским и Российским рекомендациям, проводиться пятью основными классами препаратов: диуретиками, антагонистами кальция, бета-блокаторами, ингибиторами </a:t>
            </a:r>
            <a:r>
              <a:rPr lang="ru-RU" sz="1500" dirty="0" err="1"/>
              <a:t>ангиотензипревращающего</a:t>
            </a:r>
            <a:r>
              <a:rPr lang="ru-RU" sz="1500" dirty="0"/>
              <a:t> фермента(АПФ), блокаторами рецепторов </a:t>
            </a:r>
            <a:r>
              <a:rPr lang="ru-RU" sz="1500" dirty="0" err="1"/>
              <a:t>ангиотензина</a:t>
            </a:r>
            <a:r>
              <a:rPr lang="ru-RU" sz="1500" dirty="0"/>
              <a:t> как в виде </a:t>
            </a:r>
            <a:r>
              <a:rPr lang="ru-RU" sz="1500" dirty="0" err="1"/>
              <a:t>монотерапии</a:t>
            </a:r>
            <a:r>
              <a:rPr lang="ru-RU" sz="1500" dirty="0"/>
              <a:t>, так и в определенных комбинациях.</a:t>
            </a:r>
          </a:p>
          <a:p>
            <a:r>
              <a:rPr lang="ru-RU" sz="1500" dirty="0"/>
              <a:t/>
            </a:r>
            <a:br>
              <a:rPr lang="ru-RU" sz="1500" dirty="0"/>
            </a:br>
            <a:r>
              <a:rPr lang="ru-RU" sz="1500" b="1" dirty="0"/>
              <a:t>Диуретики</a:t>
            </a:r>
            <a:r>
              <a:rPr lang="ru-RU" sz="1500" dirty="0"/>
              <a:t> (</a:t>
            </a:r>
            <a:r>
              <a:rPr lang="ru-RU" sz="1500" dirty="0" err="1"/>
              <a:t>тиазидные</a:t>
            </a:r>
            <a:r>
              <a:rPr lang="ru-RU" sz="1500" dirty="0"/>
              <a:t> в том числе </a:t>
            </a:r>
            <a:r>
              <a:rPr lang="ru-RU" sz="1500" dirty="0" err="1"/>
              <a:t>гидрохлортиазид</a:t>
            </a:r>
            <a:r>
              <a:rPr lang="ru-RU" sz="1500" dirty="0"/>
              <a:t> и </a:t>
            </a:r>
            <a:r>
              <a:rPr lang="ru-RU" sz="1500" dirty="0" err="1"/>
              <a:t>индапамид</a:t>
            </a:r>
            <a:r>
              <a:rPr lang="ru-RU" sz="1500" dirty="0"/>
              <a:t>, петлевые - при    гипертонии для постоянного приема зарегистрирован только </a:t>
            </a:r>
            <a:r>
              <a:rPr lang="ru-RU" sz="1500" dirty="0" err="1"/>
              <a:t>торсемид</a:t>
            </a:r>
            <a:r>
              <a:rPr lang="ru-RU" sz="1500" dirty="0"/>
              <a:t> и К-сберегающие) - уменьшают объем циркулирующей крови и снижают давление;</a:t>
            </a:r>
          </a:p>
          <a:p>
            <a:r>
              <a:rPr lang="ru-RU" sz="1500" b="1" dirty="0"/>
              <a:t>Бета - блокаторы</a:t>
            </a:r>
            <a:r>
              <a:rPr lang="ru-RU" sz="1500" dirty="0"/>
              <a:t>. Данная группа препаратов замедляет частоту сердечных сокращений и уменьшает сократимость миокарда, таким образом снижая АД;</a:t>
            </a:r>
          </a:p>
          <a:p>
            <a:r>
              <a:rPr lang="ru-RU" sz="1500" b="1" dirty="0"/>
              <a:t>Блокаторы кальциевых каналов</a:t>
            </a:r>
            <a:r>
              <a:rPr lang="ru-RU" sz="1500" dirty="0"/>
              <a:t> делят на две основные группы и обе применяются для снижения АД. Основным механизмом действия </a:t>
            </a:r>
            <a:r>
              <a:rPr lang="ru-RU" sz="1500" dirty="0" err="1"/>
              <a:t>дегидроперидиновых</a:t>
            </a:r>
            <a:r>
              <a:rPr lang="ru-RU" sz="1500" dirty="0"/>
              <a:t>  антагонистов кальция является периферическая </a:t>
            </a:r>
            <a:r>
              <a:rPr lang="ru-RU" sz="1500" dirty="0" err="1"/>
              <a:t>вазодилятация</a:t>
            </a:r>
            <a:r>
              <a:rPr lang="ru-RU" sz="1500" dirty="0"/>
              <a:t>, т. е. расширение периферических сосудов и таким образом уменьшение ОПСС (общего периферического сосудистого сопротивления), и следовательно, снижение АД; </a:t>
            </a:r>
            <a:r>
              <a:rPr lang="ru-RU" sz="1500" dirty="0" err="1"/>
              <a:t>Негидроперидиновая</a:t>
            </a:r>
            <a:r>
              <a:rPr lang="ru-RU" sz="1500" dirty="0"/>
              <a:t> группа снижает ЧСС, замедляя проведения импульса между предсердиями и желудочками сердца.</a:t>
            </a:r>
          </a:p>
          <a:p>
            <a:r>
              <a:rPr lang="ru-RU" sz="1500" b="1" dirty="0"/>
              <a:t>Ингибиторы АПФ</a:t>
            </a:r>
            <a:r>
              <a:rPr lang="ru-RU" sz="1500" dirty="0"/>
              <a:t>. Препараты этой группы, снижают АД, влияя на сложный механизм превращения ферментов, которые способствуют повышению тонуса сосудистой стенки и как следствие, при снижении этого тонуса снижается и сосудистое сопротивление.</a:t>
            </a:r>
          </a:p>
          <a:p>
            <a:r>
              <a:rPr lang="ru-RU" sz="1500" b="1" dirty="0"/>
              <a:t>Блокаторы рецепторов </a:t>
            </a:r>
            <a:r>
              <a:rPr lang="ru-RU" sz="1500" b="1" dirty="0" err="1"/>
              <a:t>ангиотензина</a:t>
            </a:r>
            <a:r>
              <a:rPr lang="ru-RU" sz="1500" dirty="0"/>
              <a:t> действуют по схеме, подобной механизму влияния ингибиторов АПФ, только на более высоком уровне обмена ферментов (поэтому не вызывают кашель, но при этом иногда и менее эффективны).</a:t>
            </a:r>
          </a:p>
          <a:p>
            <a:endParaRPr lang="ru-RU" dirty="0"/>
          </a:p>
        </p:txBody>
      </p:sp>
      <p:sp>
        <p:nvSpPr>
          <p:cNvPr id="3" name="Заголовок 2"/>
          <p:cNvSpPr>
            <a:spLocks noGrp="1"/>
          </p:cNvSpPr>
          <p:nvPr>
            <p:ph type="title"/>
          </p:nvPr>
        </p:nvSpPr>
        <p:spPr/>
        <p:txBody>
          <a:bodyPr/>
          <a:lstStyle/>
          <a:p>
            <a:r>
              <a:rPr lang="ru-RU" dirty="0" smtClean="0"/>
              <a:t>Медикаментозное лечение</a:t>
            </a:r>
            <a:endParaRPr lang="ru-RU" dirty="0"/>
          </a:p>
        </p:txBody>
      </p:sp>
      <p:pic>
        <p:nvPicPr>
          <p:cNvPr id="6146" name="Picture 2" descr="Бесплатные лекарства предлагают выдавать большему количеству сердечников -  Парламентская газета"/>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79" t="1234" r="16494"/>
          <a:stretch/>
        </p:blipFill>
        <p:spPr bwMode="auto">
          <a:xfrm>
            <a:off x="251520" y="2060848"/>
            <a:ext cx="1440160" cy="136815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Уколы, капельницы на дому г. Нижний Тагил - Home | Face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73016"/>
            <a:ext cx="1440160" cy="141819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Кардиопротекторы: мифы и реальность - medexpert"/>
          <p:cNvPicPr>
            <a:picLocks noChangeAspect="1" noChangeArrowheads="1"/>
          </p:cNvPicPr>
          <p:nvPr/>
        </p:nvPicPr>
        <p:blipFill rotWithShape="1">
          <a:blip r:embed="rId4">
            <a:extLst>
              <a:ext uri="{28A0092B-C50C-407E-A947-70E740481C1C}">
                <a14:useLocalDpi xmlns:a14="http://schemas.microsoft.com/office/drawing/2010/main" val="0"/>
              </a:ext>
            </a:extLst>
          </a:blip>
          <a:srcRect l="13717" r="11617"/>
          <a:stretch/>
        </p:blipFill>
        <p:spPr bwMode="auto">
          <a:xfrm>
            <a:off x="238613" y="5229200"/>
            <a:ext cx="1453067" cy="143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521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Образцы бланков</a:t>
            </a:r>
            <a:endParaRPr lang="ru-RU" dirty="0"/>
          </a:p>
        </p:txBody>
      </p:sp>
      <p:pic>
        <p:nvPicPr>
          <p:cNvPr id="7172" name="Picture 4" descr="Читать книгу Как понять результаты анализов. Диагностика и профилактика  заболеваний Ирины Милюковой : онлайн чтение - страница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48500"/>
            <a:ext cx="3960440" cy="558667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537" t="6072" r="5319" b="7632"/>
          <a:stretch/>
        </p:blipFill>
        <p:spPr bwMode="auto">
          <a:xfrm>
            <a:off x="4788025" y="1122411"/>
            <a:ext cx="4143202" cy="5612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04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2"/>
          </p:nvPr>
        </p:nvSpPr>
        <p:spPr/>
        <p:txBody>
          <a:bodyPr/>
          <a:lstStyle/>
          <a:p>
            <a:endParaRPr lang="ru-RU"/>
          </a:p>
        </p:txBody>
      </p:sp>
      <p:pic>
        <p:nvPicPr>
          <p:cNvPr id="8194" name="Picture 2" descr="Анализ мочи бланк распечата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08" y="1052736"/>
            <a:ext cx="4232092" cy="575780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Анализ мочи по Зимницкому, форма 211/у (100 шт) Купить в интернет-магазине  100 Страниц"/>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052736"/>
            <a:ext cx="4176464" cy="572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98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Купить справку формы 215/у в Москве, без сдачи анализов"/>
          <p:cNvPicPr>
            <a:picLocks noChangeAspect="1" noChangeArrowheads="1"/>
          </p:cNvPicPr>
          <p:nvPr/>
        </p:nvPicPr>
        <p:blipFill rotWithShape="1">
          <a:blip r:embed="rId2">
            <a:extLst>
              <a:ext uri="{28A0092B-C50C-407E-A947-70E740481C1C}">
                <a14:useLocalDpi xmlns:a14="http://schemas.microsoft.com/office/drawing/2010/main" val="0"/>
              </a:ext>
            </a:extLst>
          </a:blip>
          <a:srcRect r="8193"/>
          <a:stretch/>
        </p:blipFill>
        <p:spPr bwMode="auto">
          <a:xfrm>
            <a:off x="5301704" y="163624"/>
            <a:ext cx="3487110" cy="238878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Справка анализ кала | Цена на справку анализ кала | Справка анализ кала в  Москве."/>
          <p:cNvPicPr>
            <a:picLocks noChangeAspect="1" noChangeArrowheads="1"/>
          </p:cNvPicPr>
          <p:nvPr/>
        </p:nvPicPr>
        <p:blipFill rotWithShape="1">
          <a:blip r:embed="rId3">
            <a:extLst>
              <a:ext uri="{28A0092B-C50C-407E-A947-70E740481C1C}">
                <a14:useLocalDpi xmlns:a14="http://schemas.microsoft.com/office/drawing/2010/main" val="0"/>
              </a:ext>
            </a:extLst>
          </a:blip>
          <a:srcRect l="4344" t="15964" b="8309"/>
          <a:stretch/>
        </p:blipFill>
        <p:spPr bwMode="auto">
          <a:xfrm>
            <a:off x="5301704" y="2780928"/>
            <a:ext cx="3487110" cy="39200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Бланки первичной учетно-отчетной документации медицинской сестр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2621" y="1009777"/>
            <a:ext cx="3816424" cy="5691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78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188640"/>
            <a:ext cx="6984776" cy="1143000"/>
          </a:xfrm>
        </p:spPr>
        <p:txBody>
          <a:bodyPr>
            <a:normAutofit fontScale="90000"/>
          </a:bodyPr>
          <a:lstStyle/>
          <a:p>
            <a:r>
              <a:rPr lang="ru-RU" dirty="0" smtClean="0"/>
              <a:t>Спасибо за внимание!</a:t>
            </a:r>
            <a:br>
              <a:rPr lang="ru-RU" dirty="0" smtClean="0"/>
            </a:br>
            <a:r>
              <a:rPr lang="ru-RU" dirty="0" smtClean="0"/>
              <a:t>Будьте здоровы!</a:t>
            </a:r>
            <a:endParaRPr lang="ru-RU" dirty="0"/>
          </a:p>
        </p:txBody>
      </p:sp>
      <p:pic>
        <p:nvPicPr>
          <p:cNvPr id="3" name="Объект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1700808"/>
            <a:ext cx="4680520" cy="4680520"/>
          </a:xfrm>
          <a:prstGeom prst="rect">
            <a:avLst/>
          </a:prstGeom>
          <a:ln w="38100">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0666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Содержание</a:t>
            </a:r>
            <a:endParaRPr lang="ru-RU" dirty="0"/>
          </a:p>
        </p:txBody>
      </p:sp>
      <p:grpSp>
        <p:nvGrpSpPr>
          <p:cNvPr id="4" name="Group 49"/>
          <p:cNvGrpSpPr>
            <a:grpSpLocks/>
          </p:cNvGrpSpPr>
          <p:nvPr/>
        </p:nvGrpSpPr>
        <p:grpSpPr bwMode="auto">
          <a:xfrm>
            <a:off x="2177746" y="3603022"/>
            <a:ext cx="5311775" cy="469900"/>
            <a:chOff x="1213" y="1748"/>
            <a:chExt cx="3346" cy="296"/>
          </a:xfrm>
        </p:grpSpPr>
        <p:grpSp>
          <p:nvGrpSpPr>
            <p:cNvPr id="5" name="Group 4"/>
            <p:cNvGrpSpPr>
              <a:grpSpLocks/>
            </p:cNvGrpSpPr>
            <p:nvPr/>
          </p:nvGrpSpPr>
          <p:grpSpPr bwMode="auto">
            <a:xfrm>
              <a:off x="1213" y="1756"/>
              <a:ext cx="3346" cy="288"/>
              <a:chOff x="1117" y="1455"/>
              <a:chExt cx="3346" cy="288"/>
            </a:xfrm>
          </p:grpSpPr>
          <p:sp>
            <p:nvSpPr>
              <p:cNvPr id="13" name="AutoShape 5"/>
              <p:cNvSpPr>
                <a:spLocks noChangeArrowheads="1"/>
              </p:cNvSpPr>
              <p:nvPr/>
            </p:nvSpPr>
            <p:spPr bwMode="gray">
              <a:xfrm>
                <a:off x="1117" y="1455"/>
                <a:ext cx="3346" cy="288"/>
              </a:xfrm>
              <a:prstGeom prst="roundRect">
                <a:avLst>
                  <a:gd name="adj" fmla="val 7292"/>
                </a:avLst>
              </a:prstGeom>
              <a:gradFill rotWithShape="1">
                <a:gsLst>
                  <a:gs pos="0">
                    <a:schemeClr val="accent2">
                      <a:gamma/>
                      <a:shade val="47451"/>
                      <a:invGamma/>
                    </a:schemeClr>
                  </a:gs>
                  <a:gs pos="100000">
                    <a:schemeClr val="accent2"/>
                  </a:gs>
                </a:gsLst>
                <a:lin ang="5400000" scaled="1"/>
              </a:gradFill>
              <a:ln w="9525">
                <a:solidFill>
                  <a:srgbClr val="FFFFFF">
                    <a:alpha val="70000"/>
                  </a:srgbClr>
                </a:solidFill>
                <a:round/>
                <a:headEnd/>
                <a:tailEnd/>
              </a:ln>
              <a:effectLst/>
            </p:spPr>
            <p:txBody>
              <a:bodyPr wrap="none" anchor="ctr"/>
              <a:lstStyle/>
              <a:p>
                <a:endParaRPr lang="ru-RU"/>
              </a:p>
            </p:txBody>
          </p:sp>
          <p:sp>
            <p:nvSpPr>
              <p:cNvPr id="14" name="AutoShape 6"/>
              <p:cNvSpPr>
                <a:spLocks noChangeArrowheads="1"/>
              </p:cNvSpPr>
              <p:nvPr/>
            </p:nvSpPr>
            <p:spPr bwMode="gray">
              <a:xfrm>
                <a:off x="1117" y="1455"/>
                <a:ext cx="3346" cy="95"/>
              </a:xfrm>
              <a:prstGeom prst="roundRect">
                <a:avLst>
                  <a:gd name="adj" fmla="val 26389"/>
                </a:avLst>
              </a:prstGeom>
              <a:solidFill>
                <a:schemeClr val="accent2">
                  <a:alpha val="30000"/>
                </a:schemeClr>
              </a:solidFill>
              <a:ln w="9525">
                <a:noFill/>
                <a:round/>
                <a:headEnd/>
                <a:tailEnd/>
              </a:ln>
              <a:effectLst/>
            </p:spPr>
            <p:txBody>
              <a:bodyPr wrap="none" anchor="ctr"/>
              <a:lstStyle/>
              <a:p>
                <a:endParaRPr lang="ru-RU"/>
              </a:p>
            </p:txBody>
          </p:sp>
        </p:grpSp>
        <p:sp>
          <p:nvSpPr>
            <p:cNvPr id="6" name="Text Box 7"/>
            <p:cNvSpPr txBox="1">
              <a:spLocks noChangeArrowheads="1"/>
            </p:cNvSpPr>
            <p:nvPr/>
          </p:nvSpPr>
          <p:spPr bwMode="white">
            <a:xfrm>
              <a:off x="1680" y="1755"/>
              <a:ext cx="2589" cy="288"/>
            </a:xfrm>
            <a:prstGeom prst="rect">
              <a:avLst/>
            </a:prstGeom>
            <a:noFill/>
            <a:ln w="9525">
              <a:noFill/>
              <a:miter lim="800000"/>
              <a:headEnd/>
              <a:tailEnd/>
            </a:ln>
            <a:effectLst/>
          </p:spPr>
          <p:txBody>
            <a:bodyPr>
              <a:spAutoFit/>
            </a:bodyPr>
            <a:lstStyle/>
            <a:p>
              <a:pPr marL="457200" indent="-457200">
                <a:spcBef>
                  <a:spcPct val="50000"/>
                </a:spcBef>
                <a:buClr>
                  <a:schemeClr val="tx1"/>
                </a:buClr>
              </a:pPr>
              <a:r>
                <a:rPr lang="ru-RU" sz="2400" b="1" dirty="0" smtClean="0">
                  <a:solidFill>
                    <a:srgbClr val="FFFFFF"/>
                  </a:solidFill>
                </a:rPr>
                <a:t>Органы мишени при ГБ</a:t>
              </a:r>
              <a:endParaRPr lang="en-US" sz="2400" b="1" dirty="0">
                <a:solidFill>
                  <a:srgbClr val="FFFFFF"/>
                </a:solidFill>
              </a:endParaRPr>
            </a:p>
          </p:txBody>
        </p:sp>
        <p:grpSp>
          <p:nvGrpSpPr>
            <p:cNvPr id="7" name="Group 8"/>
            <p:cNvGrpSpPr>
              <a:grpSpLocks/>
            </p:cNvGrpSpPr>
            <p:nvPr/>
          </p:nvGrpSpPr>
          <p:grpSpPr bwMode="auto">
            <a:xfrm>
              <a:off x="1355" y="1758"/>
              <a:ext cx="270" cy="270"/>
              <a:chOff x="4166" y="1706"/>
              <a:chExt cx="1252" cy="1252"/>
            </a:xfrm>
          </p:grpSpPr>
          <p:sp>
            <p:nvSpPr>
              <p:cNvPr id="9" name="Oval 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10" name="Oval 1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11" name="Oval 1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12" name="Oval 1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grpSp>
        <p:sp>
          <p:nvSpPr>
            <p:cNvPr id="8" name="Text Box 13"/>
            <p:cNvSpPr txBox="1">
              <a:spLocks noChangeArrowheads="1"/>
            </p:cNvSpPr>
            <p:nvPr/>
          </p:nvSpPr>
          <p:spPr bwMode="auto">
            <a:xfrm>
              <a:off x="1364" y="1748"/>
              <a:ext cx="250" cy="288"/>
            </a:xfrm>
            <a:prstGeom prst="rect">
              <a:avLst/>
            </a:prstGeom>
            <a:noFill/>
            <a:ln w="9525">
              <a:noFill/>
              <a:miter lim="800000"/>
              <a:headEnd/>
              <a:tailEnd/>
            </a:ln>
            <a:effectLst/>
          </p:spPr>
          <p:txBody>
            <a:bodyPr>
              <a:spAutoFit/>
            </a:bodyPr>
            <a:lstStyle/>
            <a:p>
              <a:pPr algn="ctr">
                <a:spcBef>
                  <a:spcPct val="50000"/>
                </a:spcBef>
              </a:pPr>
              <a:r>
                <a:rPr lang="ru-RU" sz="2400" b="1" dirty="0">
                  <a:solidFill>
                    <a:srgbClr val="000000"/>
                  </a:solidFill>
                </a:rPr>
                <a:t>5</a:t>
              </a:r>
              <a:endParaRPr lang="en-US" sz="2400" b="1" dirty="0">
                <a:solidFill>
                  <a:srgbClr val="000000"/>
                </a:solidFill>
              </a:endParaRPr>
            </a:p>
          </p:txBody>
        </p:sp>
      </p:grpSp>
      <p:grpSp>
        <p:nvGrpSpPr>
          <p:cNvPr id="15" name="Group 48"/>
          <p:cNvGrpSpPr>
            <a:grpSpLocks/>
          </p:cNvGrpSpPr>
          <p:nvPr/>
        </p:nvGrpSpPr>
        <p:grpSpPr bwMode="auto">
          <a:xfrm>
            <a:off x="2201811" y="4183236"/>
            <a:ext cx="5311775" cy="469900"/>
            <a:chOff x="1214" y="2241"/>
            <a:chExt cx="3346" cy="296"/>
          </a:xfrm>
        </p:grpSpPr>
        <p:grpSp>
          <p:nvGrpSpPr>
            <p:cNvPr id="16" name="Group 14"/>
            <p:cNvGrpSpPr>
              <a:grpSpLocks/>
            </p:cNvGrpSpPr>
            <p:nvPr/>
          </p:nvGrpSpPr>
          <p:grpSpPr bwMode="auto">
            <a:xfrm>
              <a:off x="1214" y="2249"/>
              <a:ext cx="3346" cy="288"/>
              <a:chOff x="1118" y="1948"/>
              <a:chExt cx="3346" cy="288"/>
            </a:xfrm>
          </p:grpSpPr>
          <p:sp>
            <p:nvSpPr>
              <p:cNvPr id="24" name="AutoShape 15"/>
              <p:cNvSpPr>
                <a:spLocks noChangeArrowheads="1"/>
              </p:cNvSpPr>
              <p:nvPr/>
            </p:nvSpPr>
            <p:spPr bwMode="gray">
              <a:xfrm>
                <a:off x="1118" y="1948"/>
                <a:ext cx="3346" cy="288"/>
              </a:xfrm>
              <a:prstGeom prst="roundRect">
                <a:avLst>
                  <a:gd name="adj" fmla="val 7292"/>
                </a:avLst>
              </a:prstGeom>
              <a:gradFill rotWithShape="1">
                <a:gsLst>
                  <a:gs pos="0">
                    <a:schemeClr val="accent1">
                      <a:gamma/>
                      <a:shade val="44314"/>
                      <a:invGamma/>
                    </a:schemeClr>
                  </a:gs>
                  <a:gs pos="100000">
                    <a:schemeClr val="accent1"/>
                  </a:gs>
                </a:gsLst>
                <a:lin ang="5400000" scaled="1"/>
              </a:gradFill>
              <a:ln w="9525">
                <a:solidFill>
                  <a:srgbClr val="FFFFFF">
                    <a:alpha val="70000"/>
                  </a:srgbClr>
                </a:solidFill>
                <a:round/>
                <a:headEnd/>
                <a:tailEnd/>
              </a:ln>
              <a:effectLst/>
            </p:spPr>
            <p:txBody>
              <a:bodyPr wrap="none" anchor="ctr"/>
              <a:lstStyle/>
              <a:p>
                <a:endParaRPr lang="ru-RU"/>
              </a:p>
            </p:txBody>
          </p:sp>
          <p:sp>
            <p:nvSpPr>
              <p:cNvPr id="25" name="AutoShape 16"/>
              <p:cNvSpPr>
                <a:spLocks noChangeArrowheads="1"/>
              </p:cNvSpPr>
              <p:nvPr/>
            </p:nvSpPr>
            <p:spPr bwMode="gray">
              <a:xfrm>
                <a:off x="1118" y="1948"/>
                <a:ext cx="3346" cy="95"/>
              </a:xfrm>
              <a:prstGeom prst="roundRect">
                <a:avLst>
                  <a:gd name="adj" fmla="val 26389"/>
                </a:avLst>
              </a:prstGeom>
              <a:solidFill>
                <a:schemeClr val="accent1">
                  <a:alpha val="30000"/>
                </a:schemeClr>
              </a:solidFill>
              <a:ln w="9525">
                <a:noFill/>
                <a:round/>
                <a:headEnd/>
                <a:tailEnd/>
              </a:ln>
              <a:effectLst/>
            </p:spPr>
            <p:txBody>
              <a:bodyPr wrap="none" anchor="ctr"/>
              <a:lstStyle/>
              <a:p>
                <a:endParaRPr lang="ru-RU"/>
              </a:p>
            </p:txBody>
          </p:sp>
        </p:grpSp>
        <p:sp>
          <p:nvSpPr>
            <p:cNvPr id="17" name="Text Box 17"/>
            <p:cNvSpPr txBox="1">
              <a:spLocks noChangeArrowheads="1"/>
            </p:cNvSpPr>
            <p:nvPr/>
          </p:nvSpPr>
          <p:spPr bwMode="white">
            <a:xfrm>
              <a:off x="1667" y="2248"/>
              <a:ext cx="2547" cy="288"/>
            </a:xfrm>
            <a:prstGeom prst="rect">
              <a:avLst/>
            </a:prstGeom>
            <a:noFill/>
            <a:ln w="9525">
              <a:noFill/>
              <a:miter lim="800000"/>
              <a:headEnd/>
              <a:tailEnd/>
            </a:ln>
            <a:effectLst/>
          </p:spPr>
          <p:txBody>
            <a:bodyPr>
              <a:spAutoFit/>
            </a:bodyPr>
            <a:lstStyle/>
            <a:p>
              <a:pPr marL="457200" indent="-457200">
                <a:spcBef>
                  <a:spcPct val="50000"/>
                </a:spcBef>
                <a:buClr>
                  <a:schemeClr val="tx1"/>
                </a:buClr>
              </a:pPr>
              <a:r>
                <a:rPr lang="ru-RU" sz="2400" b="1" dirty="0" smtClean="0">
                  <a:solidFill>
                    <a:srgbClr val="FFFFFF"/>
                  </a:solidFill>
                </a:rPr>
                <a:t>Диагностика</a:t>
              </a:r>
              <a:endParaRPr lang="en-US" sz="2400" b="1" dirty="0">
                <a:solidFill>
                  <a:srgbClr val="FFFFFF"/>
                </a:solidFill>
              </a:endParaRPr>
            </a:p>
          </p:txBody>
        </p:sp>
        <p:grpSp>
          <p:nvGrpSpPr>
            <p:cNvPr id="18" name="Group 18"/>
            <p:cNvGrpSpPr>
              <a:grpSpLocks/>
            </p:cNvGrpSpPr>
            <p:nvPr/>
          </p:nvGrpSpPr>
          <p:grpSpPr bwMode="auto">
            <a:xfrm>
              <a:off x="1342" y="2251"/>
              <a:ext cx="270" cy="270"/>
              <a:chOff x="4166" y="1706"/>
              <a:chExt cx="1252" cy="1252"/>
            </a:xfrm>
          </p:grpSpPr>
          <p:sp>
            <p:nvSpPr>
              <p:cNvPr id="20" name="Oval 1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21"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22" name="Oval 2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23" name="Oval 2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grpSp>
        <p:sp>
          <p:nvSpPr>
            <p:cNvPr id="19" name="Text Box 23"/>
            <p:cNvSpPr txBox="1">
              <a:spLocks noChangeArrowheads="1"/>
            </p:cNvSpPr>
            <p:nvPr/>
          </p:nvSpPr>
          <p:spPr bwMode="auto">
            <a:xfrm>
              <a:off x="1351" y="2241"/>
              <a:ext cx="250" cy="288"/>
            </a:xfrm>
            <a:prstGeom prst="rect">
              <a:avLst/>
            </a:prstGeom>
            <a:noFill/>
            <a:ln w="9525">
              <a:noFill/>
              <a:miter lim="800000"/>
              <a:headEnd/>
              <a:tailEnd/>
            </a:ln>
            <a:effectLst/>
          </p:spPr>
          <p:txBody>
            <a:bodyPr>
              <a:spAutoFit/>
            </a:bodyPr>
            <a:lstStyle/>
            <a:p>
              <a:pPr algn="ctr">
                <a:spcBef>
                  <a:spcPct val="50000"/>
                </a:spcBef>
              </a:pPr>
              <a:r>
                <a:rPr lang="ru-RU" sz="2400" b="1" dirty="0">
                  <a:solidFill>
                    <a:srgbClr val="000000"/>
                  </a:solidFill>
                </a:rPr>
                <a:t>6</a:t>
              </a:r>
              <a:endParaRPr lang="en-US" sz="2400" b="1" dirty="0">
                <a:solidFill>
                  <a:srgbClr val="000000"/>
                </a:solidFill>
              </a:endParaRPr>
            </a:p>
          </p:txBody>
        </p:sp>
      </p:grpSp>
      <p:grpSp>
        <p:nvGrpSpPr>
          <p:cNvPr id="26" name="Group 47"/>
          <p:cNvGrpSpPr>
            <a:grpSpLocks/>
          </p:cNvGrpSpPr>
          <p:nvPr/>
        </p:nvGrpSpPr>
        <p:grpSpPr bwMode="auto">
          <a:xfrm>
            <a:off x="2185690" y="4803748"/>
            <a:ext cx="5311775" cy="458787"/>
            <a:chOff x="1235" y="2765"/>
            <a:chExt cx="3346" cy="289"/>
          </a:xfrm>
        </p:grpSpPr>
        <p:grpSp>
          <p:nvGrpSpPr>
            <p:cNvPr id="27" name="Group 24"/>
            <p:cNvGrpSpPr>
              <a:grpSpLocks/>
            </p:cNvGrpSpPr>
            <p:nvPr/>
          </p:nvGrpSpPr>
          <p:grpSpPr bwMode="auto">
            <a:xfrm>
              <a:off x="1235" y="2766"/>
              <a:ext cx="3346" cy="288"/>
              <a:chOff x="1098" y="2465"/>
              <a:chExt cx="3346" cy="288"/>
            </a:xfrm>
          </p:grpSpPr>
          <p:sp>
            <p:nvSpPr>
              <p:cNvPr id="35" name="AutoShape 25"/>
              <p:cNvSpPr>
                <a:spLocks noChangeArrowheads="1"/>
              </p:cNvSpPr>
              <p:nvPr/>
            </p:nvSpPr>
            <p:spPr bwMode="gray">
              <a:xfrm>
                <a:off x="1098" y="2465"/>
                <a:ext cx="3346" cy="288"/>
              </a:xfrm>
              <a:prstGeom prst="roundRect">
                <a:avLst>
                  <a:gd name="adj" fmla="val 7292"/>
                </a:avLst>
              </a:prstGeom>
              <a:gradFill rotWithShape="1">
                <a:gsLst>
                  <a:gs pos="0">
                    <a:schemeClr val="folHlink">
                      <a:gamma/>
                      <a:shade val="44314"/>
                      <a:invGamma/>
                    </a:schemeClr>
                  </a:gs>
                  <a:gs pos="100000">
                    <a:schemeClr val="folHlink"/>
                  </a:gs>
                </a:gsLst>
                <a:lin ang="5400000" scaled="1"/>
              </a:gradFill>
              <a:ln w="9525">
                <a:solidFill>
                  <a:srgbClr val="FFFFFF">
                    <a:alpha val="70000"/>
                  </a:srgbClr>
                </a:solidFill>
                <a:round/>
                <a:headEnd/>
                <a:tailEnd/>
              </a:ln>
              <a:effectLst/>
            </p:spPr>
            <p:txBody>
              <a:bodyPr wrap="none" anchor="ctr"/>
              <a:lstStyle/>
              <a:p>
                <a:endParaRPr lang="ru-RU"/>
              </a:p>
            </p:txBody>
          </p:sp>
          <p:sp>
            <p:nvSpPr>
              <p:cNvPr id="36" name="AutoShape 26"/>
              <p:cNvSpPr>
                <a:spLocks noChangeArrowheads="1"/>
              </p:cNvSpPr>
              <p:nvPr/>
            </p:nvSpPr>
            <p:spPr bwMode="gray">
              <a:xfrm>
                <a:off x="1098" y="2465"/>
                <a:ext cx="3346" cy="95"/>
              </a:xfrm>
              <a:prstGeom prst="roundRect">
                <a:avLst>
                  <a:gd name="adj" fmla="val 26389"/>
                </a:avLst>
              </a:prstGeom>
              <a:solidFill>
                <a:schemeClr val="folHlink">
                  <a:alpha val="30000"/>
                </a:schemeClr>
              </a:solidFill>
              <a:ln w="9525">
                <a:noFill/>
                <a:round/>
                <a:headEnd/>
                <a:tailEnd/>
              </a:ln>
              <a:effectLst/>
            </p:spPr>
            <p:txBody>
              <a:bodyPr wrap="none" anchor="ctr"/>
              <a:lstStyle/>
              <a:p>
                <a:endParaRPr lang="ru-RU"/>
              </a:p>
            </p:txBody>
          </p:sp>
        </p:grpSp>
        <p:sp>
          <p:nvSpPr>
            <p:cNvPr id="28" name="Text Box 27"/>
            <p:cNvSpPr txBox="1">
              <a:spLocks noChangeArrowheads="1"/>
            </p:cNvSpPr>
            <p:nvPr/>
          </p:nvSpPr>
          <p:spPr bwMode="white">
            <a:xfrm>
              <a:off x="1688" y="2765"/>
              <a:ext cx="2596" cy="288"/>
            </a:xfrm>
            <a:prstGeom prst="rect">
              <a:avLst/>
            </a:prstGeom>
            <a:noFill/>
            <a:ln w="9525">
              <a:noFill/>
              <a:miter lim="800000"/>
              <a:headEnd/>
              <a:tailEnd/>
            </a:ln>
            <a:effectLst/>
          </p:spPr>
          <p:txBody>
            <a:bodyPr>
              <a:spAutoFit/>
            </a:bodyPr>
            <a:lstStyle/>
            <a:p>
              <a:pPr marL="457200" indent="-457200">
                <a:spcBef>
                  <a:spcPct val="50000"/>
                </a:spcBef>
                <a:buClr>
                  <a:schemeClr val="tx1"/>
                </a:buClr>
              </a:pPr>
              <a:r>
                <a:rPr lang="ru-RU" sz="2400" b="1" dirty="0" smtClean="0">
                  <a:solidFill>
                    <a:srgbClr val="FFFFFF"/>
                  </a:solidFill>
                </a:rPr>
                <a:t>Лечение</a:t>
              </a:r>
              <a:endParaRPr lang="en-US" sz="2400" b="1" dirty="0">
                <a:solidFill>
                  <a:srgbClr val="FFFFFF"/>
                </a:solidFill>
              </a:endParaRPr>
            </a:p>
          </p:txBody>
        </p:sp>
        <p:grpSp>
          <p:nvGrpSpPr>
            <p:cNvPr id="29" name="Group 28"/>
            <p:cNvGrpSpPr>
              <a:grpSpLocks/>
            </p:cNvGrpSpPr>
            <p:nvPr/>
          </p:nvGrpSpPr>
          <p:grpSpPr bwMode="auto">
            <a:xfrm>
              <a:off x="1363" y="2775"/>
              <a:ext cx="270" cy="270"/>
              <a:chOff x="4166" y="1706"/>
              <a:chExt cx="1252" cy="1252"/>
            </a:xfrm>
          </p:grpSpPr>
          <p:sp>
            <p:nvSpPr>
              <p:cNvPr id="31" name="Oval 2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32" name="Oval 3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33" name="Oval 3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34" name="Oval 3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grpSp>
        <p:sp>
          <p:nvSpPr>
            <p:cNvPr id="30" name="Text Box 33"/>
            <p:cNvSpPr txBox="1">
              <a:spLocks noChangeArrowheads="1"/>
            </p:cNvSpPr>
            <p:nvPr/>
          </p:nvSpPr>
          <p:spPr bwMode="auto">
            <a:xfrm>
              <a:off x="1372" y="2765"/>
              <a:ext cx="250" cy="288"/>
            </a:xfrm>
            <a:prstGeom prst="rect">
              <a:avLst/>
            </a:prstGeom>
            <a:noFill/>
            <a:ln w="9525">
              <a:noFill/>
              <a:miter lim="800000"/>
              <a:headEnd/>
              <a:tailEnd/>
            </a:ln>
            <a:effectLst/>
          </p:spPr>
          <p:txBody>
            <a:bodyPr>
              <a:spAutoFit/>
            </a:bodyPr>
            <a:lstStyle/>
            <a:p>
              <a:pPr algn="ctr">
                <a:spcBef>
                  <a:spcPct val="50000"/>
                </a:spcBef>
              </a:pPr>
              <a:r>
                <a:rPr lang="ru-RU" sz="2400" b="1" dirty="0">
                  <a:solidFill>
                    <a:srgbClr val="000000"/>
                  </a:solidFill>
                </a:rPr>
                <a:t>7</a:t>
              </a:r>
              <a:endParaRPr lang="en-US" sz="2400" b="1" dirty="0">
                <a:solidFill>
                  <a:srgbClr val="000000"/>
                </a:solidFill>
              </a:endParaRPr>
            </a:p>
          </p:txBody>
        </p:sp>
      </p:grpSp>
      <p:grpSp>
        <p:nvGrpSpPr>
          <p:cNvPr id="37" name="Group 46"/>
          <p:cNvGrpSpPr>
            <a:grpSpLocks/>
          </p:cNvGrpSpPr>
          <p:nvPr/>
        </p:nvGrpSpPr>
        <p:grpSpPr bwMode="auto">
          <a:xfrm>
            <a:off x="2177745" y="5364836"/>
            <a:ext cx="5311775" cy="457201"/>
            <a:chOff x="1255" y="3647"/>
            <a:chExt cx="3346" cy="288"/>
          </a:xfrm>
        </p:grpSpPr>
        <p:sp>
          <p:nvSpPr>
            <p:cNvPr id="46" name="AutoShape 35"/>
            <p:cNvSpPr>
              <a:spLocks noChangeArrowheads="1"/>
            </p:cNvSpPr>
            <p:nvPr/>
          </p:nvSpPr>
          <p:spPr bwMode="gray">
            <a:xfrm>
              <a:off x="1255" y="3647"/>
              <a:ext cx="3346" cy="288"/>
            </a:xfrm>
            <a:prstGeom prst="roundRect">
              <a:avLst>
                <a:gd name="adj" fmla="val 7292"/>
              </a:avLst>
            </a:prstGeom>
            <a:gradFill rotWithShape="1">
              <a:gsLst>
                <a:gs pos="0">
                  <a:schemeClr val="hlink">
                    <a:gamma/>
                    <a:shade val="50980"/>
                    <a:invGamma/>
                  </a:schemeClr>
                </a:gs>
                <a:gs pos="100000">
                  <a:schemeClr val="hlink"/>
                </a:gs>
              </a:gsLst>
              <a:lin ang="5400000" scaled="1"/>
            </a:gradFill>
            <a:ln w="9525">
              <a:solidFill>
                <a:srgbClr val="FFFFFF">
                  <a:alpha val="39999"/>
                </a:srgbClr>
              </a:solidFill>
              <a:round/>
              <a:headEnd/>
              <a:tailEnd/>
            </a:ln>
            <a:effectLst/>
          </p:spPr>
          <p:txBody>
            <a:bodyPr wrap="none" anchor="ctr"/>
            <a:lstStyle/>
            <a:p>
              <a:endParaRPr lang="ru-RU"/>
            </a:p>
          </p:txBody>
        </p:sp>
        <p:sp>
          <p:nvSpPr>
            <p:cNvPr id="39" name="Text Box 37"/>
            <p:cNvSpPr txBox="1">
              <a:spLocks noChangeArrowheads="1"/>
            </p:cNvSpPr>
            <p:nvPr/>
          </p:nvSpPr>
          <p:spPr bwMode="white">
            <a:xfrm>
              <a:off x="1703" y="3647"/>
              <a:ext cx="2519" cy="288"/>
            </a:xfrm>
            <a:prstGeom prst="rect">
              <a:avLst/>
            </a:prstGeom>
            <a:noFill/>
            <a:ln w="9525">
              <a:noFill/>
              <a:miter lim="800000"/>
              <a:headEnd/>
              <a:tailEnd/>
            </a:ln>
            <a:effectLst/>
          </p:spPr>
          <p:txBody>
            <a:bodyPr>
              <a:spAutoFit/>
            </a:bodyPr>
            <a:lstStyle/>
            <a:p>
              <a:pPr marL="457200" indent="-457200">
                <a:spcBef>
                  <a:spcPct val="50000"/>
                </a:spcBef>
                <a:buClr>
                  <a:schemeClr val="tx1"/>
                </a:buClr>
              </a:pPr>
              <a:r>
                <a:rPr lang="ru-RU" sz="2400" b="1" dirty="0" smtClean="0">
                  <a:solidFill>
                    <a:srgbClr val="FFFFFF"/>
                  </a:solidFill>
                </a:rPr>
                <a:t>Медикаментозное лечение</a:t>
              </a:r>
              <a:endParaRPr lang="en-US" sz="2400" b="1" dirty="0">
                <a:solidFill>
                  <a:srgbClr val="FFFFFF"/>
                </a:solidFill>
              </a:endParaRPr>
            </a:p>
          </p:txBody>
        </p:sp>
        <p:grpSp>
          <p:nvGrpSpPr>
            <p:cNvPr id="40" name="Group 38"/>
            <p:cNvGrpSpPr>
              <a:grpSpLocks/>
            </p:cNvGrpSpPr>
            <p:nvPr/>
          </p:nvGrpSpPr>
          <p:grpSpPr bwMode="auto">
            <a:xfrm>
              <a:off x="1372" y="3647"/>
              <a:ext cx="270" cy="275"/>
              <a:chOff x="4116" y="3478"/>
              <a:chExt cx="1252" cy="1276"/>
            </a:xfrm>
          </p:grpSpPr>
          <p:sp>
            <p:nvSpPr>
              <p:cNvPr id="42" name="Oval 39"/>
              <p:cNvSpPr>
                <a:spLocks noChangeArrowheads="1"/>
              </p:cNvSpPr>
              <p:nvPr/>
            </p:nvSpPr>
            <p:spPr bwMode="gray">
              <a:xfrm>
                <a:off x="4116" y="3502"/>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43" name="Oval 40"/>
              <p:cNvSpPr>
                <a:spLocks noChangeArrowheads="1"/>
              </p:cNvSpPr>
              <p:nvPr/>
            </p:nvSpPr>
            <p:spPr bwMode="gray">
              <a:xfrm>
                <a:off x="4141" y="3478"/>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44" name="Oval 41"/>
              <p:cNvSpPr>
                <a:spLocks noChangeArrowheads="1"/>
              </p:cNvSpPr>
              <p:nvPr/>
            </p:nvSpPr>
            <p:spPr bwMode="gray">
              <a:xfrm>
                <a:off x="4172" y="3558"/>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45" name="Oval 42"/>
              <p:cNvSpPr>
                <a:spLocks noChangeArrowheads="1"/>
              </p:cNvSpPr>
              <p:nvPr/>
            </p:nvSpPr>
            <p:spPr bwMode="gray">
              <a:xfrm>
                <a:off x="4192" y="367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grpSp>
        <p:sp>
          <p:nvSpPr>
            <p:cNvPr id="41" name="Text Box 43"/>
            <p:cNvSpPr txBox="1">
              <a:spLocks noChangeArrowheads="1"/>
            </p:cNvSpPr>
            <p:nvPr/>
          </p:nvSpPr>
          <p:spPr bwMode="auto">
            <a:xfrm>
              <a:off x="1402" y="3647"/>
              <a:ext cx="250" cy="288"/>
            </a:xfrm>
            <a:prstGeom prst="rect">
              <a:avLst/>
            </a:prstGeom>
            <a:noFill/>
            <a:ln w="9525">
              <a:noFill/>
              <a:miter lim="800000"/>
              <a:headEnd/>
              <a:tailEnd/>
            </a:ln>
            <a:effectLst/>
          </p:spPr>
          <p:txBody>
            <a:bodyPr>
              <a:spAutoFit/>
            </a:bodyPr>
            <a:lstStyle/>
            <a:p>
              <a:pPr algn="ctr">
                <a:spcBef>
                  <a:spcPct val="50000"/>
                </a:spcBef>
              </a:pPr>
              <a:r>
                <a:rPr lang="ru-RU" sz="2400" b="1" dirty="0">
                  <a:solidFill>
                    <a:srgbClr val="000000"/>
                  </a:solidFill>
                </a:rPr>
                <a:t>8</a:t>
              </a:r>
              <a:endParaRPr lang="en-US" sz="2400" b="1" dirty="0">
                <a:solidFill>
                  <a:srgbClr val="000000"/>
                </a:solidFill>
              </a:endParaRPr>
            </a:p>
          </p:txBody>
        </p:sp>
      </p:grpSp>
      <p:grpSp>
        <p:nvGrpSpPr>
          <p:cNvPr id="48" name="Group 49"/>
          <p:cNvGrpSpPr>
            <a:grpSpLocks/>
          </p:cNvGrpSpPr>
          <p:nvPr/>
        </p:nvGrpSpPr>
        <p:grpSpPr bwMode="auto">
          <a:xfrm>
            <a:off x="2185690" y="3046983"/>
            <a:ext cx="5311775" cy="469900"/>
            <a:chOff x="1213" y="1748"/>
            <a:chExt cx="3346" cy="296"/>
          </a:xfrm>
        </p:grpSpPr>
        <p:grpSp>
          <p:nvGrpSpPr>
            <p:cNvPr id="49" name="Group 4"/>
            <p:cNvGrpSpPr>
              <a:grpSpLocks/>
            </p:cNvGrpSpPr>
            <p:nvPr/>
          </p:nvGrpSpPr>
          <p:grpSpPr bwMode="auto">
            <a:xfrm>
              <a:off x="1213" y="1756"/>
              <a:ext cx="3346" cy="288"/>
              <a:chOff x="1117" y="1455"/>
              <a:chExt cx="3346" cy="288"/>
            </a:xfrm>
          </p:grpSpPr>
          <p:sp>
            <p:nvSpPr>
              <p:cNvPr id="57" name="AutoShape 5"/>
              <p:cNvSpPr>
                <a:spLocks noChangeArrowheads="1"/>
              </p:cNvSpPr>
              <p:nvPr/>
            </p:nvSpPr>
            <p:spPr bwMode="gray">
              <a:xfrm>
                <a:off x="1117" y="1455"/>
                <a:ext cx="3346" cy="288"/>
              </a:xfrm>
              <a:prstGeom prst="roundRect">
                <a:avLst>
                  <a:gd name="adj" fmla="val 7292"/>
                </a:avLst>
              </a:prstGeom>
              <a:gradFill rotWithShape="1">
                <a:gsLst>
                  <a:gs pos="0">
                    <a:schemeClr val="accent2">
                      <a:gamma/>
                      <a:shade val="47451"/>
                      <a:invGamma/>
                    </a:schemeClr>
                  </a:gs>
                  <a:gs pos="100000">
                    <a:schemeClr val="accent2"/>
                  </a:gs>
                </a:gsLst>
                <a:lin ang="5400000" scaled="1"/>
              </a:gradFill>
              <a:ln w="9525">
                <a:solidFill>
                  <a:srgbClr val="FFFFFF">
                    <a:alpha val="70000"/>
                  </a:srgbClr>
                </a:solidFill>
                <a:round/>
                <a:headEnd/>
                <a:tailEnd/>
              </a:ln>
              <a:effectLst/>
            </p:spPr>
            <p:txBody>
              <a:bodyPr wrap="none" anchor="ctr"/>
              <a:lstStyle/>
              <a:p>
                <a:endParaRPr lang="ru-RU"/>
              </a:p>
            </p:txBody>
          </p:sp>
          <p:sp>
            <p:nvSpPr>
              <p:cNvPr id="58" name="AutoShape 6"/>
              <p:cNvSpPr>
                <a:spLocks noChangeArrowheads="1"/>
              </p:cNvSpPr>
              <p:nvPr/>
            </p:nvSpPr>
            <p:spPr bwMode="gray">
              <a:xfrm>
                <a:off x="1117" y="1455"/>
                <a:ext cx="3346" cy="95"/>
              </a:xfrm>
              <a:prstGeom prst="roundRect">
                <a:avLst>
                  <a:gd name="adj" fmla="val 26389"/>
                </a:avLst>
              </a:prstGeom>
              <a:solidFill>
                <a:schemeClr val="accent2">
                  <a:alpha val="30000"/>
                </a:schemeClr>
              </a:solidFill>
              <a:ln w="9525">
                <a:noFill/>
                <a:round/>
                <a:headEnd/>
                <a:tailEnd/>
              </a:ln>
              <a:effectLst/>
            </p:spPr>
            <p:txBody>
              <a:bodyPr wrap="none" anchor="ctr"/>
              <a:lstStyle/>
              <a:p>
                <a:endParaRPr lang="ru-RU"/>
              </a:p>
            </p:txBody>
          </p:sp>
        </p:grpSp>
        <p:sp>
          <p:nvSpPr>
            <p:cNvPr id="50" name="Text Box 7"/>
            <p:cNvSpPr txBox="1">
              <a:spLocks noChangeArrowheads="1"/>
            </p:cNvSpPr>
            <p:nvPr/>
          </p:nvSpPr>
          <p:spPr bwMode="white">
            <a:xfrm>
              <a:off x="1680" y="1755"/>
              <a:ext cx="2589" cy="288"/>
            </a:xfrm>
            <a:prstGeom prst="rect">
              <a:avLst/>
            </a:prstGeom>
            <a:noFill/>
            <a:ln w="9525">
              <a:noFill/>
              <a:miter lim="800000"/>
              <a:headEnd/>
              <a:tailEnd/>
            </a:ln>
            <a:effectLst/>
          </p:spPr>
          <p:txBody>
            <a:bodyPr>
              <a:spAutoFit/>
            </a:bodyPr>
            <a:lstStyle/>
            <a:p>
              <a:pPr marL="457200" indent="-457200">
                <a:spcBef>
                  <a:spcPct val="50000"/>
                </a:spcBef>
                <a:buClr>
                  <a:schemeClr val="tx1"/>
                </a:buClr>
              </a:pPr>
              <a:r>
                <a:rPr lang="ru-RU" sz="2400" b="1" dirty="0" smtClean="0">
                  <a:solidFill>
                    <a:srgbClr val="FFFFFF"/>
                  </a:solidFill>
                </a:rPr>
                <a:t>Клиническая картина</a:t>
              </a:r>
              <a:endParaRPr lang="en-US" sz="2400" b="1" dirty="0">
                <a:solidFill>
                  <a:srgbClr val="FFFFFF"/>
                </a:solidFill>
              </a:endParaRPr>
            </a:p>
          </p:txBody>
        </p:sp>
        <p:grpSp>
          <p:nvGrpSpPr>
            <p:cNvPr id="51" name="Group 8"/>
            <p:cNvGrpSpPr>
              <a:grpSpLocks/>
            </p:cNvGrpSpPr>
            <p:nvPr/>
          </p:nvGrpSpPr>
          <p:grpSpPr bwMode="auto">
            <a:xfrm>
              <a:off x="1355" y="1758"/>
              <a:ext cx="270" cy="270"/>
              <a:chOff x="4166" y="1706"/>
              <a:chExt cx="1252" cy="1252"/>
            </a:xfrm>
          </p:grpSpPr>
          <p:sp>
            <p:nvSpPr>
              <p:cNvPr id="53" name="Oval 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54" name="Oval 1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55" name="Oval 1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56" name="Oval 1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grpSp>
        <p:sp>
          <p:nvSpPr>
            <p:cNvPr id="52" name="Text Box 13"/>
            <p:cNvSpPr txBox="1">
              <a:spLocks noChangeArrowheads="1"/>
            </p:cNvSpPr>
            <p:nvPr/>
          </p:nvSpPr>
          <p:spPr bwMode="auto">
            <a:xfrm>
              <a:off x="1364" y="1748"/>
              <a:ext cx="250" cy="288"/>
            </a:xfrm>
            <a:prstGeom prst="rect">
              <a:avLst/>
            </a:prstGeom>
            <a:noFill/>
            <a:ln w="9525">
              <a:noFill/>
              <a:miter lim="800000"/>
              <a:headEnd/>
              <a:tailEnd/>
            </a:ln>
            <a:effectLst/>
          </p:spPr>
          <p:txBody>
            <a:bodyPr>
              <a:spAutoFit/>
            </a:bodyPr>
            <a:lstStyle/>
            <a:p>
              <a:pPr algn="ctr">
                <a:spcBef>
                  <a:spcPct val="50000"/>
                </a:spcBef>
              </a:pPr>
              <a:r>
                <a:rPr lang="ru-RU" sz="2400" b="1" dirty="0">
                  <a:solidFill>
                    <a:srgbClr val="000000"/>
                  </a:solidFill>
                </a:rPr>
                <a:t>4</a:t>
              </a:r>
              <a:endParaRPr lang="en-US" sz="2400" b="1" dirty="0">
                <a:solidFill>
                  <a:srgbClr val="000000"/>
                </a:solidFill>
              </a:endParaRPr>
            </a:p>
          </p:txBody>
        </p:sp>
      </p:grpSp>
      <p:grpSp>
        <p:nvGrpSpPr>
          <p:cNvPr id="59" name="Group 49"/>
          <p:cNvGrpSpPr>
            <a:grpSpLocks/>
          </p:cNvGrpSpPr>
          <p:nvPr/>
        </p:nvGrpSpPr>
        <p:grpSpPr bwMode="auto">
          <a:xfrm>
            <a:off x="2177751" y="5866941"/>
            <a:ext cx="5311775" cy="469900"/>
            <a:chOff x="1213" y="1748"/>
            <a:chExt cx="3346" cy="296"/>
          </a:xfrm>
        </p:grpSpPr>
        <p:grpSp>
          <p:nvGrpSpPr>
            <p:cNvPr id="60" name="Group 4"/>
            <p:cNvGrpSpPr>
              <a:grpSpLocks/>
            </p:cNvGrpSpPr>
            <p:nvPr/>
          </p:nvGrpSpPr>
          <p:grpSpPr bwMode="auto">
            <a:xfrm>
              <a:off x="1213" y="1756"/>
              <a:ext cx="3346" cy="288"/>
              <a:chOff x="1117" y="1455"/>
              <a:chExt cx="3346" cy="288"/>
            </a:xfrm>
          </p:grpSpPr>
          <p:sp>
            <p:nvSpPr>
              <p:cNvPr id="68" name="AutoShape 5"/>
              <p:cNvSpPr>
                <a:spLocks noChangeArrowheads="1"/>
              </p:cNvSpPr>
              <p:nvPr/>
            </p:nvSpPr>
            <p:spPr bwMode="gray">
              <a:xfrm>
                <a:off x="1117" y="1455"/>
                <a:ext cx="3346" cy="288"/>
              </a:xfrm>
              <a:prstGeom prst="roundRect">
                <a:avLst>
                  <a:gd name="adj" fmla="val 7292"/>
                </a:avLst>
              </a:prstGeom>
              <a:gradFill rotWithShape="1">
                <a:gsLst>
                  <a:gs pos="0">
                    <a:schemeClr val="accent2">
                      <a:gamma/>
                      <a:shade val="47451"/>
                      <a:invGamma/>
                    </a:schemeClr>
                  </a:gs>
                  <a:gs pos="100000">
                    <a:schemeClr val="accent2"/>
                  </a:gs>
                </a:gsLst>
                <a:lin ang="5400000" scaled="1"/>
              </a:gradFill>
              <a:ln w="9525">
                <a:solidFill>
                  <a:srgbClr val="FFFFFF">
                    <a:alpha val="70000"/>
                  </a:srgbClr>
                </a:solidFill>
                <a:round/>
                <a:headEnd/>
                <a:tailEnd/>
              </a:ln>
              <a:effectLst/>
            </p:spPr>
            <p:txBody>
              <a:bodyPr wrap="none" anchor="ctr"/>
              <a:lstStyle/>
              <a:p>
                <a:endParaRPr lang="ru-RU"/>
              </a:p>
            </p:txBody>
          </p:sp>
          <p:sp>
            <p:nvSpPr>
              <p:cNvPr id="69" name="AutoShape 6"/>
              <p:cNvSpPr>
                <a:spLocks noChangeArrowheads="1"/>
              </p:cNvSpPr>
              <p:nvPr/>
            </p:nvSpPr>
            <p:spPr bwMode="gray">
              <a:xfrm>
                <a:off x="1117" y="1455"/>
                <a:ext cx="3346" cy="95"/>
              </a:xfrm>
              <a:prstGeom prst="roundRect">
                <a:avLst>
                  <a:gd name="adj" fmla="val 26389"/>
                </a:avLst>
              </a:prstGeom>
              <a:solidFill>
                <a:schemeClr val="accent2">
                  <a:alpha val="30000"/>
                </a:schemeClr>
              </a:solidFill>
              <a:ln w="9525">
                <a:noFill/>
                <a:round/>
                <a:headEnd/>
                <a:tailEnd/>
              </a:ln>
              <a:effectLst/>
            </p:spPr>
            <p:txBody>
              <a:bodyPr wrap="none" anchor="ctr"/>
              <a:lstStyle/>
              <a:p>
                <a:endParaRPr lang="ru-RU"/>
              </a:p>
            </p:txBody>
          </p:sp>
        </p:grpSp>
        <p:sp>
          <p:nvSpPr>
            <p:cNvPr id="61" name="Text Box 7"/>
            <p:cNvSpPr txBox="1">
              <a:spLocks noChangeArrowheads="1"/>
            </p:cNvSpPr>
            <p:nvPr/>
          </p:nvSpPr>
          <p:spPr bwMode="white">
            <a:xfrm>
              <a:off x="1680" y="1755"/>
              <a:ext cx="2589" cy="288"/>
            </a:xfrm>
            <a:prstGeom prst="rect">
              <a:avLst/>
            </a:prstGeom>
            <a:noFill/>
            <a:ln w="9525">
              <a:noFill/>
              <a:miter lim="800000"/>
              <a:headEnd/>
              <a:tailEnd/>
            </a:ln>
            <a:effectLst/>
          </p:spPr>
          <p:txBody>
            <a:bodyPr>
              <a:spAutoFit/>
            </a:bodyPr>
            <a:lstStyle/>
            <a:p>
              <a:pPr marL="457200" indent="-457200">
                <a:spcBef>
                  <a:spcPct val="50000"/>
                </a:spcBef>
                <a:buClr>
                  <a:schemeClr val="tx1"/>
                </a:buClr>
              </a:pPr>
              <a:r>
                <a:rPr lang="ru-RU" sz="2400" b="1" dirty="0" smtClean="0">
                  <a:solidFill>
                    <a:srgbClr val="FFFFFF"/>
                  </a:solidFill>
                </a:rPr>
                <a:t>Образцы бланков</a:t>
              </a:r>
              <a:endParaRPr lang="en-US" sz="2400" b="1" dirty="0">
                <a:solidFill>
                  <a:srgbClr val="FFFFFF"/>
                </a:solidFill>
              </a:endParaRPr>
            </a:p>
          </p:txBody>
        </p:sp>
        <p:grpSp>
          <p:nvGrpSpPr>
            <p:cNvPr id="62" name="Group 8"/>
            <p:cNvGrpSpPr>
              <a:grpSpLocks/>
            </p:cNvGrpSpPr>
            <p:nvPr/>
          </p:nvGrpSpPr>
          <p:grpSpPr bwMode="auto">
            <a:xfrm>
              <a:off x="1355" y="1758"/>
              <a:ext cx="270" cy="270"/>
              <a:chOff x="4166" y="1706"/>
              <a:chExt cx="1252" cy="1252"/>
            </a:xfrm>
          </p:grpSpPr>
          <p:sp>
            <p:nvSpPr>
              <p:cNvPr id="64" name="Oval 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65" name="Oval 1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66" name="Oval 1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67" name="Oval 1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grpSp>
        <p:sp>
          <p:nvSpPr>
            <p:cNvPr id="63" name="Text Box 13"/>
            <p:cNvSpPr txBox="1">
              <a:spLocks noChangeArrowheads="1"/>
            </p:cNvSpPr>
            <p:nvPr/>
          </p:nvSpPr>
          <p:spPr bwMode="auto">
            <a:xfrm>
              <a:off x="1364" y="1748"/>
              <a:ext cx="250" cy="288"/>
            </a:xfrm>
            <a:prstGeom prst="rect">
              <a:avLst/>
            </a:prstGeom>
            <a:noFill/>
            <a:ln w="9525">
              <a:noFill/>
              <a:miter lim="800000"/>
              <a:headEnd/>
              <a:tailEnd/>
            </a:ln>
            <a:effectLst/>
          </p:spPr>
          <p:txBody>
            <a:bodyPr>
              <a:spAutoFit/>
            </a:bodyPr>
            <a:lstStyle/>
            <a:p>
              <a:pPr algn="ctr">
                <a:spcBef>
                  <a:spcPct val="50000"/>
                </a:spcBef>
              </a:pPr>
              <a:r>
                <a:rPr lang="ru-RU" sz="2400" b="1" dirty="0">
                  <a:solidFill>
                    <a:srgbClr val="000000"/>
                  </a:solidFill>
                </a:rPr>
                <a:t>9</a:t>
              </a:r>
              <a:endParaRPr lang="en-US" sz="2400" b="1" dirty="0">
                <a:solidFill>
                  <a:srgbClr val="000000"/>
                </a:solidFill>
              </a:endParaRPr>
            </a:p>
          </p:txBody>
        </p:sp>
      </p:grpSp>
      <p:grpSp>
        <p:nvGrpSpPr>
          <p:cNvPr id="71" name="Group 48"/>
          <p:cNvGrpSpPr>
            <a:grpSpLocks/>
          </p:cNvGrpSpPr>
          <p:nvPr/>
        </p:nvGrpSpPr>
        <p:grpSpPr bwMode="auto">
          <a:xfrm>
            <a:off x="2185690" y="1943074"/>
            <a:ext cx="5311775" cy="469900"/>
            <a:chOff x="1214" y="2241"/>
            <a:chExt cx="3346" cy="296"/>
          </a:xfrm>
        </p:grpSpPr>
        <p:grpSp>
          <p:nvGrpSpPr>
            <p:cNvPr id="72" name="Group 14"/>
            <p:cNvGrpSpPr>
              <a:grpSpLocks/>
            </p:cNvGrpSpPr>
            <p:nvPr/>
          </p:nvGrpSpPr>
          <p:grpSpPr bwMode="auto">
            <a:xfrm>
              <a:off x="1214" y="2249"/>
              <a:ext cx="3346" cy="288"/>
              <a:chOff x="1118" y="1948"/>
              <a:chExt cx="3346" cy="288"/>
            </a:xfrm>
          </p:grpSpPr>
          <p:sp>
            <p:nvSpPr>
              <p:cNvPr id="80" name="AutoShape 15"/>
              <p:cNvSpPr>
                <a:spLocks noChangeArrowheads="1"/>
              </p:cNvSpPr>
              <p:nvPr/>
            </p:nvSpPr>
            <p:spPr bwMode="gray">
              <a:xfrm>
                <a:off x="1118" y="1948"/>
                <a:ext cx="3346" cy="288"/>
              </a:xfrm>
              <a:prstGeom prst="roundRect">
                <a:avLst>
                  <a:gd name="adj" fmla="val 7292"/>
                </a:avLst>
              </a:prstGeom>
              <a:gradFill rotWithShape="1">
                <a:gsLst>
                  <a:gs pos="0">
                    <a:schemeClr val="accent1">
                      <a:gamma/>
                      <a:shade val="44314"/>
                      <a:invGamma/>
                    </a:schemeClr>
                  </a:gs>
                  <a:gs pos="100000">
                    <a:schemeClr val="accent1"/>
                  </a:gs>
                </a:gsLst>
                <a:lin ang="5400000" scaled="1"/>
              </a:gradFill>
              <a:ln w="9525">
                <a:solidFill>
                  <a:srgbClr val="FFFFFF">
                    <a:alpha val="70000"/>
                  </a:srgbClr>
                </a:solidFill>
                <a:round/>
                <a:headEnd/>
                <a:tailEnd/>
              </a:ln>
              <a:effectLst/>
            </p:spPr>
            <p:txBody>
              <a:bodyPr wrap="none" anchor="ctr"/>
              <a:lstStyle/>
              <a:p>
                <a:endParaRPr lang="ru-RU"/>
              </a:p>
            </p:txBody>
          </p:sp>
          <p:sp>
            <p:nvSpPr>
              <p:cNvPr id="81" name="AutoShape 16"/>
              <p:cNvSpPr>
                <a:spLocks noChangeArrowheads="1"/>
              </p:cNvSpPr>
              <p:nvPr/>
            </p:nvSpPr>
            <p:spPr bwMode="gray">
              <a:xfrm>
                <a:off x="1118" y="1948"/>
                <a:ext cx="3346" cy="95"/>
              </a:xfrm>
              <a:prstGeom prst="roundRect">
                <a:avLst>
                  <a:gd name="adj" fmla="val 26389"/>
                </a:avLst>
              </a:prstGeom>
              <a:solidFill>
                <a:schemeClr val="accent1">
                  <a:alpha val="30000"/>
                </a:schemeClr>
              </a:solidFill>
              <a:ln w="9525">
                <a:noFill/>
                <a:round/>
                <a:headEnd/>
                <a:tailEnd/>
              </a:ln>
              <a:effectLst/>
            </p:spPr>
            <p:txBody>
              <a:bodyPr wrap="none" anchor="ctr"/>
              <a:lstStyle/>
              <a:p>
                <a:endParaRPr lang="ru-RU"/>
              </a:p>
            </p:txBody>
          </p:sp>
        </p:grpSp>
        <p:sp>
          <p:nvSpPr>
            <p:cNvPr id="73" name="Text Box 17"/>
            <p:cNvSpPr txBox="1">
              <a:spLocks noChangeArrowheads="1"/>
            </p:cNvSpPr>
            <p:nvPr/>
          </p:nvSpPr>
          <p:spPr bwMode="white">
            <a:xfrm>
              <a:off x="1667" y="2248"/>
              <a:ext cx="2547" cy="288"/>
            </a:xfrm>
            <a:prstGeom prst="rect">
              <a:avLst/>
            </a:prstGeom>
            <a:noFill/>
            <a:ln w="9525">
              <a:noFill/>
              <a:miter lim="800000"/>
              <a:headEnd/>
              <a:tailEnd/>
            </a:ln>
            <a:effectLst/>
          </p:spPr>
          <p:txBody>
            <a:bodyPr>
              <a:spAutoFit/>
            </a:bodyPr>
            <a:lstStyle/>
            <a:p>
              <a:pPr marL="457200" indent="-457200">
                <a:spcBef>
                  <a:spcPct val="50000"/>
                </a:spcBef>
                <a:buClr>
                  <a:schemeClr val="tx1"/>
                </a:buClr>
              </a:pPr>
              <a:r>
                <a:rPr lang="ru-RU" sz="2400" b="1" dirty="0" smtClean="0">
                  <a:solidFill>
                    <a:srgbClr val="FFFFFF"/>
                  </a:solidFill>
                </a:rPr>
                <a:t>Этиология</a:t>
              </a:r>
              <a:endParaRPr lang="en-US" sz="2400" b="1" dirty="0">
                <a:solidFill>
                  <a:srgbClr val="FFFFFF"/>
                </a:solidFill>
              </a:endParaRPr>
            </a:p>
          </p:txBody>
        </p:sp>
        <p:grpSp>
          <p:nvGrpSpPr>
            <p:cNvPr id="74" name="Group 18"/>
            <p:cNvGrpSpPr>
              <a:grpSpLocks/>
            </p:cNvGrpSpPr>
            <p:nvPr/>
          </p:nvGrpSpPr>
          <p:grpSpPr bwMode="auto">
            <a:xfrm>
              <a:off x="1342" y="2251"/>
              <a:ext cx="270" cy="270"/>
              <a:chOff x="4166" y="1706"/>
              <a:chExt cx="1252" cy="1252"/>
            </a:xfrm>
          </p:grpSpPr>
          <p:sp>
            <p:nvSpPr>
              <p:cNvPr id="76" name="Oval 1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77" name="Oval 2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78" name="Oval 2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79" name="Oval 2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grpSp>
        <p:sp>
          <p:nvSpPr>
            <p:cNvPr id="75" name="Text Box 23"/>
            <p:cNvSpPr txBox="1">
              <a:spLocks noChangeArrowheads="1"/>
            </p:cNvSpPr>
            <p:nvPr/>
          </p:nvSpPr>
          <p:spPr bwMode="auto">
            <a:xfrm>
              <a:off x="1351" y="2241"/>
              <a:ext cx="250" cy="288"/>
            </a:xfrm>
            <a:prstGeom prst="rect">
              <a:avLst/>
            </a:prstGeom>
            <a:noFill/>
            <a:ln w="9525">
              <a:noFill/>
              <a:miter lim="800000"/>
              <a:headEnd/>
              <a:tailEnd/>
            </a:ln>
            <a:effectLst/>
          </p:spPr>
          <p:txBody>
            <a:bodyPr>
              <a:spAutoFit/>
            </a:bodyPr>
            <a:lstStyle/>
            <a:p>
              <a:pPr algn="ctr">
                <a:spcBef>
                  <a:spcPct val="50000"/>
                </a:spcBef>
              </a:pPr>
              <a:r>
                <a:rPr lang="en-US" sz="2400" b="1">
                  <a:solidFill>
                    <a:srgbClr val="000000"/>
                  </a:solidFill>
                </a:rPr>
                <a:t>2</a:t>
              </a:r>
            </a:p>
          </p:txBody>
        </p:sp>
      </p:grpSp>
      <p:grpSp>
        <p:nvGrpSpPr>
          <p:cNvPr id="83" name="Group 46"/>
          <p:cNvGrpSpPr>
            <a:grpSpLocks/>
          </p:cNvGrpSpPr>
          <p:nvPr/>
        </p:nvGrpSpPr>
        <p:grpSpPr bwMode="auto">
          <a:xfrm>
            <a:off x="2177748" y="1379453"/>
            <a:ext cx="5311775" cy="457201"/>
            <a:chOff x="1255" y="3647"/>
            <a:chExt cx="3346" cy="288"/>
          </a:xfrm>
        </p:grpSpPr>
        <p:sp>
          <p:nvSpPr>
            <p:cNvPr id="84" name="AutoShape 35"/>
            <p:cNvSpPr>
              <a:spLocks noChangeArrowheads="1"/>
            </p:cNvSpPr>
            <p:nvPr/>
          </p:nvSpPr>
          <p:spPr bwMode="gray">
            <a:xfrm>
              <a:off x="1255" y="3647"/>
              <a:ext cx="3346" cy="288"/>
            </a:xfrm>
            <a:prstGeom prst="roundRect">
              <a:avLst>
                <a:gd name="adj" fmla="val 7292"/>
              </a:avLst>
            </a:prstGeom>
            <a:gradFill rotWithShape="1">
              <a:gsLst>
                <a:gs pos="0">
                  <a:schemeClr val="hlink">
                    <a:gamma/>
                    <a:shade val="50980"/>
                    <a:invGamma/>
                  </a:schemeClr>
                </a:gs>
                <a:gs pos="100000">
                  <a:schemeClr val="hlink"/>
                </a:gs>
              </a:gsLst>
              <a:lin ang="5400000" scaled="1"/>
            </a:gradFill>
            <a:ln w="9525">
              <a:solidFill>
                <a:srgbClr val="FFFFFF">
                  <a:alpha val="39999"/>
                </a:srgbClr>
              </a:solidFill>
              <a:round/>
              <a:headEnd/>
              <a:tailEnd/>
            </a:ln>
            <a:effectLst/>
          </p:spPr>
          <p:txBody>
            <a:bodyPr wrap="none" anchor="ctr"/>
            <a:lstStyle/>
            <a:p>
              <a:endParaRPr lang="ru-RU"/>
            </a:p>
          </p:txBody>
        </p:sp>
        <p:sp>
          <p:nvSpPr>
            <p:cNvPr id="85" name="Text Box 37"/>
            <p:cNvSpPr txBox="1">
              <a:spLocks noChangeArrowheads="1"/>
            </p:cNvSpPr>
            <p:nvPr/>
          </p:nvSpPr>
          <p:spPr bwMode="white">
            <a:xfrm>
              <a:off x="1703" y="3647"/>
              <a:ext cx="2519" cy="288"/>
            </a:xfrm>
            <a:prstGeom prst="rect">
              <a:avLst/>
            </a:prstGeom>
            <a:noFill/>
            <a:ln w="9525">
              <a:noFill/>
              <a:miter lim="800000"/>
              <a:headEnd/>
              <a:tailEnd/>
            </a:ln>
            <a:effectLst/>
          </p:spPr>
          <p:txBody>
            <a:bodyPr>
              <a:spAutoFit/>
            </a:bodyPr>
            <a:lstStyle/>
            <a:p>
              <a:pPr marL="457200" indent="-457200">
                <a:spcBef>
                  <a:spcPct val="50000"/>
                </a:spcBef>
                <a:buClr>
                  <a:schemeClr val="tx1"/>
                </a:buClr>
              </a:pPr>
              <a:r>
                <a:rPr lang="ru-RU" sz="2400" b="1" dirty="0" smtClean="0">
                  <a:solidFill>
                    <a:srgbClr val="FFFFFF"/>
                  </a:solidFill>
                </a:rPr>
                <a:t>Определение</a:t>
              </a:r>
              <a:endParaRPr lang="en-US" sz="2400" b="1" dirty="0">
                <a:solidFill>
                  <a:srgbClr val="FFFFFF"/>
                </a:solidFill>
              </a:endParaRPr>
            </a:p>
          </p:txBody>
        </p:sp>
        <p:grpSp>
          <p:nvGrpSpPr>
            <p:cNvPr id="86" name="Group 38"/>
            <p:cNvGrpSpPr>
              <a:grpSpLocks/>
            </p:cNvGrpSpPr>
            <p:nvPr/>
          </p:nvGrpSpPr>
          <p:grpSpPr bwMode="auto">
            <a:xfrm>
              <a:off x="1372" y="3647"/>
              <a:ext cx="270" cy="275"/>
              <a:chOff x="4116" y="3478"/>
              <a:chExt cx="1252" cy="1276"/>
            </a:xfrm>
          </p:grpSpPr>
          <p:sp>
            <p:nvSpPr>
              <p:cNvPr id="88" name="Oval 39"/>
              <p:cNvSpPr>
                <a:spLocks noChangeArrowheads="1"/>
              </p:cNvSpPr>
              <p:nvPr/>
            </p:nvSpPr>
            <p:spPr bwMode="gray">
              <a:xfrm>
                <a:off x="4116" y="3502"/>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89" name="Oval 40"/>
              <p:cNvSpPr>
                <a:spLocks noChangeArrowheads="1"/>
              </p:cNvSpPr>
              <p:nvPr/>
            </p:nvSpPr>
            <p:spPr bwMode="gray">
              <a:xfrm>
                <a:off x="4141" y="3478"/>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90" name="Oval 41"/>
              <p:cNvSpPr>
                <a:spLocks noChangeArrowheads="1"/>
              </p:cNvSpPr>
              <p:nvPr/>
            </p:nvSpPr>
            <p:spPr bwMode="gray">
              <a:xfrm>
                <a:off x="4172" y="3558"/>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91" name="Oval 42"/>
              <p:cNvSpPr>
                <a:spLocks noChangeArrowheads="1"/>
              </p:cNvSpPr>
              <p:nvPr/>
            </p:nvSpPr>
            <p:spPr bwMode="gray">
              <a:xfrm>
                <a:off x="4192" y="367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grpSp>
        <p:sp>
          <p:nvSpPr>
            <p:cNvPr id="87" name="Text Box 43"/>
            <p:cNvSpPr txBox="1">
              <a:spLocks noChangeArrowheads="1"/>
            </p:cNvSpPr>
            <p:nvPr/>
          </p:nvSpPr>
          <p:spPr bwMode="auto">
            <a:xfrm>
              <a:off x="1402" y="3647"/>
              <a:ext cx="250" cy="288"/>
            </a:xfrm>
            <a:prstGeom prst="rect">
              <a:avLst/>
            </a:prstGeom>
            <a:noFill/>
            <a:ln w="9525">
              <a:noFill/>
              <a:miter lim="800000"/>
              <a:headEnd/>
              <a:tailEnd/>
            </a:ln>
            <a:effectLst/>
          </p:spPr>
          <p:txBody>
            <a:bodyPr>
              <a:spAutoFit/>
            </a:bodyPr>
            <a:lstStyle/>
            <a:p>
              <a:pPr algn="ctr">
                <a:spcBef>
                  <a:spcPct val="50000"/>
                </a:spcBef>
              </a:pPr>
              <a:r>
                <a:rPr lang="ru-RU" sz="2400" b="1" dirty="0">
                  <a:solidFill>
                    <a:srgbClr val="000000"/>
                  </a:solidFill>
                </a:rPr>
                <a:t>1</a:t>
              </a:r>
              <a:endParaRPr lang="en-US" sz="2400" b="1" dirty="0">
                <a:solidFill>
                  <a:srgbClr val="000000"/>
                </a:solidFill>
              </a:endParaRPr>
            </a:p>
          </p:txBody>
        </p:sp>
      </p:grpSp>
      <p:grpSp>
        <p:nvGrpSpPr>
          <p:cNvPr id="92" name="Group 46"/>
          <p:cNvGrpSpPr>
            <a:grpSpLocks/>
          </p:cNvGrpSpPr>
          <p:nvPr/>
        </p:nvGrpSpPr>
        <p:grpSpPr bwMode="auto">
          <a:xfrm>
            <a:off x="2177747" y="2515460"/>
            <a:ext cx="5311775" cy="457201"/>
            <a:chOff x="1255" y="3647"/>
            <a:chExt cx="3346" cy="288"/>
          </a:xfrm>
        </p:grpSpPr>
        <p:sp>
          <p:nvSpPr>
            <p:cNvPr id="93" name="AutoShape 35"/>
            <p:cNvSpPr>
              <a:spLocks noChangeArrowheads="1"/>
            </p:cNvSpPr>
            <p:nvPr/>
          </p:nvSpPr>
          <p:spPr bwMode="gray">
            <a:xfrm>
              <a:off x="1255" y="3647"/>
              <a:ext cx="3346" cy="288"/>
            </a:xfrm>
            <a:prstGeom prst="roundRect">
              <a:avLst>
                <a:gd name="adj" fmla="val 7292"/>
              </a:avLst>
            </a:prstGeom>
            <a:gradFill rotWithShape="1">
              <a:gsLst>
                <a:gs pos="0">
                  <a:schemeClr val="hlink">
                    <a:gamma/>
                    <a:shade val="50980"/>
                    <a:invGamma/>
                  </a:schemeClr>
                </a:gs>
                <a:gs pos="100000">
                  <a:schemeClr val="hlink"/>
                </a:gs>
              </a:gsLst>
              <a:lin ang="5400000" scaled="1"/>
            </a:gradFill>
            <a:ln w="9525">
              <a:solidFill>
                <a:srgbClr val="FFFFFF">
                  <a:alpha val="39999"/>
                </a:srgbClr>
              </a:solidFill>
              <a:round/>
              <a:headEnd/>
              <a:tailEnd/>
            </a:ln>
            <a:effectLst/>
          </p:spPr>
          <p:txBody>
            <a:bodyPr wrap="none" anchor="ctr"/>
            <a:lstStyle/>
            <a:p>
              <a:endParaRPr lang="ru-RU"/>
            </a:p>
          </p:txBody>
        </p:sp>
        <p:sp>
          <p:nvSpPr>
            <p:cNvPr id="94" name="Text Box 37"/>
            <p:cNvSpPr txBox="1">
              <a:spLocks noChangeArrowheads="1"/>
            </p:cNvSpPr>
            <p:nvPr/>
          </p:nvSpPr>
          <p:spPr bwMode="white">
            <a:xfrm>
              <a:off x="1703" y="3647"/>
              <a:ext cx="2519" cy="288"/>
            </a:xfrm>
            <a:prstGeom prst="rect">
              <a:avLst/>
            </a:prstGeom>
            <a:noFill/>
            <a:ln w="9525">
              <a:noFill/>
              <a:miter lim="800000"/>
              <a:headEnd/>
              <a:tailEnd/>
            </a:ln>
            <a:effectLst/>
          </p:spPr>
          <p:txBody>
            <a:bodyPr>
              <a:spAutoFit/>
            </a:bodyPr>
            <a:lstStyle/>
            <a:p>
              <a:pPr marL="457200" indent="-457200">
                <a:spcBef>
                  <a:spcPct val="50000"/>
                </a:spcBef>
                <a:buClr>
                  <a:schemeClr val="tx1"/>
                </a:buClr>
              </a:pPr>
              <a:r>
                <a:rPr lang="ru-RU" sz="2400" b="1" dirty="0" smtClean="0">
                  <a:solidFill>
                    <a:srgbClr val="FFFFFF"/>
                  </a:solidFill>
                </a:rPr>
                <a:t>Классификация</a:t>
              </a:r>
              <a:endParaRPr lang="en-US" sz="2400" b="1" dirty="0">
                <a:solidFill>
                  <a:srgbClr val="FFFFFF"/>
                </a:solidFill>
              </a:endParaRPr>
            </a:p>
          </p:txBody>
        </p:sp>
        <p:grpSp>
          <p:nvGrpSpPr>
            <p:cNvPr id="95" name="Group 38"/>
            <p:cNvGrpSpPr>
              <a:grpSpLocks/>
            </p:cNvGrpSpPr>
            <p:nvPr/>
          </p:nvGrpSpPr>
          <p:grpSpPr bwMode="auto">
            <a:xfrm>
              <a:off x="1372" y="3647"/>
              <a:ext cx="270" cy="275"/>
              <a:chOff x="4116" y="3478"/>
              <a:chExt cx="1252" cy="1276"/>
            </a:xfrm>
          </p:grpSpPr>
          <p:sp>
            <p:nvSpPr>
              <p:cNvPr id="97" name="Oval 39"/>
              <p:cNvSpPr>
                <a:spLocks noChangeArrowheads="1"/>
              </p:cNvSpPr>
              <p:nvPr/>
            </p:nvSpPr>
            <p:spPr bwMode="gray">
              <a:xfrm>
                <a:off x="4116" y="3502"/>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98" name="Oval 40"/>
              <p:cNvSpPr>
                <a:spLocks noChangeArrowheads="1"/>
              </p:cNvSpPr>
              <p:nvPr/>
            </p:nvSpPr>
            <p:spPr bwMode="gray">
              <a:xfrm>
                <a:off x="4141" y="3478"/>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99" name="Oval 41"/>
              <p:cNvSpPr>
                <a:spLocks noChangeArrowheads="1"/>
              </p:cNvSpPr>
              <p:nvPr/>
            </p:nvSpPr>
            <p:spPr bwMode="gray">
              <a:xfrm>
                <a:off x="4172" y="3558"/>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100" name="Oval 42"/>
              <p:cNvSpPr>
                <a:spLocks noChangeArrowheads="1"/>
              </p:cNvSpPr>
              <p:nvPr/>
            </p:nvSpPr>
            <p:spPr bwMode="gray">
              <a:xfrm>
                <a:off x="4192" y="367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grpSp>
        <p:sp>
          <p:nvSpPr>
            <p:cNvPr id="96" name="Text Box 43"/>
            <p:cNvSpPr txBox="1">
              <a:spLocks noChangeArrowheads="1"/>
            </p:cNvSpPr>
            <p:nvPr/>
          </p:nvSpPr>
          <p:spPr bwMode="auto">
            <a:xfrm>
              <a:off x="1402" y="3647"/>
              <a:ext cx="250" cy="288"/>
            </a:xfrm>
            <a:prstGeom prst="rect">
              <a:avLst/>
            </a:prstGeom>
            <a:noFill/>
            <a:ln w="9525">
              <a:noFill/>
              <a:miter lim="800000"/>
              <a:headEnd/>
              <a:tailEnd/>
            </a:ln>
            <a:effectLst/>
          </p:spPr>
          <p:txBody>
            <a:bodyPr>
              <a:spAutoFit/>
            </a:bodyPr>
            <a:lstStyle/>
            <a:p>
              <a:pPr algn="ctr">
                <a:spcBef>
                  <a:spcPct val="50000"/>
                </a:spcBef>
              </a:pPr>
              <a:r>
                <a:rPr lang="ru-RU" sz="2400" b="1" dirty="0">
                  <a:solidFill>
                    <a:srgbClr val="000000"/>
                  </a:solidFill>
                </a:rPr>
                <a:t>3</a:t>
              </a:r>
              <a:endParaRPr lang="en-US" sz="2400" b="1" dirty="0">
                <a:solidFill>
                  <a:srgbClr val="000000"/>
                </a:solidFill>
              </a:endParaRPr>
            </a:p>
          </p:txBody>
        </p:sp>
      </p:grpSp>
      <p:grpSp>
        <p:nvGrpSpPr>
          <p:cNvPr id="101" name="Group 49"/>
          <p:cNvGrpSpPr>
            <a:grpSpLocks/>
          </p:cNvGrpSpPr>
          <p:nvPr/>
        </p:nvGrpSpPr>
        <p:grpSpPr bwMode="auto">
          <a:xfrm>
            <a:off x="2177744" y="6388101"/>
            <a:ext cx="5311775" cy="1027113"/>
            <a:chOff x="1213" y="1748"/>
            <a:chExt cx="3346" cy="647"/>
          </a:xfrm>
        </p:grpSpPr>
        <p:grpSp>
          <p:nvGrpSpPr>
            <p:cNvPr id="102" name="Group 4"/>
            <p:cNvGrpSpPr>
              <a:grpSpLocks/>
            </p:cNvGrpSpPr>
            <p:nvPr/>
          </p:nvGrpSpPr>
          <p:grpSpPr bwMode="auto">
            <a:xfrm>
              <a:off x="1213" y="1756"/>
              <a:ext cx="3346" cy="288"/>
              <a:chOff x="1117" y="1455"/>
              <a:chExt cx="3346" cy="288"/>
            </a:xfrm>
          </p:grpSpPr>
          <p:sp>
            <p:nvSpPr>
              <p:cNvPr id="110" name="AutoShape 5"/>
              <p:cNvSpPr>
                <a:spLocks noChangeArrowheads="1"/>
              </p:cNvSpPr>
              <p:nvPr/>
            </p:nvSpPr>
            <p:spPr bwMode="gray">
              <a:xfrm>
                <a:off x="1117" y="1455"/>
                <a:ext cx="3346" cy="288"/>
              </a:xfrm>
              <a:prstGeom prst="roundRect">
                <a:avLst>
                  <a:gd name="adj" fmla="val 7292"/>
                </a:avLst>
              </a:prstGeom>
              <a:gradFill rotWithShape="1">
                <a:gsLst>
                  <a:gs pos="0">
                    <a:schemeClr val="accent2">
                      <a:gamma/>
                      <a:shade val="47451"/>
                      <a:invGamma/>
                    </a:schemeClr>
                  </a:gs>
                  <a:gs pos="100000">
                    <a:schemeClr val="accent2"/>
                  </a:gs>
                </a:gsLst>
                <a:lin ang="5400000" scaled="1"/>
              </a:gradFill>
              <a:ln w="9525">
                <a:solidFill>
                  <a:srgbClr val="FFFFFF">
                    <a:alpha val="70000"/>
                  </a:srgbClr>
                </a:solidFill>
                <a:round/>
                <a:headEnd/>
                <a:tailEnd/>
              </a:ln>
              <a:effectLst/>
            </p:spPr>
            <p:txBody>
              <a:bodyPr wrap="none" anchor="ctr"/>
              <a:lstStyle/>
              <a:p>
                <a:endParaRPr lang="ru-RU"/>
              </a:p>
            </p:txBody>
          </p:sp>
          <p:sp>
            <p:nvSpPr>
              <p:cNvPr id="111" name="AutoShape 6"/>
              <p:cNvSpPr>
                <a:spLocks noChangeArrowheads="1"/>
              </p:cNvSpPr>
              <p:nvPr/>
            </p:nvSpPr>
            <p:spPr bwMode="gray">
              <a:xfrm>
                <a:off x="1117" y="1455"/>
                <a:ext cx="3346" cy="95"/>
              </a:xfrm>
              <a:prstGeom prst="roundRect">
                <a:avLst>
                  <a:gd name="adj" fmla="val 26389"/>
                </a:avLst>
              </a:prstGeom>
              <a:solidFill>
                <a:schemeClr val="accent2">
                  <a:alpha val="30000"/>
                </a:schemeClr>
              </a:solidFill>
              <a:ln w="9525">
                <a:noFill/>
                <a:round/>
                <a:headEnd/>
                <a:tailEnd/>
              </a:ln>
              <a:effectLst/>
            </p:spPr>
            <p:txBody>
              <a:bodyPr wrap="none" anchor="ctr"/>
              <a:lstStyle/>
              <a:p>
                <a:endParaRPr lang="ru-RU"/>
              </a:p>
            </p:txBody>
          </p:sp>
        </p:grpSp>
        <p:sp>
          <p:nvSpPr>
            <p:cNvPr id="103" name="Text Box 7"/>
            <p:cNvSpPr txBox="1">
              <a:spLocks noChangeArrowheads="1"/>
            </p:cNvSpPr>
            <p:nvPr/>
          </p:nvSpPr>
          <p:spPr bwMode="white">
            <a:xfrm>
              <a:off x="1680" y="1755"/>
              <a:ext cx="2589" cy="640"/>
            </a:xfrm>
            <a:prstGeom prst="rect">
              <a:avLst/>
            </a:prstGeom>
            <a:noFill/>
            <a:ln w="9525">
              <a:noFill/>
              <a:miter lim="800000"/>
              <a:headEnd/>
              <a:tailEnd/>
            </a:ln>
            <a:effectLst/>
          </p:spPr>
          <p:txBody>
            <a:bodyPr>
              <a:spAutoFit/>
            </a:bodyPr>
            <a:lstStyle/>
            <a:p>
              <a:pPr marL="457200" indent="-457200">
                <a:spcBef>
                  <a:spcPct val="50000"/>
                </a:spcBef>
                <a:buClr>
                  <a:schemeClr val="tx1"/>
                </a:buClr>
              </a:pPr>
              <a:r>
                <a:rPr lang="ru-RU" sz="2400" b="1" dirty="0">
                  <a:solidFill>
                    <a:srgbClr val="FFFFFF"/>
                  </a:solidFill>
                </a:rPr>
                <a:t>Образцы бланков</a:t>
              </a:r>
              <a:endParaRPr lang="en-US" sz="2400" b="1" dirty="0">
                <a:solidFill>
                  <a:srgbClr val="FFFFFF"/>
                </a:solidFill>
              </a:endParaRPr>
            </a:p>
            <a:p>
              <a:pPr marL="457200" indent="-457200">
                <a:spcBef>
                  <a:spcPct val="50000"/>
                </a:spcBef>
                <a:buClr>
                  <a:schemeClr val="tx1"/>
                </a:buClr>
              </a:pPr>
              <a:endParaRPr lang="en-US" sz="2400" b="1" dirty="0">
                <a:solidFill>
                  <a:srgbClr val="FFFFFF"/>
                </a:solidFill>
              </a:endParaRPr>
            </a:p>
          </p:txBody>
        </p:sp>
        <p:grpSp>
          <p:nvGrpSpPr>
            <p:cNvPr id="104" name="Group 8"/>
            <p:cNvGrpSpPr>
              <a:grpSpLocks/>
            </p:cNvGrpSpPr>
            <p:nvPr/>
          </p:nvGrpSpPr>
          <p:grpSpPr bwMode="auto">
            <a:xfrm>
              <a:off x="1355" y="1758"/>
              <a:ext cx="270" cy="270"/>
              <a:chOff x="4166" y="1706"/>
              <a:chExt cx="1252" cy="1252"/>
            </a:xfrm>
          </p:grpSpPr>
          <p:sp>
            <p:nvSpPr>
              <p:cNvPr id="106" name="Oval 9"/>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ru-RU"/>
              </a:p>
            </p:txBody>
          </p:sp>
          <p:sp>
            <p:nvSpPr>
              <p:cNvPr id="107" name="Oval 10"/>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ru-RU"/>
              </a:p>
            </p:txBody>
          </p:sp>
          <p:sp>
            <p:nvSpPr>
              <p:cNvPr id="108" name="Oval 11"/>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ru-RU"/>
              </a:p>
            </p:txBody>
          </p:sp>
          <p:sp>
            <p:nvSpPr>
              <p:cNvPr id="109" name="Oval 12"/>
              <p:cNvSpPr>
                <a:spLocks noChangeArrowheads="1"/>
              </p:cNvSpPr>
              <p:nvPr/>
            </p:nvSpPr>
            <p:spPr bwMode="gray">
              <a:xfrm>
                <a:off x="4263" y="1757"/>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ru-RU"/>
              </a:p>
            </p:txBody>
          </p:sp>
        </p:grpSp>
        <p:sp>
          <p:nvSpPr>
            <p:cNvPr id="105" name="Text Box 13"/>
            <p:cNvSpPr txBox="1">
              <a:spLocks noChangeArrowheads="1"/>
            </p:cNvSpPr>
            <p:nvPr/>
          </p:nvSpPr>
          <p:spPr bwMode="auto">
            <a:xfrm>
              <a:off x="1330" y="1748"/>
              <a:ext cx="341" cy="291"/>
            </a:xfrm>
            <a:prstGeom prst="rect">
              <a:avLst/>
            </a:prstGeom>
            <a:noFill/>
            <a:ln w="9525">
              <a:noFill/>
              <a:miter lim="800000"/>
              <a:headEnd/>
              <a:tailEnd/>
            </a:ln>
            <a:effectLst/>
          </p:spPr>
          <p:txBody>
            <a:bodyPr wrap="square">
              <a:spAutoFit/>
            </a:bodyPr>
            <a:lstStyle/>
            <a:p>
              <a:pPr algn="ctr">
                <a:spcBef>
                  <a:spcPct val="50000"/>
                </a:spcBef>
              </a:pPr>
              <a:r>
                <a:rPr lang="ru-RU" sz="2400" b="1" dirty="0" smtClean="0">
                  <a:solidFill>
                    <a:srgbClr val="000000"/>
                  </a:solidFill>
                </a:rPr>
                <a:t>10</a:t>
              </a:r>
              <a:endParaRPr lang="en-US" sz="2400" b="1" dirty="0">
                <a:solidFill>
                  <a:srgbClr val="000000"/>
                </a:solidFill>
              </a:endParaRPr>
            </a:p>
          </p:txBody>
        </p:sp>
      </p:grpSp>
    </p:spTree>
    <p:extLst>
      <p:ext uri="{BB962C8B-B14F-4D97-AF65-F5344CB8AC3E}">
        <p14:creationId xmlns:p14="http://schemas.microsoft.com/office/powerpoint/2010/main" val="115818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999381"/>
            <a:ext cx="5328592" cy="4525963"/>
          </a:xfrm>
        </p:spPr>
        <p:txBody>
          <a:bodyPr>
            <a:normAutofit fontScale="92500"/>
          </a:bodyPr>
          <a:lstStyle/>
          <a:p>
            <a:r>
              <a:rPr lang="ru-RU" sz="2400" dirty="0">
                <a:latin typeface="Times New Roman" panose="02020603050405020304" pitchFamily="18" charset="0"/>
                <a:cs typeface="Times New Roman" panose="02020603050405020304" pitchFamily="18" charset="0"/>
              </a:rPr>
              <a:t>Гипертоническая болезнь (</a:t>
            </a:r>
            <a:r>
              <a:rPr lang="ru-RU" sz="2400" dirty="0" err="1">
                <a:latin typeface="Times New Roman" panose="02020603050405020304" pitchFamily="18" charset="0"/>
                <a:cs typeface="Times New Roman" panose="02020603050405020304" pitchFamily="18" charset="0"/>
              </a:rPr>
              <a:t>эссенциальная</a:t>
            </a:r>
            <a:r>
              <a:rPr lang="ru-RU" sz="2400" dirty="0">
                <a:latin typeface="Times New Roman" panose="02020603050405020304" pitchFamily="18" charset="0"/>
                <a:cs typeface="Times New Roman" panose="02020603050405020304" pitchFamily="18" charset="0"/>
              </a:rPr>
              <a:t> артериальная гипертензия) </a:t>
            </a:r>
          </a:p>
          <a:p>
            <a:r>
              <a:rPr lang="ru-RU" sz="2400" dirty="0">
                <a:latin typeface="Times New Roman" panose="02020603050405020304" pitchFamily="18" charset="0"/>
                <a:cs typeface="Times New Roman" panose="02020603050405020304" pitchFamily="18" charset="0"/>
              </a:rPr>
              <a:t>Стойкое повышение систолического АД более 140 мм рт. ст. и/или диастолического АД более 90 мм рт. ст., зарегистрированное не менее чем при двух врачебных осмотрах (с измерением АД не менее 2 раз), не связанное с наличием патологических процессов, при которых повышение АД обусловлено известными причинами.</a:t>
            </a:r>
          </a:p>
          <a:p>
            <a:endParaRPr lang="en-US" dirty="0"/>
          </a:p>
        </p:txBody>
      </p:sp>
      <p:sp>
        <p:nvSpPr>
          <p:cNvPr id="3" name="Заголовок 2"/>
          <p:cNvSpPr>
            <a:spLocks noGrp="1"/>
          </p:cNvSpPr>
          <p:nvPr>
            <p:ph type="title"/>
          </p:nvPr>
        </p:nvSpPr>
        <p:spPr/>
        <p:txBody>
          <a:bodyPr/>
          <a:lstStyle/>
          <a:p>
            <a:r>
              <a:rPr lang="ru-RU" dirty="0" smtClean="0"/>
              <a:t>Определение</a:t>
            </a:r>
            <a:endParaRPr lang="ru-RU"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852936"/>
            <a:ext cx="3168353" cy="2376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37383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title"/>
          </p:nvPr>
        </p:nvSpPr>
        <p:spPr/>
        <p:txBody>
          <a:bodyPr/>
          <a:lstStyle/>
          <a:p>
            <a:r>
              <a:rPr lang="ru-RU" dirty="0" smtClean="0"/>
              <a:t>Этиология</a:t>
            </a:r>
            <a:endParaRPr lang="ru-RU" dirty="0"/>
          </a:p>
        </p:txBody>
      </p:sp>
      <p:sp>
        <p:nvSpPr>
          <p:cNvPr id="12" name="Объект 11"/>
          <p:cNvSpPr>
            <a:spLocks noGrp="1"/>
          </p:cNvSpPr>
          <p:nvPr>
            <p:ph sz="half" idx="1"/>
          </p:nvPr>
        </p:nvSpPr>
        <p:spPr>
          <a:xfrm>
            <a:off x="107504" y="1916832"/>
            <a:ext cx="8928991" cy="2941787"/>
          </a:xfrm>
        </p:spPr>
        <p:txBody>
          <a:bodyPr>
            <a:normAutofit fontScale="62500" lnSpcReduction="20000"/>
          </a:bodyPr>
          <a:lstStyle/>
          <a:p>
            <a:r>
              <a:rPr lang="ru-RU" dirty="0"/>
              <a:t>В развитии стойкой артериальной гипертензии принимают участие разнообразные факторы, регулирующие давление крови в физиологических условиях.</a:t>
            </a:r>
          </a:p>
          <a:p>
            <a:r>
              <a:rPr lang="ru-RU" dirty="0"/>
              <a:t>Предрасполагающие факторы: наследственность, нервный фактор, эмоциональные перегрузки, стрессовые ситуации, эндокринные факторы, ожирение, употребление алкоголя, курение, гиподинамия, пожилой возраст, перенесенные заболевания почек и др.</a:t>
            </a:r>
          </a:p>
          <a:p>
            <a:r>
              <a:rPr lang="ru-RU" dirty="0"/>
              <a:t>Нервный фактор является одной из главных причин повышения давления. Это острые и хронические психоэмоциональные стрессы, постоянное умственное напряжение, черепно-мозговая травма, гипоксия мозга. Определенное значение при этом придается появлению тахикардии, которая сопровождается увеличением сердечного выброса.</a:t>
            </a:r>
          </a:p>
          <a:p>
            <a:endParaRPr lang="ru-RU" dirty="0"/>
          </a:p>
        </p:txBody>
      </p:sp>
      <p:pic>
        <p:nvPicPr>
          <p:cNvPr id="1026" name="Picture 2" descr="Гипертоническая болезнь. Классификация. Диагностика. Лечение - презентация  онлайн"/>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457" t="20555" r="15253" b="7561"/>
          <a:stretch/>
        </p:blipFill>
        <p:spPr bwMode="auto">
          <a:xfrm>
            <a:off x="265402" y="4581128"/>
            <a:ext cx="3060915"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Вредная привычка: как табачный дым влияет на наш организм | Публикации |  Вокруг Свет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4869160"/>
            <a:ext cx="2304256" cy="17978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Диагностика и лечение ожирения (Александров) | Парацельс"/>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6" y="4939981"/>
            <a:ext cx="2898321"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31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p:cNvSpPr>
            <a:spLocks noGrp="1"/>
          </p:cNvSpPr>
          <p:nvPr>
            <p:ph idx="1"/>
          </p:nvPr>
        </p:nvSpPr>
        <p:spPr>
          <a:xfrm>
            <a:off x="179512" y="1844824"/>
            <a:ext cx="8856984" cy="4752528"/>
          </a:xfrm>
        </p:spPr>
        <p:txBody>
          <a:bodyPr>
            <a:normAutofit fontScale="70000" lnSpcReduction="20000"/>
          </a:bodyPr>
          <a:lstStyle/>
          <a:p>
            <a:r>
              <a:rPr lang="ru-RU" sz="2400" dirty="0"/>
              <a:t>По причине возникновения можно выделить 2 вида артериальной гипертензии:</a:t>
            </a:r>
          </a:p>
          <a:p>
            <a:pPr marL="0" indent="0">
              <a:buNone/>
            </a:pPr>
            <a:r>
              <a:rPr lang="ru-RU" sz="2400" dirty="0"/>
              <a:t>Первичная – идиопатическая или </a:t>
            </a:r>
            <a:r>
              <a:rPr lang="ru-RU" sz="2400" dirty="0" err="1"/>
              <a:t>эссенциальная</a:t>
            </a:r>
            <a:r>
              <a:rPr lang="ru-RU" sz="2400" dirty="0"/>
              <a:t>, причина возникновения которой не может быть установлена. Встречается в 90% случаев. Диагноз первичной АГ устанавливают при исключении всех возможных причин повышения АД.</a:t>
            </a:r>
          </a:p>
          <a:p>
            <a:pPr marL="0" indent="0">
              <a:buNone/>
            </a:pPr>
            <a:r>
              <a:rPr lang="ru-RU" sz="2400" dirty="0"/>
              <a:t>Вторичная – является лишь симптомом какой-либо болезни, а не самостоятельной нозологией, то есть причина повышения давления при этом всегда ясна.</a:t>
            </a:r>
          </a:p>
          <a:p>
            <a:r>
              <a:rPr lang="ru-RU" sz="2400" dirty="0"/>
              <a:t>Все артериальные гипертензии можно разделить на 3 степени в зависимости от уровня повышения давления:</a:t>
            </a:r>
          </a:p>
          <a:p>
            <a:pPr marL="0" indent="0">
              <a:buNone/>
            </a:pPr>
            <a:r>
              <a:rPr lang="ru-RU" sz="2400" dirty="0"/>
              <a:t>Оптимальное АД – </a:t>
            </a:r>
            <a:r>
              <a:rPr lang="ru-RU" sz="2400" dirty="0" err="1"/>
              <a:t>сАД</a:t>
            </a:r>
            <a:r>
              <a:rPr lang="ru-RU" sz="2400" dirty="0"/>
              <a:t> &lt; 120, </a:t>
            </a:r>
            <a:r>
              <a:rPr lang="ru-RU" sz="2400" dirty="0" err="1"/>
              <a:t>дАД</a:t>
            </a:r>
            <a:endParaRPr lang="ru-RU" sz="2400" dirty="0"/>
          </a:p>
          <a:p>
            <a:pPr marL="0" indent="0">
              <a:buNone/>
            </a:pPr>
            <a:r>
              <a:rPr lang="ru-RU" sz="2400" dirty="0"/>
              <a:t>Нормальное – соответственно &lt; 120-129/80-84 </a:t>
            </a:r>
            <a:r>
              <a:rPr lang="ru-RU" sz="2400" dirty="0" err="1"/>
              <a:t>мм.рт.ст</a:t>
            </a:r>
            <a:r>
              <a:rPr lang="ru-RU" sz="2400" dirty="0"/>
              <a:t>.</a:t>
            </a:r>
          </a:p>
          <a:p>
            <a:pPr marL="0" indent="0">
              <a:buNone/>
            </a:pPr>
            <a:r>
              <a:rPr lang="ru-RU" sz="2400" dirty="0"/>
              <a:t>Высокое нормальное – </a:t>
            </a:r>
            <a:r>
              <a:rPr lang="ru-RU" sz="2400" dirty="0" err="1"/>
              <a:t>сАД</a:t>
            </a:r>
            <a:r>
              <a:rPr lang="ru-RU" sz="2400" dirty="0"/>
              <a:t> находится в пределах 130-139 </a:t>
            </a:r>
            <a:r>
              <a:rPr lang="ru-RU" sz="2400" dirty="0" err="1"/>
              <a:t>мм.рт.ст</a:t>
            </a:r>
            <a:r>
              <a:rPr lang="ru-RU" sz="2400" dirty="0"/>
              <a:t>, а </a:t>
            </a:r>
            <a:r>
              <a:rPr lang="ru-RU" sz="2400" dirty="0" err="1"/>
              <a:t>дАД</a:t>
            </a:r>
            <a:r>
              <a:rPr lang="ru-RU" sz="2400" dirty="0"/>
              <a:t> – 85-89 </a:t>
            </a:r>
            <a:r>
              <a:rPr lang="ru-RU" sz="2400" dirty="0" err="1"/>
              <a:t>мм.рт.ст</a:t>
            </a:r>
            <a:r>
              <a:rPr lang="ru-RU" sz="2400" dirty="0"/>
              <a:t>.</a:t>
            </a:r>
          </a:p>
          <a:p>
            <a:r>
              <a:rPr lang="ru-RU" sz="2400" dirty="0"/>
              <a:t>I степень – 140-159/90-99 </a:t>
            </a:r>
            <a:r>
              <a:rPr lang="ru-RU" sz="2400" dirty="0" err="1"/>
              <a:t>мм.рт.ст</a:t>
            </a:r>
            <a:r>
              <a:rPr lang="ru-RU" sz="2400" dirty="0"/>
              <a:t>.</a:t>
            </a:r>
          </a:p>
          <a:p>
            <a:r>
              <a:rPr lang="ru-RU" sz="2400" dirty="0"/>
              <a:t>II степень – повышение </a:t>
            </a:r>
            <a:r>
              <a:rPr lang="ru-RU" sz="2400" dirty="0" err="1"/>
              <a:t>сАД</a:t>
            </a:r>
            <a:r>
              <a:rPr lang="ru-RU" sz="2400" dirty="0"/>
              <a:t> от 160 до 179 и </a:t>
            </a:r>
            <a:r>
              <a:rPr lang="ru-RU" sz="2400" dirty="0" err="1"/>
              <a:t>дАД</a:t>
            </a:r>
            <a:r>
              <a:rPr lang="ru-RU" sz="2400" dirty="0"/>
              <a:t> от 100 до 109 </a:t>
            </a:r>
            <a:r>
              <a:rPr lang="ru-RU" sz="2400" dirty="0" err="1"/>
              <a:t>мм.рт.ст</a:t>
            </a:r>
            <a:r>
              <a:rPr lang="ru-RU" sz="2400" dirty="0"/>
              <a:t>.</a:t>
            </a:r>
          </a:p>
          <a:p>
            <a:r>
              <a:rPr lang="ru-RU" sz="2400" dirty="0"/>
              <a:t>III степень – </a:t>
            </a:r>
            <a:r>
              <a:rPr lang="ru-RU" sz="2400" dirty="0" err="1"/>
              <a:t>сАД</a:t>
            </a:r>
            <a:r>
              <a:rPr lang="ru-RU" sz="2400" dirty="0"/>
              <a:t> от 180 и &gt;, </a:t>
            </a:r>
            <a:r>
              <a:rPr lang="ru-RU" sz="2400" dirty="0" err="1"/>
              <a:t>дАД</a:t>
            </a:r>
            <a:r>
              <a:rPr lang="ru-RU" sz="2400" dirty="0"/>
              <a:t> &gt; 110 </a:t>
            </a:r>
            <a:r>
              <a:rPr lang="ru-RU" sz="2400" dirty="0" err="1"/>
              <a:t>мм.рт.ст</a:t>
            </a:r>
            <a:r>
              <a:rPr lang="ru-RU" sz="2400" dirty="0"/>
              <a:t>.</a:t>
            </a:r>
          </a:p>
          <a:p>
            <a:pPr marL="0" indent="0">
              <a:buNone/>
            </a:pPr>
            <a:r>
              <a:rPr lang="ru-RU" sz="2400" dirty="0"/>
              <a:t>Классификация по стадиям заболевания:</a:t>
            </a:r>
          </a:p>
          <a:p>
            <a:r>
              <a:rPr lang="ru-RU" sz="2400" dirty="0"/>
              <a:t>I стадия – поражения органов-мишеней не наблюдается;</a:t>
            </a:r>
          </a:p>
          <a:p>
            <a:r>
              <a:rPr lang="ru-RU" sz="2400" dirty="0"/>
              <a:t>II стадия – нарушение функционирования одного или нескольких органов-мишеней;</a:t>
            </a:r>
          </a:p>
          <a:p>
            <a:r>
              <a:rPr lang="ru-RU" sz="2400" dirty="0"/>
              <a:t>III стадия – сочетание поражения органов-мишеней с ассоциированными клиническими заболеваниями.</a:t>
            </a:r>
          </a:p>
          <a:p>
            <a:endParaRPr lang="ru-RU" sz="2400" dirty="0"/>
          </a:p>
        </p:txBody>
      </p:sp>
      <p:sp>
        <p:nvSpPr>
          <p:cNvPr id="5" name="Заголовок 4"/>
          <p:cNvSpPr>
            <a:spLocks noGrp="1"/>
          </p:cNvSpPr>
          <p:nvPr>
            <p:ph type="title"/>
          </p:nvPr>
        </p:nvSpPr>
        <p:spPr/>
        <p:txBody>
          <a:bodyPr/>
          <a:lstStyle/>
          <a:p>
            <a:r>
              <a:rPr lang="ru-RU" dirty="0" smtClean="0"/>
              <a:t>Классификация</a:t>
            </a:r>
            <a:endParaRPr lang="ru-RU" dirty="0"/>
          </a:p>
        </p:txBody>
      </p:sp>
    </p:spTree>
    <p:extLst>
      <p:ext uri="{BB962C8B-B14F-4D97-AF65-F5344CB8AC3E}">
        <p14:creationId xmlns:p14="http://schemas.microsoft.com/office/powerpoint/2010/main" val="256544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Классификация</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1493188"/>
            <a:ext cx="4365708" cy="3274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Обновленная классификация Артериальной Гипертензии. Статьи компании  «МЕДТЕХНИКА для дом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6" y="4493496"/>
            <a:ext cx="4507654" cy="2038916"/>
          </a:xfrm>
          <a:prstGeom prst="rect">
            <a:avLst/>
          </a:prstGeom>
          <a:noFill/>
          <a:extLst>
            <a:ext uri="{909E8E84-426E-40DD-AFC4-6F175D3DCCD1}">
              <a14:hiddenFill xmlns:a14="http://schemas.microsoft.com/office/drawing/2010/main">
                <a:solidFill>
                  <a:srgbClr val="FFFFFF"/>
                </a:solidFill>
              </a14:hiddenFill>
            </a:ext>
          </a:extLst>
        </p:spPr>
      </p:pic>
      <p:pic>
        <p:nvPicPr>
          <p:cNvPr id="7" name="Объект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971600" y="2117694"/>
            <a:ext cx="3177108" cy="2025267"/>
          </a:xfrm>
          <a:prstGeom prst="rect">
            <a:avLst/>
          </a:prstGeom>
          <a:ln w="38100">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152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07504" y="1999381"/>
            <a:ext cx="8928992" cy="4525963"/>
          </a:xfrm>
        </p:spPr>
        <p:txBody>
          <a:bodyPr>
            <a:normAutofit fontScale="62500" lnSpcReduction="20000"/>
          </a:bodyPr>
          <a:lstStyle/>
          <a:p>
            <a:pPr fontAlgn="t"/>
            <a:r>
              <a:rPr lang="ru-RU" dirty="0"/>
              <a:t>На начальных стадиях болезни у больного появляются жалобы на такие невротические нарушения: эпизоды головной боли (она чаще локализируется в области затылка или лба и усиливается при движении и попытке наклона вниз); головокружения; непереносимость яркого света и громкого звука при головных болях; чувство тяжести в голове и пульсации в висках; шум в ушах; вялость; тошнота; сердцебиение и тахикардия; нарушения сна; быстрая утомляемость; парестезии и болезненное покалывание в пальцах рук, которое может сопровождаться побледнением и полной утратой чувствительности в одном из пальцев; перемежающаяся хромота; </a:t>
            </a:r>
            <a:r>
              <a:rPr lang="ru-RU" dirty="0" err="1"/>
              <a:t>псевдоревматические</a:t>
            </a:r>
            <a:r>
              <a:rPr lang="ru-RU" dirty="0"/>
              <a:t> боли в мышцах; похолодание в ногах.</a:t>
            </a:r>
          </a:p>
          <a:p>
            <a:pPr fontAlgn="t"/>
            <a:r>
              <a:rPr lang="ru-RU" dirty="0"/>
              <a:t>При прогрессировании заболевания и стойком повышении артериального давления до 140-160/90-95 мм. рт. ст. у больного отмечаются: боли в области груди; тупые боли в сердце; одышка при быстрой ходьбе, подъеме по лестнице, беге и увеличении физической нагрузки; </a:t>
            </a:r>
            <a:r>
              <a:rPr lang="ru-RU" dirty="0" err="1"/>
              <a:t>ознобоподобный</a:t>
            </a:r>
            <a:r>
              <a:rPr lang="ru-RU" dirty="0"/>
              <a:t> тремор; тошнота и рвота; ощущение пелены и мелькания мушек перед глазами; кровотечения из носа; потливость; покраснение лица; одутловатость век; отечность конечностей и лица.</a:t>
            </a:r>
          </a:p>
          <a:p>
            <a:endParaRPr lang="ru-RU" dirty="0"/>
          </a:p>
        </p:txBody>
      </p:sp>
      <p:sp>
        <p:nvSpPr>
          <p:cNvPr id="3" name="Заголовок 2"/>
          <p:cNvSpPr>
            <a:spLocks noGrp="1"/>
          </p:cNvSpPr>
          <p:nvPr>
            <p:ph type="title"/>
          </p:nvPr>
        </p:nvSpPr>
        <p:spPr/>
        <p:txBody>
          <a:bodyPr/>
          <a:lstStyle/>
          <a:p>
            <a:r>
              <a:rPr lang="ru-RU" dirty="0" smtClean="0"/>
              <a:t>Клиническая картина</a:t>
            </a:r>
            <a:endParaRPr lang="ru-RU" dirty="0"/>
          </a:p>
        </p:txBody>
      </p:sp>
    </p:spTree>
    <p:extLst>
      <p:ext uri="{BB962C8B-B14F-4D97-AF65-F5344CB8AC3E}">
        <p14:creationId xmlns:p14="http://schemas.microsoft.com/office/powerpoint/2010/main" val="60079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Органы мишени при ГБ</a:t>
            </a:r>
            <a:endParaRPr lang="ru-RU" dirty="0"/>
          </a:p>
        </p:txBody>
      </p:sp>
      <p:pic>
        <p:nvPicPr>
          <p:cNvPr id="3074" name="Picture 2" descr="9 мая 2015г. Всемирный день борьбы с артериальной гипертонией. -  Старооскольский кожно-венерологический диспансе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42" y="2045483"/>
            <a:ext cx="5040560" cy="4499095"/>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5191322" y="1736258"/>
            <a:ext cx="3960440" cy="4801314"/>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Поражение сердца</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кардиалгии</a:t>
            </a:r>
            <a:r>
              <a:rPr lang="ru-RU" dirty="0">
                <a:latin typeface="Times New Roman" panose="02020603050405020304" pitchFamily="18" charset="0"/>
                <a:cs typeface="Times New Roman" panose="02020603050405020304" pitchFamily="18" charset="0"/>
              </a:rPr>
              <a:t>, стенокардия, инфаркт миокарда.</a:t>
            </a:r>
          </a:p>
          <a:p>
            <a:r>
              <a:rPr lang="ru-RU" b="1" dirty="0">
                <a:latin typeface="Times New Roman" panose="02020603050405020304" pitchFamily="18" charset="0"/>
                <a:cs typeface="Times New Roman" panose="02020603050405020304" pitchFamily="18" charset="0"/>
              </a:rPr>
              <a:t>Поражение головного мозга </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дисциркуляторная</a:t>
            </a:r>
            <a:r>
              <a:rPr lang="ru-RU" dirty="0">
                <a:latin typeface="Times New Roman" panose="02020603050405020304" pitchFamily="18" charset="0"/>
                <a:cs typeface="Times New Roman" panose="02020603050405020304" pitchFamily="18" charset="0"/>
              </a:rPr>
              <a:t> энцефалопатия) – головные боли в затылочной области, головокружения, инсульт.</a:t>
            </a:r>
          </a:p>
          <a:p>
            <a:r>
              <a:rPr lang="ru-RU" b="1" dirty="0">
                <a:latin typeface="Times New Roman" panose="02020603050405020304" pitchFamily="18" charset="0"/>
                <a:cs typeface="Times New Roman" panose="02020603050405020304" pitchFamily="18" charset="0"/>
              </a:rPr>
              <a:t>Поражение сетчатки </a:t>
            </a:r>
            <a:r>
              <a:rPr lang="ru-RU" dirty="0">
                <a:latin typeface="Times New Roman" panose="02020603050405020304" pitchFamily="18" charset="0"/>
                <a:cs typeface="Times New Roman" panose="02020603050405020304" pitchFamily="18" charset="0"/>
              </a:rPr>
              <a:t>– мелькание мушек перед глазами, резкое снижение зрения, диплопия, отек диска зрительного нерва, кровоизлияния</a:t>
            </a:r>
          </a:p>
          <a:p>
            <a:r>
              <a:rPr lang="ru-RU" b="1" dirty="0">
                <a:latin typeface="Times New Roman" panose="02020603050405020304" pitchFamily="18" charset="0"/>
                <a:cs typeface="Times New Roman" panose="02020603050405020304" pitchFamily="18" charset="0"/>
              </a:rPr>
              <a:t>Поражение магистральных сосудов </a:t>
            </a:r>
            <a:r>
              <a:rPr lang="ru-RU" dirty="0">
                <a:latin typeface="Times New Roman" panose="02020603050405020304" pitchFamily="18" charset="0"/>
                <a:cs typeface="Times New Roman" panose="02020603050405020304" pitchFamily="18" charset="0"/>
              </a:rPr>
              <a:t>– перемежающая хромота, расслаивающаяся аневризма аорты</a:t>
            </a:r>
          </a:p>
          <a:p>
            <a:r>
              <a:rPr lang="ru-RU" b="1" dirty="0">
                <a:latin typeface="Times New Roman" panose="02020603050405020304" pitchFamily="18" charset="0"/>
                <a:cs typeface="Times New Roman" panose="02020603050405020304" pitchFamily="18" charset="0"/>
              </a:rPr>
              <a:t>Поражение почек </a:t>
            </a:r>
            <a:r>
              <a:rPr lang="ru-RU" dirty="0">
                <a:latin typeface="Times New Roman" panose="02020603050405020304" pitchFamily="18" charset="0"/>
                <a:cs typeface="Times New Roman" panose="02020603050405020304" pitchFamily="18" charset="0"/>
              </a:rPr>
              <a:t>– первично сморщенная почка, хроническая почечная недостаточность</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383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Диагностика</a:t>
            </a:r>
            <a:endParaRPr lang="ru-RU" dirty="0"/>
          </a:p>
        </p:txBody>
      </p:sp>
      <p:sp>
        <p:nvSpPr>
          <p:cNvPr id="4" name="Объект 3"/>
          <p:cNvSpPr>
            <a:spLocks noGrp="1"/>
          </p:cNvSpPr>
          <p:nvPr>
            <p:ph sz="half" idx="2"/>
          </p:nvPr>
        </p:nvSpPr>
        <p:spPr>
          <a:xfrm>
            <a:off x="3203848" y="1412776"/>
            <a:ext cx="5940152" cy="5184577"/>
          </a:xfrm>
        </p:spPr>
        <p:txBody>
          <a:bodyPr>
            <a:normAutofit fontScale="25000" lnSpcReduction="20000"/>
          </a:bodyPr>
          <a:lstStyle/>
          <a:p>
            <a:pPr marL="0" indent="0">
              <a:buNone/>
            </a:pPr>
            <a:r>
              <a:rPr lang="ru-RU" sz="5600" dirty="0"/>
              <a:t>Диагностика артериальной гипертензии и дальнейшее лечение больного невозможно без измерения артериального давления. Основные методы контроля АД: измерение АД в клинике, суточное </a:t>
            </a:r>
            <a:r>
              <a:rPr lang="ru-RU" sz="5600" dirty="0" err="1"/>
              <a:t>мониторирование</a:t>
            </a:r>
            <a:r>
              <a:rPr lang="ru-RU" sz="5600" dirty="0"/>
              <a:t> артериального давления (</a:t>
            </a:r>
            <a:r>
              <a:rPr lang="ru-RU" sz="5600" dirty="0">
                <a:hlinkClick r:id="rId2"/>
              </a:rPr>
              <a:t>СМАД</a:t>
            </a:r>
            <a:r>
              <a:rPr lang="ru-RU" sz="5600" dirty="0"/>
              <a:t>) и самоконтроль АД. </a:t>
            </a:r>
            <a:endParaRPr lang="ru-RU" sz="5600" dirty="0" smtClean="0"/>
          </a:p>
          <a:p>
            <a:r>
              <a:rPr lang="ru-RU" sz="5600" dirty="0"/>
              <a:t>нагрузочные пробы с исследованием АД,</a:t>
            </a:r>
          </a:p>
          <a:p>
            <a:r>
              <a:rPr lang="ru-RU" sz="5600" dirty="0"/>
              <a:t>электрокардиография (ЭКГ),</a:t>
            </a:r>
          </a:p>
          <a:p>
            <a:r>
              <a:rPr lang="ru-RU" sz="5600" dirty="0"/>
              <a:t>эхокардиография (Эхо-КГ, УЗИ сердца),</a:t>
            </a:r>
          </a:p>
          <a:p>
            <a:r>
              <a:rPr lang="ru-RU" sz="5600" dirty="0"/>
              <a:t>исследование глазного дна</a:t>
            </a:r>
          </a:p>
          <a:p>
            <a:pPr marL="0" indent="0">
              <a:buNone/>
            </a:pPr>
            <a:r>
              <a:rPr lang="ru-RU" sz="5600" dirty="0"/>
              <a:t>При подозрении на симптоматический характер гипертензии, особенно у лиц молодого возраста, может понадобиться дополнительное обследование, которое может включать в себя: общий анализ мочи, анализ мочи по </a:t>
            </a:r>
            <a:r>
              <a:rPr lang="ru-RU" sz="5600" dirty="0" err="1"/>
              <a:t>Зимницкому</a:t>
            </a:r>
            <a:r>
              <a:rPr lang="ru-RU" sz="5600" dirty="0"/>
              <a:t>, Нечипоренко и </a:t>
            </a:r>
            <a:r>
              <a:rPr lang="ru-RU" sz="5600" dirty="0" err="1"/>
              <a:t>т.д.УЗИ</a:t>
            </a:r>
            <a:r>
              <a:rPr lang="ru-RU" sz="5600" dirty="0"/>
              <a:t> почек и надпочечников, КТ надпочечников, УЗИ щитовидной железы, анализ крови на гормоны, рентгенография черепа, КТ черепа, консультации смежных специалистов (уролога, нефролога, эндокринолога и др.).</a:t>
            </a:r>
            <a:endParaRPr lang="ru-RU" sz="5600" b="1" dirty="0" smtClean="0">
              <a:latin typeface="Times New Roman" panose="02020603050405020304" pitchFamily="18" charset="0"/>
              <a:cs typeface="Times New Roman" panose="02020603050405020304" pitchFamily="18" charset="0"/>
            </a:endParaRPr>
          </a:p>
          <a:p>
            <a:pPr marL="0" indent="0">
              <a:buNone/>
            </a:pPr>
            <a:r>
              <a:rPr lang="ru-RU" sz="5600" b="1" dirty="0" smtClean="0">
                <a:latin typeface="Times New Roman" panose="02020603050405020304" pitchFamily="18" charset="0"/>
                <a:cs typeface="Times New Roman" panose="02020603050405020304" pitchFamily="18" charset="0"/>
              </a:rPr>
              <a:t>Основные</a:t>
            </a:r>
            <a:r>
              <a:rPr lang="ru-RU" sz="5600" b="1" dirty="0">
                <a:latin typeface="Times New Roman" panose="02020603050405020304" pitchFamily="18" charset="0"/>
                <a:cs typeface="Times New Roman" panose="02020603050405020304" pitchFamily="18" charset="0"/>
              </a:rPr>
              <a:t>:</a:t>
            </a:r>
          </a:p>
          <a:p>
            <a:r>
              <a:rPr lang="ru-RU" sz="5600" dirty="0">
                <a:latin typeface="Times New Roman" panose="02020603050405020304" pitchFamily="18" charset="0"/>
                <a:cs typeface="Times New Roman" panose="02020603050405020304" pitchFamily="18" charset="0"/>
              </a:rPr>
              <a:t> Клинический анализ крови;</a:t>
            </a:r>
          </a:p>
          <a:p>
            <a:r>
              <a:rPr lang="ru-RU" sz="5600" dirty="0">
                <a:latin typeface="Times New Roman" panose="02020603050405020304" pitchFamily="18" charset="0"/>
                <a:cs typeface="Times New Roman" panose="02020603050405020304" pitchFamily="18" charset="0"/>
              </a:rPr>
              <a:t>Биохимический анализ крови ;</a:t>
            </a:r>
          </a:p>
          <a:p>
            <a:r>
              <a:rPr lang="ru-RU" sz="5600" dirty="0">
                <a:latin typeface="Times New Roman" panose="02020603050405020304" pitchFamily="18" charset="0"/>
                <a:cs typeface="Times New Roman" panose="02020603050405020304" pitchFamily="18" charset="0"/>
              </a:rPr>
              <a:t>Общий анализ мочи.</a:t>
            </a:r>
          </a:p>
          <a:p>
            <a:pPr marL="0" indent="0">
              <a:buNone/>
            </a:pPr>
            <a:r>
              <a:rPr lang="ru-RU" sz="5600" b="1" dirty="0">
                <a:latin typeface="Times New Roman" panose="02020603050405020304" pitchFamily="18" charset="0"/>
                <a:cs typeface="Times New Roman" panose="02020603050405020304" pitchFamily="18" charset="0"/>
              </a:rPr>
              <a:t>Дополнительные:</a:t>
            </a:r>
          </a:p>
          <a:p>
            <a:r>
              <a:rPr lang="ru-RU" sz="5600" dirty="0" err="1">
                <a:latin typeface="Times New Roman" panose="02020603050405020304" pitchFamily="18" charset="0"/>
                <a:cs typeface="Times New Roman" panose="02020603050405020304" pitchFamily="18" charset="0"/>
              </a:rPr>
              <a:t>Глюкозотолерантный</a:t>
            </a:r>
            <a:r>
              <a:rPr lang="ru-RU" sz="5600" dirty="0">
                <a:latin typeface="Times New Roman" panose="02020603050405020304" pitchFamily="18" charset="0"/>
                <a:cs typeface="Times New Roman" panose="02020603050405020304" pitchFamily="18" charset="0"/>
              </a:rPr>
              <a:t> тест</a:t>
            </a:r>
          </a:p>
          <a:p>
            <a:r>
              <a:rPr lang="ru-RU" sz="5600" dirty="0">
                <a:latin typeface="Times New Roman" panose="02020603050405020304" pitchFamily="18" charset="0"/>
                <a:cs typeface="Times New Roman" panose="02020603050405020304" pitchFamily="18" charset="0"/>
              </a:rPr>
              <a:t>Анализ мочи по Нечипоренко, </a:t>
            </a:r>
            <a:r>
              <a:rPr lang="ru-RU" sz="5600" dirty="0" err="1">
                <a:latin typeface="Times New Roman" panose="02020603050405020304" pitchFamily="18" charset="0"/>
                <a:cs typeface="Times New Roman" panose="02020603050405020304" pitchFamily="18" charset="0"/>
              </a:rPr>
              <a:t>Зимницкому</a:t>
            </a:r>
            <a:r>
              <a:rPr lang="ru-RU" sz="5600" dirty="0">
                <a:latin typeface="Times New Roman" panose="02020603050405020304" pitchFamily="18" charset="0"/>
                <a:cs typeface="Times New Roman" panose="02020603050405020304" pitchFamily="18" charset="0"/>
              </a:rPr>
              <a:t>;</a:t>
            </a:r>
          </a:p>
          <a:p>
            <a:r>
              <a:rPr lang="ru-RU" sz="5600" dirty="0">
                <a:latin typeface="Times New Roman" panose="02020603050405020304" pitchFamily="18" charset="0"/>
                <a:cs typeface="Times New Roman" panose="02020603050405020304" pitchFamily="18" charset="0"/>
              </a:rPr>
              <a:t>Определение скорости клубочковой фильтрации;</a:t>
            </a:r>
          </a:p>
          <a:p>
            <a:r>
              <a:rPr lang="ru-RU" sz="5600" dirty="0">
                <a:latin typeface="Times New Roman" panose="02020603050405020304" pitchFamily="18" charset="0"/>
                <a:cs typeface="Times New Roman" panose="02020603050405020304" pitchFamily="18" charset="0"/>
              </a:rPr>
              <a:t>Гормональные исследования крови: активность ренина, гормоны щитовидной железы, катехоламины, </a:t>
            </a:r>
          </a:p>
          <a:p>
            <a:r>
              <a:rPr lang="ru-RU" sz="5600" dirty="0">
                <a:latin typeface="Times New Roman" panose="02020603050405020304" pitchFamily="18" charset="0"/>
                <a:cs typeface="Times New Roman" panose="02020603050405020304" pitchFamily="18" charset="0"/>
              </a:rPr>
              <a:t>Гормональные исследования мочи: суточная экскреция норадреналина, </a:t>
            </a:r>
            <a:r>
              <a:rPr lang="ru-RU" sz="5600" dirty="0" err="1">
                <a:latin typeface="Times New Roman" panose="02020603050405020304" pitchFamily="18" charset="0"/>
                <a:cs typeface="Times New Roman" panose="02020603050405020304" pitchFamily="18" charset="0"/>
              </a:rPr>
              <a:t>ванинилминдальной</a:t>
            </a:r>
            <a:r>
              <a:rPr lang="ru-RU" sz="5600" dirty="0">
                <a:latin typeface="Times New Roman" panose="02020603050405020304" pitchFamily="18" charset="0"/>
                <a:cs typeface="Times New Roman" panose="02020603050405020304" pitchFamily="18" charset="0"/>
              </a:rPr>
              <a:t> кислоты.</a:t>
            </a:r>
            <a:endParaRPr lang="ru-RU" sz="5600" dirty="0"/>
          </a:p>
          <a:p>
            <a:endParaRPr lang="ru-RU" dirty="0"/>
          </a:p>
        </p:txBody>
      </p:sp>
      <p:pic>
        <p:nvPicPr>
          <p:cNvPr id="5" name="Picture 2" descr="Традиционные акции по измерению давления пройдут в декабре в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110988"/>
            <a:ext cx="1800200" cy="15891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8" name="Picture 2" descr="Что показывает биохимический анализ крови: норма исследуемых характеристик  и расшифровка результатов ─ GoldenM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5188" y="3573016"/>
            <a:ext cx="2011239" cy="140319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Глауком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42" y="2085250"/>
            <a:ext cx="1908578" cy="1390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62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f845f48d5b35b23fca134119a389ff83281c72"/>
</p:tagLst>
</file>

<file path=ppt/theme/theme1.xml><?xml version="1.0" encoding="utf-8"?>
<a:theme xmlns:a="http://schemas.openxmlformats.org/drawingml/2006/main" name="Тема Office">
  <a:themeElements>
    <a:clrScheme name="Составная">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TotalTime>
  <Words>762</Words>
  <Application>Microsoft Office PowerPoint</Application>
  <PresentationFormat>Экран (4:3)</PresentationFormat>
  <Paragraphs>92</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Презентация на тему: «Медсестринское обследование пациентов с гипертонической болезнью»   </vt:lpstr>
      <vt:lpstr>Содержание</vt:lpstr>
      <vt:lpstr>Определение</vt:lpstr>
      <vt:lpstr>Этиология</vt:lpstr>
      <vt:lpstr>Классификация</vt:lpstr>
      <vt:lpstr>Классификация</vt:lpstr>
      <vt:lpstr>Клиническая картина</vt:lpstr>
      <vt:lpstr>Органы мишени при ГБ</vt:lpstr>
      <vt:lpstr>Диагностика</vt:lpstr>
      <vt:lpstr>Лечение</vt:lpstr>
      <vt:lpstr>Медикаментозное лечение</vt:lpstr>
      <vt:lpstr>Образцы бланков</vt:lpstr>
      <vt:lpstr>Презентация PowerPoint</vt:lpstr>
      <vt:lpstr>Презентация PowerPoint</vt:lpstr>
      <vt:lpstr>Спасибо за внимание! Будьте здоровы!</vt:lpstr>
    </vt:vector>
  </TitlesOfParts>
  <Company>presentation-creation.ru</Company>
  <LinksUpToDate>false</LinksUpToDate>
  <SharedDoc>false</SharedDoc>
  <HyperlinkBase>https://presentation-creation.ru/powerpoint-templates.html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Медицинский пункт</dc:title>
  <dc:creator>obstinate</dc:creator>
  <dc:description>Шаблон презентации с сайта https://presentation-creation.ru/</dc:description>
  <cp:lastModifiedBy>Пользователь</cp:lastModifiedBy>
  <cp:revision>210</cp:revision>
  <dcterms:created xsi:type="dcterms:W3CDTF">2018-02-25T09:09:03Z</dcterms:created>
  <dcterms:modified xsi:type="dcterms:W3CDTF">2021-11-28T17:54:02Z</dcterms:modified>
</cp:coreProperties>
</file>