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3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81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198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777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71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302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91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114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442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925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1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556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376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8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7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342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2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E3A61-13F4-436E-BEEE-1182D0400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250" y="1504152"/>
            <a:ext cx="10294070" cy="86526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eorgia" panose="02040502050405020303" pitchFamily="18" charset="0"/>
              </a:rPr>
              <a:t>Нижний </a:t>
            </a:r>
            <a:r>
              <a:rPr lang="ru-RU" dirty="0" err="1">
                <a:latin typeface="Georgia" panose="02040502050405020303" pitchFamily="18" charset="0"/>
              </a:rPr>
              <a:t>Сып</a:t>
            </a:r>
            <a:r>
              <a:rPr lang="ru-RU" dirty="0">
                <a:latin typeface="Georgia" panose="02040502050405020303" pitchFamily="18" charset="0"/>
              </a:rPr>
              <a:t> -край семи родников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D7C2D3-A2FE-4E55-9240-E6FB6F298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2207" y="4059931"/>
            <a:ext cx="4529581" cy="239413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АвТОР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РАБОТЫ: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РАХИМОВА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ЛЕЙЛА,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ОБУЧАЮЩАЯСЯ 6 «в» класса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, 13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лет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МБОУ «</a:t>
            </a:r>
            <a:r>
              <a:rPr lang="ru-RU" sz="1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уиНСКАЯ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Сош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»,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Объединение «экологи-исследователи»</a:t>
            </a:r>
          </a:p>
          <a:p>
            <a:pPr algn="l">
              <a:spcBef>
                <a:spcPts val="0"/>
              </a:spcBef>
            </a:pP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Руководитель:</a:t>
            </a:r>
          </a:p>
          <a:p>
            <a:pPr algn="l">
              <a:spcBef>
                <a:spcPts val="0"/>
              </a:spcBef>
            </a:pP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белобородова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  <a:r>
              <a:rPr lang="ru-RU" sz="1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татьяна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анатольевна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Учитель химии и биологии</a:t>
            </a:r>
          </a:p>
          <a:p>
            <a:pPr algn="l">
              <a:spcBef>
                <a:spcPts val="0"/>
              </a:spcBef>
            </a:pPr>
            <a:r>
              <a:rPr lang="ru-RU" sz="1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Мбоу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 «</a:t>
            </a:r>
            <a:r>
              <a:rPr lang="ru-RU" sz="1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уинская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сош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0013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3AF84A-23C7-4511-8179-CC4D5299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5024" y="2020754"/>
            <a:ext cx="236294" cy="14082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4B9E54C-94B3-45AA-9BF8-80498679D6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0900" y="1270262"/>
            <a:ext cx="10020691" cy="43174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dirty="0"/>
              <a:t>изучить качество воды , взятой из разных природных источников</a:t>
            </a:r>
          </a:p>
          <a:p>
            <a:pPr marL="0" indent="0">
              <a:buNone/>
            </a:pPr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- провести </a:t>
            </a:r>
            <a:r>
              <a:rPr lang="ru-RU" dirty="0"/>
              <a:t>исследование родников и речной воды;</a:t>
            </a:r>
          </a:p>
          <a:p>
            <a:pPr marL="0" indent="0">
              <a:buNone/>
            </a:pPr>
            <a:r>
              <a:rPr lang="ru-RU" dirty="0" smtClean="0"/>
              <a:t>- провести </a:t>
            </a:r>
            <a:r>
              <a:rPr lang="ru-RU" dirty="0"/>
              <a:t>опрос среди местных жителей;</a:t>
            </a:r>
          </a:p>
          <a:p>
            <a:pPr marL="0" indent="0">
              <a:buNone/>
            </a:pPr>
            <a:r>
              <a:rPr lang="ru-RU" dirty="0" smtClean="0"/>
              <a:t>- определить </a:t>
            </a:r>
            <a:r>
              <a:rPr lang="ru-RU" dirty="0"/>
              <a:t>зависимость качества воды и спроса на  нее;</a:t>
            </a:r>
          </a:p>
          <a:p>
            <a:pPr marL="0" indent="0">
              <a:buNone/>
            </a:pPr>
            <a:r>
              <a:rPr lang="ru-RU" dirty="0" smtClean="0"/>
              <a:t>- обобщить </a:t>
            </a:r>
            <a:r>
              <a:rPr lang="ru-RU" dirty="0"/>
              <a:t>полученный материал и сделать выводы;</a:t>
            </a:r>
          </a:p>
          <a:p>
            <a:pPr marL="0" indent="0">
              <a:buNone/>
            </a:pPr>
            <a:r>
              <a:rPr lang="ru-RU" b="1" dirty="0"/>
              <a:t>Гипотеза</a:t>
            </a:r>
            <a:r>
              <a:rPr lang="ru-RU" dirty="0"/>
              <a:t> : Вода из родника, которым пользуется наибольшим спросом,</a:t>
            </a:r>
          </a:p>
          <a:p>
            <a:pPr marL="0" indent="0">
              <a:buNone/>
            </a:pPr>
            <a:r>
              <a:rPr lang="ru-RU" dirty="0"/>
              <a:t>Значительно отличается по свойствам от воды из других </a:t>
            </a:r>
            <a:r>
              <a:rPr lang="ru-RU" dirty="0" smtClean="0"/>
              <a:t>родников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77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3631C-F572-41CF-BACC-8E016AF9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10" y="355055"/>
            <a:ext cx="7033021" cy="448283"/>
          </a:xfrm>
        </p:spPr>
        <p:txBody>
          <a:bodyPr>
            <a:normAutofit fontScale="90000"/>
          </a:bodyPr>
          <a:lstStyle/>
          <a:p>
            <a:r>
              <a:rPr lang="ru-RU" dirty="0"/>
              <a:t>Родники моего села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5C830-05A5-4486-AE10-54D1F47DDD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236" y="3465621"/>
            <a:ext cx="13441433" cy="4424612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/>
              <a:t>Родник «</a:t>
            </a:r>
            <a:r>
              <a:rPr lang="ru-RU" cap="none" dirty="0" err="1"/>
              <a:t>Элчебай</a:t>
            </a:r>
            <a:r>
              <a:rPr lang="ru-RU" cap="none" dirty="0"/>
              <a:t>»                        Родник «</a:t>
            </a:r>
            <a:r>
              <a:rPr lang="ru-RU" cap="none" dirty="0" err="1"/>
              <a:t>Минсурур</a:t>
            </a:r>
            <a:r>
              <a:rPr lang="ru-RU" cap="none" dirty="0"/>
              <a:t>»                            Родник «</a:t>
            </a:r>
            <a:r>
              <a:rPr lang="ru-RU" cap="none" dirty="0" err="1"/>
              <a:t>Майсурур</a:t>
            </a:r>
            <a:r>
              <a:rPr lang="ru-RU" cap="none" dirty="0"/>
              <a:t>» 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E4E55-3F6D-442A-8516-7D2C80F391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3" y="1244587"/>
            <a:ext cx="3769534" cy="2197062"/>
          </a:xfrm>
          <a:prstGeom prst="rect">
            <a:avLst/>
          </a:prstGeom>
          <a:noFill/>
        </p:spPr>
      </p:pic>
      <p:pic>
        <p:nvPicPr>
          <p:cNvPr id="5" name="Рисунок 4" descr="IMG_2208">
            <a:extLst>
              <a:ext uri="{FF2B5EF4-FFF2-40B4-BE49-F238E27FC236}">
                <a16:creationId xmlns:a16="http://schemas.microsoft.com/office/drawing/2014/main" id="{4421836B-8D95-47B5-BD8D-DFEEC5C922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78" y="1268560"/>
            <a:ext cx="3482752" cy="21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_2167">
            <a:extLst>
              <a:ext uri="{FF2B5EF4-FFF2-40B4-BE49-F238E27FC236}">
                <a16:creationId xmlns:a16="http://schemas.microsoft.com/office/drawing/2014/main" id="{68454A7D-2A2C-4540-BAE5-B615CDC19F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3" y="4015801"/>
            <a:ext cx="3222514" cy="18430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E53F0E-E308-4A46-A27C-41515764F6BE}"/>
              </a:ext>
            </a:extLst>
          </p:cNvPr>
          <p:cNvSpPr/>
          <p:nvPr/>
        </p:nvSpPr>
        <p:spPr>
          <a:xfrm>
            <a:off x="1035326" y="851283"/>
            <a:ext cx="2583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Родник «</a:t>
            </a:r>
            <a:r>
              <a:rPr lang="ru-RU" dirty="0" err="1"/>
              <a:t>Зяелеп</a:t>
            </a:r>
            <a:r>
              <a:rPr lang="ru-RU" dirty="0"/>
              <a:t> </a:t>
            </a:r>
            <a:r>
              <a:rPr lang="ru-RU" dirty="0" err="1"/>
              <a:t>Аккан</a:t>
            </a:r>
            <a:r>
              <a:rPr lang="ru-RU" dirty="0"/>
              <a:t>»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AE9D42-808B-420F-9EBA-727E3F2B0309}"/>
              </a:ext>
            </a:extLst>
          </p:cNvPr>
          <p:cNvSpPr/>
          <p:nvPr/>
        </p:nvSpPr>
        <p:spPr>
          <a:xfrm>
            <a:off x="6760215" y="899228"/>
            <a:ext cx="181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Родник «</a:t>
            </a:r>
            <a:r>
              <a:rPr lang="ru-RU" dirty="0" err="1"/>
              <a:t>Шияп</a:t>
            </a:r>
            <a:r>
              <a:rPr lang="ru-RU" dirty="0"/>
              <a:t>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456C34-227A-44EA-99F3-5243B97F8D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5753" y="3851878"/>
            <a:ext cx="2637347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1AF653-E707-4A3F-B317-5F9858CAA7E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9438" y="3660810"/>
            <a:ext cx="2280227" cy="2820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59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B44FE-849C-4EA1-8232-7F2A7E3ADFA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6765824"/>
              </p:ext>
            </p:extLst>
          </p:nvPr>
        </p:nvGraphicFramePr>
        <p:xfrm>
          <a:off x="838986" y="1010234"/>
          <a:ext cx="10180948" cy="4985214"/>
        </p:xfrm>
        <a:graphic>
          <a:graphicData uri="http://schemas.openxmlformats.org/drawingml/2006/table">
            <a:tbl>
              <a:tblPr firstRow="1" firstCol="1" bandRow="1"/>
              <a:tblGrid>
                <a:gridCol w="2544439">
                  <a:extLst>
                    <a:ext uri="{9D8B030D-6E8A-4147-A177-3AD203B41FA5}">
                      <a16:colId xmlns:a16="http://schemas.microsoft.com/office/drawing/2014/main" val="1278218788"/>
                    </a:ext>
                  </a:extLst>
                </a:gridCol>
                <a:gridCol w="2545503">
                  <a:extLst>
                    <a:ext uri="{9D8B030D-6E8A-4147-A177-3AD203B41FA5}">
                      <a16:colId xmlns:a16="http://schemas.microsoft.com/office/drawing/2014/main" val="2004362082"/>
                    </a:ext>
                  </a:extLst>
                </a:gridCol>
                <a:gridCol w="2545503">
                  <a:extLst>
                    <a:ext uri="{9D8B030D-6E8A-4147-A177-3AD203B41FA5}">
                      <a16:colId xmlns:a16="http://schemas.microsoft.com/office/drawing/2014/main" val="1845085199"/>
                    </a:ext>
                  </a:extLst>
                </a:gridCol>
                <a:gridCol w="2545503">
                  <a:extLst>
                    <a:ext uri="{9D8B030D-6E8A-4147-A177-3AD203B41FA5}">
                      <a16:colId xmlns:a16="http://schemas.microsoft.com/office/drawing/2014/main" val="2062744806"/>
                    </a:ext>
                  </a:extLst>
                </a:gridCol>
              </a:tblGrid>
              <a:tr h="1598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родника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Майсурур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Шияп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«Минсурур»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844134"/>
                  </a:ext>
                </a:extLst>
              </a:tr>
              <a:tr h="3387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опрошенных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73093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A7EC383-E315-4C7B-AD91-BEB4B0010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974" y="513480"/>
            <a:ext cx="2809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опроса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062F9-6E32-4E49-BCC0-B7DD710D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Пробы воды для исследования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DB60E-818A-43AA-9B6B-19542B2E20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8226" y="5901179"/>
            <a:ext cx="9991298" cy="4446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500" b="1" dirty="0"/>
              <a:t>Пробы воды из разных источников</a:t>
            </a:r>
            <a:endParaRPr lang="ru-RU" sz="4500" dirty="0"/>
          </a:p>
          <a:p>
            <a:endParaRPr lang="ru-RU" dirty="0"/>
          </a:p>
        </p:txBody>
      </p:sp>
      <p:pic>
        <p:nvPicPr>
          <p:cNvPr id="4" name="Рисунок 3" descr="C:\Users\Tatyana\Desktop\названия.jpg">
            <a:extLst>
              <a:ext uri="{FF2B5EF4-FFF2-40B4-BE49-F238E27FC236}">
                <a16:creationId xmlns:a16="http://schemas.microsoft.com/office/drawing/2014/main" id="{BAD8BFC0-CB96-4FD7-95D9-7C70330217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69" y="1734532"/>
            <a:ext cx="9521072" cy="4166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56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FB143-BF9F-445A-98ED-DE317653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7295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Определение растворимых солей в воде, результат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Tatyana\Desktop\все.jpg">
            <a:extLst>
              <a:ext uri="{FF2B5EF4-FFF2-40B4-BE49-F238E27FC236}">
                <a16:creationId xmlns:a16="http://schemas.microsoft.com/office/drawing/2014/main" id="{948B92F7-F7A6-49C9-8555-7A925F26AC7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78" y="992171"/>
            <a:ext cx="4685122" cy="487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298CE4-5A8B-4E3E-B6C0-42A50D4B83BE}"/>
              </a:ext>
            </a:extLst>
          </p:cNvPr>
          <p:cNvSpPr/>
          <p:nvPr/>
        </p:nvSpPr>
        <p:spPr>
          <a:xfrm>
            <a:off x="4647045" y="5904712"/>
            <a:ext cx="2897909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Выпаривание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6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1C67C-76D2-4AFB-ADA0-B40C7B76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9C0CB1-D800-4633-BBAF-7A0B34CE0A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88719" y="618517"/>
            <a:ext cx="9705616" cy="52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3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8D68D-0761-4F03-9261-6213673F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57915CF-E72F-464D-9B3A-F73BB90947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3036" y="618517"/>
            <a:ext cx="10067467" cy="48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eorgia" panose="02040502050405020303" pitchFamily="18" charset="0"/>
              </a:rPr>
              <a:t>Заключение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2401" y="1763410"/>
            <a:ext cx="10627197" cy="42112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Georgia" panose="02040502050405020303" pitchFamily="18" charset="0"/>
              </a:rPr>
              <a:t>Вода</a:t>
            </a:r>
            <a:r>
              <a:rPr lang="ru-RU" dirty="0">
                <a:latin typeface="Georgia" panose="02040502050405020303" pitchFamily="18" charset="0"/>
              </a:rPr>
              <a:t>, взятая из родников, не зря пользуется большим спросом у местных жителей и гостей моего села. По результатам исследования, которое я смогла провести, можно сказать, что все они заслуживают внимания и пользуются спросом людей не напрасно. Чуть меньше растворимых солей и чуть мягче оказалась вода из родника «</a:t>
            </a:r>
            <a:r>
              <a:rPr lang="ru-RU" dirty="0" err="1">
                <a:latin typeface="Georgia" panose="02040502050405020303" pitchFamily="18" charset="0"/>
              </a:rPr>
              <a:t>Минсурур</a:t>
            </a:r>
            <a:r>
              <a:rPr lang="ru-RU" dirty="0">
                <a:latin typeface="Georgia" panose="02040502050405020303" pitchFamily="18" charset="0"/>
              </a:rPr>
              <a:t>», но наибольшим спросом пользуется вода из родника «</a:t>
            </a:r>
            <a:r>
              <a:rPr lang="ru-RU" dirty="0" err="1">
                <a:latin typeface="Georgia" panose="02040502050405020303" pitchFamily="18" charset="0"/>
              </a:rPr>
              <a:t>Шияп</a:t>
            </a:r>
            <a:r>
              <a:rPr lang="ru-RU" dirty="0">
                <a:latin typeface="Georgia" panose="02040502050405020303" pitchFamily="18" charset="0"/>
              </a:rPr>
              <a:t>», возможно, лишь потому, что он находится в центре села. Стоит также учесть, что я опросила не так много жителей. </a:t>
            </a: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Моя гипотеза не подтвердилась, но я продолжу изучать родники.</a:t>
            </a:r>
          </a:p>
          <a:p>
            <a:pPr algn="just"/>
            <a:r>
              <a:rPr lang="ru-RU" b="1" dirty="0">
                <a:latin typeface="Georgia" panose="02040502050405020303" pitchFamily="18" charset="0"/>
              </a:rPr>
              <a:t>Перспективу исследования </a:t>
            </a:r>
            <a:r>
              <a:rPr lang="ru-RU" dirty="0">
                <a:latin typeface="Georgia" panose="02040502050405020303" pitchFamily="18" charset="0"/>
              </a:rPr>
              <a:t>я вижу в том, чтобы на официальном сайте по учёту родников появились и живительные источники моей малой родины. 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2467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90</TotalTime>
  <Words>295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Tw Cen MT</vt:lpstr>
      <vt:lpstr>Капля</vt:lpstr>
      <vt:lpstr>Нижний Сып -край семи родников</vt:lpstr>
      <vt:lpstr>Презентация PowerPoint</vt:lpstr>
      <vt:lpstr>Родники моего села</vt:lpstr>
      <vt:lpstr>Результаты опроса</vt:lpstr>
      <vt:lpstr>Пробы воды для исследования </vt:lpstr>
      <vt:lpstr>Определение растворимых солей в воде, результат </vt:lpstr>
      <vt:lpstr>Презентация PowerPoint</vt:lpstr>
      <vt:lpstr>Презентация PowerPoint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Нижний Сып-край семи родников</dc:title>
  <dc:creator>Leyla</dc:creator>
  <cp:lastModifiedBy>Tatyana</cp:lastModifiedBy>
  <cp:revision>13</cp:revision>
  <dcterms:created xsi:type="dcterms:W3CDTF">2022-03-15T14:12:38Z</dcterms:created>
  <dcterms:modified xsi:type="dcterms:W3CDTF">2022-12-04T06:29:04Z</dcterms:modified>
</cp:coreProperties>
</file>