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21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005064"/>
            <a:ext cx="7992888" cy="2664296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Выполнил: Соколов М.А.</a:t>
            </a:r>
          </a:p>
          <a:p>
            <a:pPr algn="r"/>
            <a:r>
              <a:rPr lang="ru-RU" dirty="0" smtClean="0"/>
              <a:t>СО251ОПЛ</a:t>
            </a:r>
          </a:p>
          <a:p>
            <a:pPr algn="r"/>
            <a:r>
              <a:rPr lang="ru-RU" dirty="0" smtClean="0"/>
              <a:t>Проверил: Акельев А.С.</a:t>
            </a:r>
          </a:p>
          <a:p>
            <a:pPr algn="r"/>
            <a:endParaRPr lang="ru-RU" dirty="0" smtClean="0"/>
          </a:p>
          <a:p>
            <a:r>
              <a:rPr lang="ru-RU" dirty="0" smtClean="0"/>
              <a:t>Хабаровск, 2022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Основные требования к раздельным пунктам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2632" y="418654"/>
            <a:ext cx="4809728" cy="850106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>Франция</a:t>
            </a:r>
            <a:endParaRPr lang="ru-RU" sz="5400" dirty="0"/>
          </a:p>
        </p:txBody>
      </p:sp>
      <p:pic>
        <p:nvPicPr>
          <p:cNvPr id="23556" name="Picture 4" descr="https://upload.wikimedia.org/wikipedia/ru/5/55/TGV-net-r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628800"/>
            <a:ext cx="4695666" cy="4824536"/>
          </a:xfrm>
          <a:prstGeom prst="rect">
            <a:avLst/>
          </a:prstGeom>
          <a:noFill/>
        </p:spPr>
      </p:pic>
      <p:pic>
        <p:nvPicPr>
          <p:cNvPr id="7" name="Picture 2" descr="https://proprikol.ru/wp-content/uploads/2019/08/kartinki-flag-franczii-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332656"/>
            <a:ext cx="1656184" cy="10081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proprikol.ru/wp-content/uploads/2019/08/kartinki-flag-franczii-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32656"/>
            <a:ext cx="1656184" cy="10081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002632" y="418654"/>
            <a:ext cx="4809728" cy="850106"/>
          </a:xfrm>
          <a:prstGeom prst="rect">
            <a:avLst/>
          </a:prstGeom>
        </p:spPr>
        <p:txBody>
          <a:bodyPr bIns="9144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Германия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4" descr="https://flagof.ru/wp-content/uploads/2018/10/Germany-fla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60648"/>
            <a:ext cx="1656184" cy="10801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578" name="Picture 2" descr="https://upload.wikimedia.org/wikipedia/commons/thumb/7/7b/ICE_Network.png/300px-ICE_Networ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1484784"/>
            <a:ext cx="3672408" cy="4957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002632" y="418654"/>
            <a:ext cx="4809728" cy="850106"/>
          </a:xfrm>
          <a:prstGeom prst="rect">
            <a:avLst/>
          </a:prstGeom>
        </p:spPr>
        <p:txBody>
          <a:bodyPr bIns="9144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Италия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https://flagof.ru/wp-content/uploads/2018/10/Germany-fla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60648"/>
            <a:ext cx="1656184" cy="10801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8" descr="https://www.tadviser.ru/images/6/69/%D0%A4%D0%BB%D0%B0%D0%B3_%D0%B8%D1%82%D0%B0%D0%BB%D0%B8%D1%8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60648"/>
            <a:ext cx="1728192" cy="10801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602" name="Picture 2" descr="https://upload.wikimedia.org/wikipedia/commons/thumb/8/84/Italy_TAV.png/220px-Italy_TAV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1772816"/>
            <a:ext cx="3448943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002632" y="418654"/>
            <a:ext cx="4809728" cy="850106"/>
          </a:xfrm>
          <a:prstGeom prst="rect">
            <a:avLst/>
          </a:prstGeom>
        </p:spPr>
        <p:txBody>
          <a:bodyPr bIns="9144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Испания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https://flagof.ru/wp-content/uploads/2018/10/Germany-fla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60648"/>
            <a:ext cx="1656184" cy="10801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6" descr="https://upload.wikimedia.org/wikipedia/commons/thumb/9/9a/Flag_of_Spain.svg/1500px-Flag_of_Spain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60648"/>
            <a:ext cx="1656184" cy="10801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626" name="Picture 2" descr="Red actual de ferrocarriles de España.s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1988840"/>
            <a:ext cx="4968552" cy="3832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s://cdn.fishki.net/upload/post/2021/01/22/3566629/f9b6cde81c21be968fee268ca31edfe7.jpg"/>
          <p:cNvPicPr>
            <a:picLocks noChangeAspect="1" noChangeArrowheads="1"/>
          </p:cNvPicPr>
          <p:nvPr/>
        </p:nvPicPr>
        <p:blipFill>
          <a:blip r:embed="rId2" cstate="print"/>
          <a:srcRect t="5390"/>
          <a:stretch>
            <a:fillRect/>
          </a:stretch>
        </p:blipFill>
        <p:spPr bwMode="auto">
          <a:xfrm>
            <a:off x="1403648" y="1988840"/>
            <a:ext cx="6673840" cy="3792191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002632" y="418654"/>
            <a:ext cx="4809728" cy="850106"/>
          </a:xfrm>
          <a:prstGeom prst="rect">
            <a:avLst/>
          </a:prstGeom>
        </p:spPr>
        <p:txBody>
          <a:bodyPr bIns="9144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Россия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6" descr="https://upload.wikimedia.org/wikipedia/commons/thumb/9/9a/Flag_of_Spain.svg/1500px-Flag_of_Spain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60648"/>
            <a:ext cx="1656184" cy="10801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652" name="Picture 4" descr="https://s1.1zoom.ru/big3/277/338447-Berserk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260648"/>
            <a:ext cx="1656183" cy="10801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476672"/>
            <a:ext cx="8424936" cy="3312368"/>
          </a:xfrm>
        </p:spPr>
        <p:txBody>
          <a:bodyPr/>
          <a:lstStyle/>
          <a:p>
            <a:pPr algn="just">
              <a:buNone/>
            </a:pPr>
            <a:r>
              <a:rPr lang="ru-RU" b="1" dirty="0" smtClean="0"/>
              <a:t>    Раздельными</a:t>
            </a:r>
            <a:r>
              <a:rPr lang="ru-RU" dirty="0" smtClean="0"/>
              <a:t> </a:t>
            </a:r>
            <a:r>
              <a:rPr lang="ru-RU" b="1" dirty="0" smtClean="0"/>
              <a:t>пунктами</a:t>
            </a:r>
            <a:r>
              <a:rPr lang="ru-RU" dirty="0" smtClean="0"/>
              <a:t> являются станции, разъезды, обгонные </a:t>
            </a:r>
            <a:r>
              <a:rPr lang="ru-RU" b="1" dirty="0" smtClean="0"/>
              <a:t>пункты</a:t>
            </a:r>
            <a:r>
              <a:rPr lang="ru-RU" dirty="0" smtClean="0"/>
              <a:t> и путевые посты, проходные светофоры автоблокировки, а также границы </a:t>
            </a:r>
            <a:r>
              <a:rPr lang="ru-RU" dirty="0" err="1" smtClean="0"/>
              <a:t>блок-участков</a:t>
            </a:r>
            <a:r>
              <a:rPr lang="ru-RU" dirty="0" smtClean="0"/>
              <a:t> при автоматической локомотивной сигнализации, применяемой как самостоятельное средство сигнализации и связи.</a:t>
            </a: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645024"/>
            <a:ext cx="8012376" cy="25860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4725144"/>
            <a:ext cx="8219256" cy="1728192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 От раздельных пунктов ВСМ степени зависит уровень обеспечения жизнедеятельности высокоскоростных и скоростных железных дорог.</a:t>
            </a:r>
            <a:endParaRPr lang="ru-RU" dirty="0"/>
          </a:p>
        </p:txBody>
      </p:sp>
      <p:pic>
        <p:nvPicPr>
          <p:cNvPr id="1026" name="Picture 2" descr="https://wiki.nashtransport.ru/images/b/b0/%D0%9D%D0%B8%D0%BA%D0%B0%D1%88%D0%BD%D0%BE%D0%B2%D0%BA%D0%B0_%28%D1%81%D1%82%D0%B0%D0%BD%D1%86%D0%B8%D1%8F%29%2C_%D0%A2%D0%B0%D1%82%D0%B0%D1%80%D1%81%D1%82%D0%B0%D0%BD%2C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8491" y="476672"/>
            <a:ext cx="5473829" cy="38884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Раздельные пункты ВСМ Японии. Инфраструктура, требования</a:t>
            </a:r>
            <a:endParaRPr lang="ru-RU" sz="3200" b="1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74186"/>
            <a:ext cx="7848872" cy="4519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https://img2.goodfon.ru/original/1920x1200/7/ed/yaponiya-flag-solnce-kru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1612979" cy="10081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474186"/>
            <a:ext cx="7772400" cy="4519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 стрелкой 5"/>
          <p:cNvCxnSpPr/>
          <p:nvPr/>
        </p:nvCxnSpPr>
        <p:spPr>
          <a:xfrm>
            <a:off x="3275856" y="1556792"/>
            <a:ext cx="288032" cy="288032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3131840" y="5013176"/>
            <a:ext cx="288032" cy="288032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6804248" y="1628800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2843808" y="2636912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372200" y="3717032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2" name="Picture 4" descr="https://img2.goodfon.ru/original/1920x1200/7/ed/yaponiya-flag-solnce-kru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1612979" cy="10081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1979712" y="274638"/>
            <a:ext cx="6707088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Раздельные пункты ВСМ Японии. Инфраструктура, требования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635080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Схема платформ станции Токио</a:t>
            </a:r>
            <a:endParaRPr lang="ru-RU" b="1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132856"/>
            <a:ext cx="7772400" cy="2275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9512" y="4365104"/>
            <a:ext cx="87849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На проходных станциях нет отдельно </a:t>
            </a:r>
            <a:r>
              <a:rPr lang="ru-RU" sz="2600" dirty="0" smtClean="0"/>
              <a:t>расположенных</a:t>
            </a:r>
            <a:r>
              <a:rPr lang="ru-RU" sz="2800" dirty="0" smtClean="0"/>
              <a:t> пассажирских зданий – билетные кассы, контора начальника станции и другие помещения расположены на таких станциях под путями и платформами.</a:t>
            </a:r>
            <a:endParaRPr lang="ru-RU" sz="2800" dirty="0"/>
          </a:p>
        </p:txBody>
      </p:sp>
      <p:pic>
        <p:nvPicPr>
          <p:cNvPr id="7" name="Picture 4" descr="https://img2.goodfon.ru/original/1920x1200/7/ed/yaponiya-flag-solnce-kru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1612979" cy="10081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s://live.staticflickr.com/4111/5026702698_6c23c3bf20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Осака – </a:t>
            </a:r>
            <a:r>
              <a:rPr lang="ru-RU" b="1" dirty="0" err="1" smtClean="0"/>
              <a:t>Окаяма</a:t>
            </a:r>
            <a:r>
              <a:rPr lang="ru-RU" b="1" dirty="0" smtClean="0"/>
              <a:t> – </a:t>
            </a:r>
            <a:r>
              <a:rPr lang="ru-RU" b="1" dirty="0" err="1" smtClean="0"/>
              <a:t>Хаката</a:t>
            </a:r>
            <a:r>
              <a:rPr lang="ru-RU" b="1" dirty="0" smtClean="0"/>
              <a:t> </a:t>
            </a:r>
            <a:br>
              <a:rPr lang="ru-RU" b="1" dirty="0" smtClean="0"/>
            </a:br>
            <a:r>
              <a:rPr lang="ru-RU" b="1" dirty="0" smtClean="0"/>
              <a:t>(«Новая </a:t>
            </a:r>
            <a:r>
              <a:rPr lang="ru-RU" b="1" dirty="0" err="1" smtClean="0"/>
              <a:t>Сан-Йо</a:t>
            </a:r>
            <a:r>
              <a:rPr lang="ru-RU" b="1" dirty="0" smtClean="0"/>
              <a:t>»)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 descr="Санье-карта железнодорожных лин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060848"/>
            <a:ext cx="8080121" cy="3541366"/>
          </a:xfrm>
          <a:prstGeom prst="rect">
            <a:avLst/>
          </a:prstGeom>
          <a:noFill/>
        </p:spPr>
      </p:pic>
      <p:pic>
        <p:nvPicPr>
          <p:cNvPr id="5" name="Picture 4" descr="https://img2.goodfon.ru/original/1920x1200/7/ed/yaponiya-flag-solnce-kru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1612979" cy="10081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Раздельные пункты ВСМ западноевропейских стран. Инфраструктура, требования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484784"/>
            <a:ext cx="7772400" cy="537321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Франция                                       Германия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Испания                                            Италия</a:t>
            </a:r>
            <a:endParaRPr lang="ru-RU" dirty="0"/>
          </a:p>
        </p:txBody>
      </p:sp>
      <p:pic>
        <p:nvPicPr>
          <p:cNvPr id="22530" name="Picture 2" descr="https://proprikol.ru/wp-content/uploads/2019/08/kartinki-flag-franczii-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84784"/>
            <a:ext cx="2808312" cy="1656184"/>
          </a:xfrm>
          <a:prstGeom prst="rect">
            <a:avLst/>
          </a:prstGeom>
          <a:noFill/>
        </p:spPr>
      </p:pic>
      <p:pic>
        <p:nvPicPr>
          <p:cNvPr id="22532" name="Picture 4" descr="https://flagof.ru/wp-content/uploads/2018/10/Germany-fla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1" y="1484784"/>
            <a:ext cx="2808311" cy="1656184"/>
          </a:xfrm>
          <a:prstGeom prst="rect">
            <a:avLst/>
          </a:prstGeom>
          <a:noFill/>
        </p:spPr>
      </p:pic>
      <p:pic>
        <p:nvPicPr>
          <p:cNvPr id="22534" name="Picture 6" descr="https://upload.wikimedia.org/wikipedia/commons/thumb/9/9a/Flag_of_Spain.svg/1500px-Flag_of_Spain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077073"/>
            <a:ext cx="2808312" cy="1656183"/>
          </a:xfrm>
          <a:prstGeom prst="rect">
            <a:avLst/>
          </a:prstGeom>
          <a:noFill/>
        </p:spPr>
      </p:pic>
      <p:pic>
        <p:nvPicPr>
          <p:cNvPr id="22536" name="Picture 8" descr="https://www.tadviser.ru/images/6/69/%D0%A4%D0%BB%D0%B0%D0%B3_%D0%B8%D1%82%D0%B0%D0%BB%D0%B8%D1%8F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4077072"/>
            <a:ext cx="2808312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151</TotalTime>
  <Words>109</Words>
  <Application>Microsoft Office PowerPoint</Application>
  <PresentationFormat>Экран (4:3)</PresentationFormat>
  <Paragraphs>29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Справедливость</vt:lpstr>
      <vt:lpstr>Основные требования к раздельным пунктам</vt:lpstr>
      <vt:lpstr>Слайд 2</vt:lpstr>
      <vt:lpstr>Слайд 3</vt:lpstr>
      <vt:lpstr>Раздельные пункты ВСМ Японии. Инфраструктура, требования</vt:lpstr>
      <vt:lpstr>Слайд 5</vt:lpstr>
      <vt:lpstr>Схема платформ станции Токио</vt:lpstr>
      <vt:lpstr>Слайд 7</vt:lpstr>
      <vt:lpstr>Осака – Окаяма – Хаката  («Новая Сан-Йо») </vt:lpstr>
      <vt:lpstr>Раздельные пункты ВСМ западноевропейских стран. Инфраструктура, требования</vt:lpstr>
      <vt:lpstr>Франция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требования к раздельным пунктам</dc:title>
  <dc:creator>Макар</dc:creator>
  <cp:lastModifiedBy>Макар</cp:lastModifiedBy>
  <cp:revision>16</cp:revision>
  <dcterms:created xsi:type="dcterms:W3CDTF">2022-10-05T09:56:34Z</dcterms:created>
  <dcterms:modified xsi:type="dcterms:W3CDTF">2022-10-19T10:45:01Z</dcterms:modified>
</cp:coreProperties>
</file>