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AUTOLAYOU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ubTitle" idx="1"/>
          </p:nvPr>
        </p:nvSpPr>
        <p:spPr>
          <a:xfrm>
            <a:off x="3371625" y="3105075"/>
            <a:ext cx="2486100" cy="82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019425" y="1516875"/>
            <a:ext cx="3105300" cy="143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2">
  <p:cSld name="AUTOLAYOUT_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48135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291975" y="1854951"/>
            <a:ext cx="4813500" cy="257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1">
  <p:cSld name="AUTOLAYOUT_3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1884750" y="1532100"/>
            <a:ext cx="6947700" cy="71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None/>
              <a:defRPr sz="24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None/>
              <a:defRPr sz="24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None/>
              <a:defRPr sz="24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None/>
              <a:defRPr sz="24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None/>
              <a:defRPr sz="24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None/>
              <a:defRPr sz="24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None/>
              <a:defRPr sz="24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None/>
              <a:defRPr sz="24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None/>
              <a:defRPr sz="24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884750" y="2462325"/>
            <a:ext cx="6947700" cy="210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Char char="●"/>
              <a:defRPr sz="1600">
                <a:solidFill>
                  <a:srgbClr val="21212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  <a:defRPr sz="1400">
                <a:solidFill>
                  <a:srgbClr val="21212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400"/>
              <a:buChar char="■"/>
              <a:defRPr sz="1400">
                <a:solidFill>
                  <a:srgbClr val="21212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400"/>
              <a:buChar char="●"/>
              <a:defRPr sz="1400">
                <a:solidFill>
                  <a:srgbClr val="21212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  <a:defRPr sz="1400">
                <a:solidFill>
                  <a:srgbClr val="21212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400"/>
              <a:buChar char="■"/>
              <a:defRPr sz="1400">
                <a:solidFill>
                  <a:srgbClr val="21212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400"/>
              <a:buChar char="●"/>
              <a:defRPr sz="1400">
                <a:solidFill>
                  <a:srgbClr val="21212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  <a:defRPr sz="1400">
                <a:solidFill>
                  <a:srgbClr val="21212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12121"/>
              </a:buClr>
              <a:buSzPts val="1400"/>
              <a:buChar char="■"/>
              <a:defRPr sz="1400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4">
  <p:cSld name="AUTOLAYOUT_7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Shape 67"/>
          <p:cNvGrpSpPr/>
          <p:nvPr/>
        </p:nvGrpSpPr>
        <p:grpSpPr>
          <a:xfrm>
            <a:off x="4870649" y="2121826"/>
            <a:ext cx="3764843" cy="64502"/>
            <a:chOff x="595675" y="2820050"/>
            <a:chExt cx="7952774" cy="64502"/>
          </a:xfrm>
        </p:grpSpPr>
        <p:sp>
          <p:nvSpPr>
            <p:cNvPr id="68" name="Shape 68"/>
            <p:cNvSpPr/>
            <p:nvPr/>
          </p:nvSpPr>
          <p:spPr>
            <a:xfrm>
              <a:off x="2186208" y="2820050"/>
              <a:ext cx="1620000" cy="64500"/>
            </a:xfrm>
            <a:prstGeom prst="rect">
              <a:avLst/>
            </a:prstGeom>
            <a:solidFill>
              <a:srgbClr val="D6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3776784" y="2820050"/>
              <a:ext cx="1620000" cy="64500"/>
            </a:xfrm>
            <a:prstGeom prst="rect">
              <a:avLst/>
            </a:prstGeom>
            <a:solidFill>
              <a:srgbClr val="F7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5373056" y="2820052"/>
              <a:ext cx="1596300" cy="64500"/>
            </a:xfrm>
            <a:prstGeom prst="rect">
              <a:avLst/>
            </a:prstGeom>
            <a:solidFill>
              <a:srgbClr val="FCB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595675" y="2820050"/>
              <a:ext cx="1590600" cy="64500"/>
            </a:xfrm>
            <a:prstGeom prst="rect">
              <a:avLst/>
            </a:prstGeom>
            <a:solidFill>
              <a:srgbClr val="003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6957849" y="2820050"/>
              <a:ext cx="1590600" cy="64500"/>
            </a:xfrm>
            <a:prstGeom prst="rect">
              <a:avLst/>
            </a:prstGeom>
            <a:solidFill>
              <a:srgbClr val="EAE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771875" y="545025"/>
            <a:ext cx="3880800" cy="14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4771875" y="2324775"/>
            <a:ext cx="3880800" cy="22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3">
  <p:cSld name="AUTOLAYOUT_1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Shape 90"/>
          <p:cNvGrpSpPr/>
          <p:nvPr/>
        </p:nvGrpSpPr>
        <p:grpSpPr>
          <a:xfrm>
            <a:off x="4870649" y="2121826"/>
            <a:ext cx="3764843" cy="64502"/>
            <a:chOff x="595675" y="2820050"/>
            <a:chExt cx="7952774" cy="64502"/>
          </a:xfrm>
        </p:grpSpPr>
        <p:sp>
          <p:nvSpPr>
            <p:cNvPr id="91" name="Shape 91"/>
            <p:cNvSpPr/>
            <p:nvPr/>
          </p:nvSpPr>
          <p:spPr>
            <a:xfrm>
              <a:off x="2186208" y="2820050"/>
              <a:ext cx="1620000" cy="64500"/>
            </a:xfrm>
            <a:prstGeom prst="rect">
              <a:avLst/>
            </a:prstGeom>
            <a:solidFill>
              <a:srgbClr val="D6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3776784" y="2820050"/>
              <a:ext cx="1620000" cy="64500"/>
            </a:xfrm>
            <a:prstGeom prst="rect">
              <a:avLst/>
            </a:prstGeom>
            <a:solidFill>
              <a:srgbClr val="F7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5373056" y="2820052"/>
              <a:ext cx="1596300" cy="64500"/>
            </a:xfrm>
            <a:prstGeom prst="rect">
              <a:avLst/>
            </a:prstGeom>
            <a:solidFill>
              <a:srgbClr val="FCB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595675" y="2820050"/>
              <a:ext cx="1590600" cy="64500"/>
            </a:xfrm>
            <a:prstGeom prst="rect">
              <a:avLst/>
            </a:prstGeom>
            <a:solidFill>
              <a:srgbClr val="003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6957849" y="2820050"/>
              <a:ext cx="1590600" cy="64500"/>
            </a:xfrm>
            <a:prstGeom prst="rect">
              <a:avLst/>
            </a:prstGeom>
            <a:solidFill>
              <a:srgbClr val="EAE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4771875" y="545025"/>
            <a:ext cx="3880800" cy="14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4771875" y="2324775"/>
            <a:ext cx="3880800" cy="22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7">
  <p:cSld name="AUTOLAYOUT_18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232878" y="219975"/>
            <a:ext cx="2336400" cy="91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232875" y="1290250"/>
            <a:ext cx="2336400" cy="352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5">
  <p:cSld name="AUTOLAYOUT_19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" name="Shape 106"/>
          <p:cNvGrpSpPr/>
          <p:nvPr/>
        </p:nvGrpSpPr>
        <p:grpSpPr>
          <a:xfrm>
            <a:off x="4870649" y="2121826"/>
            <a:ext cx="3764843" cy="64502"/>
            <a:chOff x="595675" y="2820050"/>
            <a:chExt cx="7952774" cy="64502"/>
          </a:xfrm>
        </p:grpSpPr>
        <p:sp>
          <p:nvSpPr>
            <p:cNvPr id="107" name="Shape 107"/>
            <p:cNvSpPr/>
            <p:nvPr/>
          </p:nvSpPr>
          <p:spPr>
            <a:xfrm>
              <a:off x="2186208" y="2820050"/>
              <a:ext cx="1620000" cy="64500"/>
            </a:xfrm>
            <a:prstGeom prst="rect">
              <a:avLst/>
            </a:prstGeom>
            <a:solidFill>
              <a:srgbClr val="D6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3776784" y="2820050"/>
              <a:ext cx="1620000" cy="64500"/>
            </a:xfrm>
            <a:prstGeom prst="rect">
              <a:avLst/>
            </a:prstGeom>
            <a:solidFill>
              <a:srgbClr val="F7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5373056" y="2820052"/>
              <a:ext cx="1596300" cy="64500"/>
            </a:xfrm>
            <a:prstGeom prst="rect">
              <a:avLst/>
            </a:prstGeom>
            <a:solidFill>
              <a:srgbClr val="FCB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595675" y="2820050"/>
              <a:ext cx="1590600" cy="64500"/>
            </a:xfrm>
            <a:prstGeom prst="rect">
              <a:avLst/>
            </a:prstGeom>
            <a:solidFill>
              <a:srgbClr val="003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6957849" y="2820050"/>
              <a:ext cx="1590600" cy="64500"/>
            </a:xfrm>
            <a:prstGeom prst="rect">
              <a:avLst/>
            </a:prstGeom>
            <a:solidFill>
              <a:srgbClr val="EAE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771875" y="545025"/>
            <a:ext cx="3880800" cy="14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4771875" y="2324775"/>
            <a:ext cx="3880800" cy="22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9">
  <p:cSld name="AUTOLAYOUT_2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3389100" y="0"/>
            <a:ext cx="5754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21825" y="694100"/>
            <a:ext cx="2651400" cy="178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20" name="Shape 120"/>
          <p:cNvCxnSpPr/>
          <p:nvPr/>
        </p:nvCxnSpPr>
        <p:spPr>
          <a:xfrm>
            <a:off x="372950" y="511683"/>
            <a:ext cx="642300" cy="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321825" y="2506879"/>
            <a:ext cx="2651400" cy="193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8">
  <p:cSld name="AUTOLAYOUT_2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48135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accen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accen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accen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accen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accen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accen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accen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291975" y="1854951"/>
            <a:ext cx="4813500" cy="257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11">
  <p:cSld name="AUTOLAYOUT_24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48135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rgbClr val="69696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rgbClr val="696969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rgbClr val="696969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rgbClr val="696969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rgbClr val="696969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rgbClr val="696969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rgbClr val="696969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rgbClr val="696969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rgbClr val="696969"/>
                </a:solidFill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291975" y="1854951"/>
            <a:ext cx="4813500" cy="257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12">
  <p:cSld name="AUTOLAYOUT_26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2705800" y="0"/>
            <a:ext cx="6438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304800" y="710000"/>
            <a:ext cx="2089800" cy="75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D6282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D62828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D62828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D62828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D62828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D62828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D62828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D62828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D62828"/>
                </a:solidFill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554150"/>
            <a:ext cx="2089800" cy="331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10">
  <p:cSld name="AUTOLAYOUT_27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0" name="Shape 140"/>
          <p:cNvCxnSpPr/>
          <p:nvPr/>
        </p:nvCxnSpPr>
        <p:spPr>
          <a:xfrm>
            <a:off x="356325" y="4823300"/>
            <a:ext cx="2942400" cy="0"/>
          </a:xfrm>
          <a:prstGeom prst="straightConnector1">
            <a:avLst/>
          </a:prstGeom>
          <a:noFill/>
          <a:ln w="9525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1" name="Shape 141"/>
          <p:cNvCxnSpPr/>
          <p:nvPr/>
        </p:nvCxnSpPr>
        <p:spPr>
          <a:xfrm>
            <a:off x="4614775" y="373547"/>
            <a:ext cx="4206600" cy="0"/>
          </a:xfrm>
          <a:prstGeom prst="straightConnector1">
            <a:avLst/>
          </a:prstGeom>
          <a:noFill/>
          <a:ln w="9525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2" name="Shape 142"/>
          <p:cNvSpPr/>
          <p:nvPr/>
        </p:nvSpPr>
        <p:spPr>
          <a:xfrm>
            <a:off x="4428475" y="316847"/>
            <a:ext cx="110100" cy="11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356325" y="316850"/>
            <a:ext cx="2942400" cy="11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05450" y="525950"/>
            <a:ext cx="3142800" cy="158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4610700" y="525950"/>
            <a:ext cx="4206600" cy="401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 sz="14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CFFFF">
            <a:alpha val="26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/>
          <p:nvPr/>
        </p:nvSpPr>
        <p:spPr>
          <a:xfrm>
            <a:off x="2448225" y="447900"/>
            <a:ext cx="4247700" cy="4247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2571750" y="571500"/>
            <a:ext cx="4000500" cy="400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ubTitle" idx="1"/>
          </p:nvPr>
        </p:nvSpPr>
        <p:spPr>
          <a:xfrm>
            <a:off x="3203849" y="3105075"/>
            <a:ext cx="3240359" cy="1122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выполнил : </a:t>
            </a:r>
            <a:r>
              <a:rPr lang="ru" dirty="0" smtClean="0"/>
              <a:t>Корепанова Дарья</a:t>
            </a:r>
            <a:endParaRPr lang="ru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У</a:t>
            </a:r>
            <a:r>
              <a:rPr lang="ru" dirty="0" smtClean="0"/>
              <a:t>ченик </a:t>
            </a:r>
            <a:r>
              <a:rPr lang="ru" dirty="0" smtClean="0"/>
              <a:t>8В </a:t>
            </a:r>
            <a:r>
              <a:rPr lang="ru" dirty="0" smtClean="0"/>
              <a:t>класса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У</a:t>
            </a:r>
            <a:r>
              <a:rPr lang="ru" dirty="0" smtClean="0"/>
              <a:t>читель</a:t>
            </a:r>
            <a:r>
              <a:rPr lang="ru" dirty="0" smtClean="0"/>
              <a:t>: Пермякова К.О.</a:t>
            </a:r>
            <a:endParaRPr dirty="0"/>
          </a:p>
        </p:txBody>
      </p:sp>
      <p:sp>
        <p:nvSpPr>
          <p:cNvPr id="155" name="Shape 155"/>
          <p:cNvSpPr txBox="1">
            <a:spLocks noGrp="1"/>
          </p:cNvSpPr>
          <p:nvPr>
            <p:ph type="ctrTitle"/>
          </p:nvPr>
        </p:nvSpPr>
        <p:spPr>
          <a:xfrm>
            <a:off x="3019425" y="1516875"/>
            <a:ext cx="3105300" cy="14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Симметрия в архитектуре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 t="7389" b="7380"/>
          <a:stretch/>
        </p:blipFill>
        <p:spPr>
          <a:xfrm>
            <a:off x="3044174" y="699543"/>
            <a:ext cx="6071237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/>
          <p:nvPr/>
        </p:nvSpPr>
        <p:spPr>
          <a:xfrm>
            <a:off x="0" y="0"/>
            <a:ext cx="3044174" cy="5143500"/>
          </a:xfrm>
          <a:prstGeom prst="rect">
            <a:avLst/>
          </a:prstGeom>
          <a:solidFill>
            <a:srgbClr val="FFFFFF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107504" y="189254"/>
            <a:ext cx="3275856" cy="12606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Цилиндрическая симметрия</a:t>
            </a:r>
            <a:endParaRPr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232875" y="1131590"/>
            <a:ext cx="2336400" cy="3681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000" dirty="0"/>
              <a:t>Цилиндрическая симметрия в архитектуре может быть найдена главным образом в башнях и колоннах. </a:t>
            </a:r>
            <a:endParaRPr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hape 225"/>
          <p:cNvPicPr preferRelativeResize="0"/>
          <p:nvPr/>
        </p:nvPicPr>
        <p:blipFill rotWithShape="1">
          <a:blip r:embed="rId3">
            <a:alphaModFix/>
          </a:blip>
          <a:srcRect l="22343" r="22349"/>
          <a:stretch/>
        </p:blipFill>
        <p:spPr>
          <a:xfrm>
            <a:off x="0" y="0"/>
            <a:ext cx="42804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771875" y="1131589"/>
            <a:ext cx="3880800" cy="15121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Симметрия подобия </a:t>
            </a:r>
            <a:endParaRPr sz="3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4427984" y="2324775"/>
            <a:ext cx="4536504" cy="22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dirty="0">
                <a:solidFill>
                  <a:schemeClr val="tx1"/>
                </a:solidFill>
              </a:rPr>
              <a:t>Симметрия подобия в настоящее время привлекает большое внимание и хорошо известна, прежде всего, из-за идентификации с фракталами</a:t>
            </a:r>
            <a:r>
              <a:rPr lang="ru" sz="1800" dirty="0" smtClean="0">
                <a:solidFill>
                  <a:schemeClr val="tx1"/>
                </a:solidFill>
              </a:rPr>
              <a:t>. Спиральная </a:t>
            </a:r>
            <a:r>
              <a:rPr lang="ru" sz="1800" dirty="0">
                <a:solidFill>
                  <a:schemeClr val="tx1"/>
                </a:solidFill>
              </a:rPr>
              <a:t>или винтовая симметрия в архитектуре может считаться специальным видом симметрии подобия.</a:t>
            </a:r>
            <a:endParaRPr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hape 232"/>
          <p:cNvPicPr preferRelativeResize="0"/>
          <p:nvPr/>
        </p:nvPicPr>
        <p:blipFill rotWithShape="1">
          <a:blip r:embed="rId3">
            <a:alphaModFix/>
          </a:blip>
          <a:srcRect l="15034" r="15034"/>
          <a:stretch/>
        </p:blipFill>
        <p:spPr>
          <a:xfrm>
            <a:off x="3389000" y="0"/>
            <a:ext cx="57549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21824" y="555526"/>
            <a:ext cx="2810015" cy="1920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Количество видов симметрии в одном здании </a:t>
            </a:r>
            <a:endParaRPr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21824" y="2506879"/>
            <a:ext cx="2954031" cy="19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dirty="0"/>
              <a:t>В большинстве зданий находится более чем один вид симметрии. К примеру, китайская пагода, в которой есть и цилиндрическая, и симметрия подобия.</a:t>
            </a:r>
            <a:endParaRPr sz="1800" dirty="0"/>
          </a:p>
        </p:txBody>
      </p:sp>
      <p:cxnSp>
        <p:nvCxnSpPr>
          <p:cNvPr id="235" name="Shape 235"/>
          <p:cNvCxnSpPr/>
          <p:nvPr/>
        </p:nvCxnSpPr>
        <p:spPr>
          <a:xfrm>
            <a:off x="3389100" y="-2"/>
            <a:ext cx="300" cy="51435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346725" y="577550"/>
            <a:ext cx="31428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Симметрия в пространстве </a:t>
            </a:r>
            <a:endParaRPr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4352735" y="339502"/>
            <a:ext cx="4683761" cy="4204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600" dirty="0">
                <a:solidFill>
                  <a:schemeClr val="tx1"/>
                </a:solidFill>
              </a:rPr>
              <a:t>Симметрия в искусстве и декоративных ремеслах преобладает на протяжении всей истории. Концепции симметрии применимы в дизайне объектов всех форм и размеров. Но в живописи </a:t>
            </a:r>
            <a:r>
              <a:rPr lang="ru" sz="1600" dirty="0" smtClean="0">
                <a:solidFill>
                  <a:schemeClr val="tx1"/>
                </a:solidFill>
              </a:rPr>
              <a:t>она </a:t>
            </a:r>
            <a:r>
              <a:rPr lang="ru" sz="1600" dirty="0">
                <a:solidFill>
                  <a:schemeClr val="tx1"/>
                </a:solidFill>
              </a:rPr>
              <a:t>относительно простая, выявление типов симметрии в трехмерных объектах сложнее, поскольку наше восприятие объекта изменяется, когда мы его рассматриваем с разных сторон. В случае с архитектурой мы не только можем обойти объект со всех сторон, но и пройти сквозь него. Это означает, что архитектура предоставляет уникальную возможность не только видеть симметрию, но «испытать» её, благодаря тому, что она состоит из двух частей: «пустоты» и «твердости».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242" name="Shape 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50" y="1652501"/>
            <a:ext cx="4006010" cy="2647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t="5969" b="5978"/>
          <a:stretch/>
        </p:blipFill>
        <p:spPr>
          <a:xfrm>
            <a:off x="5442850" y="308100"/>
            <a:ext cx="3402000" cy="45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3920085" cy="6526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 </a:t>
            </a:r>
            <a:r>
              <a:rPr lang="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Симметрия </a:t>
            </a:r>
            <a:endParaRPr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291975" y="1059582"/>
            <a:ext cx="4813500" cy="3372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Симметрия в пространстве – это красивое, гармоничное и уравновешенное пропорциональное соотношение частей или элементов различных форм предметов, организмов или объектов. В пространстве вокруг нас можно наблюдать очень много неживых предметов симметричной формы.</a:t>
            </a:r>
            <a:endParaRPr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ctrTitle"/>
          </p:nvPr>
        </p:nvSpPr>
        <p:spPr>
          <a:xfrm>
            <a:off x="899592" y="484492"/>
            <a:ext cx="6947700" cy="71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Цели архитектуры</a:t>
            </a:r>
            <a:endParaRPr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467544" y="1195792"/>
            <a:ext cx="7379748" cy="33921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000" dirty="0">
                <a:solidFill>
                  <a:schemeClr val="tx1"/>
                </a:solidFill>
              </a:rPr>
              <a:t>В человеческой жизни визуальный эффект играет очень важную роль, а проявляется он полностью именно в архитектуре. Большие структуры всегда производили впечатление, даже имелась такая тенденция, как «устрашить» созерцающего. Симметрия в архитектуре является неизбежным аспектом идеи достижения подобных целей.</a:t>
            </a:r>
            <a:endParaRPr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l="24918" r="24923"/>
          <a:stretch/>
        </p:blipFill>
        <p:spPr>
          <a:xfrm>
            <a:off x="5442850" y="308100"/>
            <a:ext cx="3402000" cy="45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395537" y="406900"/>
            <a:ext cx="4709838" cy="10127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Архитектурное пространство </a:t>
            </a:r>
            <a:endParaRPr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291974" y="1347614"/>
            <a:ext cx="5150875" cy="3084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то, что касается архитектурного пространства. Два понятия являются фундаментальными в описании «пустоты»: центр и путь. В архитектуре центр понимается, как точка, а путь – ось. Центр связан с одним важным местом в пределах большого архитектурного пространства, например, алтарь в церкви. Путь (ось) – это движение зрителя через пространство. </a:t>
            </a:r>
            <a:endParaRPr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4813500" cy="6526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Оси симметрии</a:t>
            </a:r>
            <a:endParaRPr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291975" y="1059582"/>
            <a:ext cx="4748860" cy="3372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 симметрии – главное средство выражения архитектурного замысла. Более чем 1500-летняя история архитектуры показывает, что архитектурное пространство развивалось на протяжении веков с главным вниманием к симметрии. В Древнем Риме строгая осевая симметрия в архитектуре дала начало монументальным, статичным пространствам, отражающим ощущение равновесия, а не динамичности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upload.wikimedia.org/wikipedia/commons/thumb/3/3e/%C3%89glise_de_la_Madeleine.jpg/1280px-%C3%89glise_de_la_Madele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946" y="555526"/>
            <a:ext cx="4103166" cy="276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 l="14792" r="14799"/>
          <a:stretch/>
        </p:blipFill>
        <p:spPr>
          <a:xfrm>
            <a:off x="2705775" y="-9"/>
            <a:ext cx="64382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07504" y="123478"/>
            <a:ext cx="2448272" cy="1151831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Типы симметрии в архитектуре </a:t>
            </a:r>
            <a:endParaRPr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1" y="1203598"/>
            <a:ext cx="2705774" cy="36610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Двусторонняя симметрия </a:t>
            </a:r>
            <a:endParaRPr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Вращательная и  отражательная симметрии 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Цилиндрическая симметрия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Цилиндрическая симметрия 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Симметрия подобия ( винтовая ) 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 l="22259" r="22259"/>
          <a:stretch/>
        </p:blipFill>
        <p:spPr>
          <a:xfrm>
            <a:off x="0" y="0"/>
            <a:ext cx="42804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771875" y="111550"/>
            <a:ext cx="3880800" cy="12360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Двусторонняя симметрия</a:t>
            </a:r>
            <a:endParaRPr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4427984" y="1419622"/>
            <a:ext cx="4608512" cy="37238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dirty="0">
                <a:solidFill>
                  <a:schemeClr val="dk1"/>
                </a:solidFill>
                <a:highlight>
                  <a:srgbClr val="FFFFFF"/>
                </a:highlight>
              </a:rPr>
              <a:t>Двусторонняя симметрия в архитектуре, безусловно, наиболее распространенная форма, встречаемая во всех культурах и во все эпохи. В ней две половины композиции зеркально отражают друг друга. Она может присутствовать не только в масштабе единственного здания, но и в городском пространстве: такой прием может быть найден в дизайне Праса-ду-Комерсиу (Торговая площадь) в Лиссабоне.</a:t>
            </a:r>
            <a:endParaRPr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934899"/>
            <a:ext cx="3072563" cy="1090621"/>
          </a:xfrm>
        </p:spPr>
        <p:txBody>
          <a:bodyPr/>
          <a:lstStyle/>
          <a:p>
            <a:pPr algn="ctr"/>
            <a:r>
              <a:rPr lang="ru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Вращательная симметрия</a:t>
            </a:r>
            <a:endParaRPr lang="ru-RU" sz="2800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89324" y="2324775"/>
            <a:ext cx="3547171" cy="2273700"/>
          </a:xfrm>
        </p:spPr>
        <p:txBody>
          <a:bodyPr/>
          <a:lstStyle/>
          <a:p>
            <a:pPr marL="13970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Вращательная симметрия создает ощущение движения и ритма,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акцентируясь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центральную точку архитектурного пространства.</a:t>
            </a:r>
          </a:p>
          <a:p>
            <a:pPr marL="139700" indent="0">
              <a:buNone/>
            </a:pPr>
            <a:endParaRPr lang="ru-RU" dirty="0"/>
          </a:p>
        </p:txBody>
      </p:sp>
      <p:pic>
        <p:nvPicPr>
          <p:cNvPr id="4" name="Shape 203"/>
          <p:cNvPicPr preferRelativeResize="0"/>
          <p:nvPr/>
        </p:nvPicPr>
        <p:blipFill rotWithShape="1">
          <a:blip r:embed="rId2">
            <a:alphaModFix/>
          </a:blip>
          <a:srcRect l="10385" r="10393"/>
          <a:stretch/>
        </p:blipFill>
        <p:spPr>
          <a:xfrm>
            <a:off x="4534" y="195486"/>
            <a:ext cx="5484790" cy="4731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734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 l="22714" r="22709"/>
          <a:stretch/>
        </p:blipFill>
        <p:spPr>
          <a:xfrm>
            <a:off x="0" y="0"/>
            <a:ext cx="42804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4771875" y="545025"/>
            <a:ext cx="3880800" cy="14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0" dirty="0"/>
              <a:t> </a:t>
            </a:r>
            <a:r>
              <a:rPr lang="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Отражательная симметрии </a:t>
            </a:r>
            <a:endParaRPr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4771875" y="2324775"/>
            <a:ext cx="3880800" cy="22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000" dirty="0">
                <a:solidFill>
                  <a:schemeClr val="tx1"/>
                </a:solidFill>
              </a:rPr>
              <a:t>Отражательная симметрия - создает эффект зеркала относительно центральной плоскости между объектами .</a:t>
            </a:r>
            <a:endParaRPr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529</Words>
  <Application>Microsoft Office PowerPoint</Application>
  <PresentationFormat>Экран (16:9)</PresentationFormat>
  <Paragraphs>34</Paragraphs>
  <Slides>13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Simple Light</vt:lpstr>
      <vt:lpstr>Симметрия в архитектуре </vt:lpstr>
      <vt:lpstr> Симметрия </vt:lpstr>
      <vt:lpstr>Цели архитектуры</vt:lpstr>
      <vt:lpstr>Архитектурное пространство </vt:lpstr>
      <vt:lpstr>Оси симметрии</vt:lpstr>
      <vt:lpstr>Типы симметрии в архитектуре </vt:lpstr>
      <vt:lpstr>Двусторонняя симметрия</vt:lpstr>
      <vt:lpstr>Вращательная симметрия</vt:lpstr>
      <vt:lpstr> Отражательная симметрии </vt:lpstr>
      <vt:lpstr>  Цилиндрическая симметрия </vt:lpstr>
      <vt:lpstr>Симметрия подобия   </vt:lpstr>
      <vt:lpstr>Количество видов симметрии в одном здании </vt:lpstr>
      <vt:lpstr>Симметрия в пространстве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Симметрия в архитектуре</dc:title>
  <dc:creator>Home</dc:creator>
  <cp:lastModifiedBy>Пользователь</cp:lastModifiedBy>
  <cp:revision>20</cp:revision>
  <dcterms:modified xsi:type="dcterms:W3CDTF">2023-03-28T16:25:11Z</dcterms:modified>
</cp:coreProperties>
</file>