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56" r:id="rId4"/>
    <p:sldMasterId id="2147483768" r:id="rId5"/>
    <p:sldMasterId id="2147483780" r:id="rId6"/>
  </p:sldMasterIdLst>
  <p:notesMasterIdLst>
    <p:notesMasterId r:id="rId20"/>
  </p:notesMasterIdLst>
  <p:sldIdLst>
    <p:sldId id="279" r:id="rId7"/>
    <p:sldId id="278" r:id="rId8"/>
    <p:sldId id="282" r:id="rId9"/>
    <p:sldId id="277" r:id="rId10"/>
    <p:sldId id="260" r:id="rId11"/>
    <p:sldId id="258" r:id="rId12"/>
    <p:sldId id="261" r:id="rId13"/>
    <p:sldId id="259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5" autoAdjust="0"/>
    <p:restoredTop sz="9466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29A43D-0292-4B63-889D-01AA586683A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D28DF2-8343-456C-80E9-BB1D48F26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C5D472-0E07-436F-9FB6-C5A227AF4A3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14264-076F-4D29-B2FF-24C661055DE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233A8B-9445-4CD8-A356-F9877F5D886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1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3058CD-7EDA-40DD-AA3B-7E7592C9A837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B-9F8C-43BF-A3E5-7EDC7369C580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D815-2435-444D-AC77-3F91F1700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AE5-EAD4-4402-8A25-C46C5395039C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89A5-5ACC-480E-A481-2BB3C841D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218F-4B9D-47EA-A0D0-62B7201168A7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BA38-04D8-46FD-86FD-1868D3250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27378C-0271-481C-BE62-A8E093AB804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0317D7-11F9-45A6-AA82-D1C8B05E9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4C20-C511-483C-A472-B8D7E19C2DA8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0D30-CB29-4E2C-8D8F-7EEE21EA1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F0CB92-A1C4-4BEE-9414-DA71DC535422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D93C7-C9E5-4F66-B5F2-BBE65BE47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C845-BF38-4021-BED7-0A435AEFF437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604F-7A4F-4C4F-A153-4C28B19A4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06DB-48B1-4374-9D8A-1ECF39D6F9B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C9AB-0EF8-44D8-823B-9C2DFA561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3EBB-CCE7-4051-A559-119F733E4AB0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A940-463D-4138-AA3A-8A41C9EF1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AAD04-1909-4294-ADA3-A0142DB4C3F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552E24-F80F-421D-92C3-F46FFF18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6DDB-67C7-4C1D-AF4D-17A7AE1E894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12B2-8D35-4A7B-B183-A351CB70D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2DB660-D6A2-4F19-B73E-6EA0A553E8F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4E05EB-4582-41B4-8F4F-FAA6DD1E5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17261-0C0E-4A05-980B-A3F104FE7D64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8B561F-4884-492B-948A-C87110F37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8D32-D116-4C22-9182-2F4979F38833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5A2A-7DE9-4874-AAEE-5DF23843A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A6F0-9948-4BCD-B5C3-0F45C0702E61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9164-A5DD-48DE-B411-F89C4C5BE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2727A4-9522-4F27-B0D6-8A0333F4240C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37F13B-52FB-4D50-9FAC-4C0FE08C3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1899-ACD3-4EA3-8100-0DB6C40D90C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D17C-60EF-403E-A891-C6F122A77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8FD2D-FE9D-4E8B-BDD8-0DB9471E81A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5E47CA-EEE5-4BF7-AD50-C973E77DC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C5FE-4DF5-4D1F-AE5F-2B98EFBC342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8C8C-682E-44B1-A292-CB42812D9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FF4D-6CB5-486E-B65F-992B71DDF05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AF7E-5439-4FE3-AD6A-4D509C778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0DA3-3534-4198-B6E3-FF86AAB4EB2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F385-CB7D-45B9-82D4-7F6E6479E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8E7FDA-C349-40BC-99F4-BD9040DC5290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C7BE27-0CDD-4AC8-B54C-C365B2397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583A-DA5C-49F9-B663-D27AE74779F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48F65-9D79-4031-8122-A11DB9476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F089-886A-4374-AA6A-A94FC89007C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36F1-4E0B-46A3-80B9-4AF5D1161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99A5FB-401C-4A9F-BF4F-D7C5C087CC4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FF516B-B90E-4871-9A10-51A1C61E5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7BFE-6BCE-4BC9-90A9-624B91A0CAD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D2B8-4109-4C29-9F34-55E3CC31D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25DF-C3D2-4755-A7B6-4BF0AAF3C427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01D5-D87F-48B7-AABF-CE4C73232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5B3DD2-978B-4233-B3BA-2B80602F95A7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E74410-6312-4277-9084-4368D545F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E4F8-9180-4E99-861C-58E579A67604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3F43-9738-4B9D-8F38-3E293ADBA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3F0350-FE15-4F5E-B48E-D10A1585230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F09E16-D03B-4DF4-8AA6-7D5A173E1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7314E-F134-4029-8B29-15587AFD4F2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4082-9F12-4726-B3D6-EF8535403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8F34-5DF2-42F2-BB89-FE4A20F851B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CB29-7F99-4B75-AE77-92A54D278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73BD-D663-48F4-891A-CDC5D0930C7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7AB2-CB63-4804-8F2D-A247D79BD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1D71-D213-4C63-9265-59D2C951A64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94AC-2FAE-4F6D-A039-7DB17BF3A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3C2155-A34B-40E6-8928-8F5EB59FA7AB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83228E-BA71-4A60-A8CB-8EDF29C24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64E1-EA19-4E79-B379-B66B13A1255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A518-BFA4-4590-9502-7E1BB39EB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824CD6-6FD7-4E7C-903A-5D0224ADCC9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0FC131-7E15-400C-9CA1-F1BD7FEF0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81F9-EF96-476E-9881-A5A9228F73DB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B5FD-93F0-40B1-B441-5588C11AF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2743-15DD-4FF8-AC56-1379C35A695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FF46-3BD3-4B16-ACCB-43BA194AA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FA09E-0BF9-48D3-8402-4FB0D6B7930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B9A5F5-189D-4FA7-800F-AB8D89677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EC46-5ADE-4832-A5A3-DA8D30AE8704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5EBD-A10E-4726-BCA9-3D2D0F76D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641E52-F3EE-479F-AF4E-32A0C0808CEA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3CA438-EC74-48B1-83FE-BF09269F3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5D81B-7AC7-4971-90CC-B631A3CB45F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9D2-C4C7-4B78-B20B-52DBE8372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D11D-4FCE-4610-8693-15EFCE3ABA82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EF74-20C1-43A8-B1A7-F4CE5E14C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521C4-B62B-4763-A793-2FD69D07D0F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C15C-B2C9-416D-8311-C420EE305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CF86-74FC-432A-972F-BB0BA15AFE6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D447-1077-4C9C-8E53-79DB3C35C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A3FC86-64AE-49EE-A0F4-6A9122AD9C8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5B1F6F-3BA3-4710-B772-F44C09BB6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4783-F4F1-4F2F-8C58-05DC714D4CEB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1456-0910-41D3-A05C-DC9BA51B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06EB45-6C6A-4871-AC5A-C71333347948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B8090-407A-4B3F-B48E-BF8858D57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F26D-2BB3-4FA3-8B19-575C635097D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1B3D-C764-4DDF-88F1-17D403962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D841-B6DE-4591-8194-3B75CD7EB312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5D01-CF7F-49AF-8E85-F587ECF39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55AE20-0376-47B0-811C-7343FF4DB1F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F6BC3-F876-4482-A285-89E44A64F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D3A4D-D1A7-4FFF-BAEB-2367989B9388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494D-8BB1-4955-83C1-50A2E248C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4C96FF-01A9-4C66-A648-CB77A38BAEB2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71A02-B699-4B36-AB7D-49619BFCA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0073-6EF0-429C-B489-833AAE341E9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8D85-7FAB-4369-871B-D18935BE0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08987D-1F5A-431B-AC27-CBB29D90E89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CCEDFF-7E85-4A1F-B3AF-A77E9BFEC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7788-EA00-4A9D-946B-0D90E56BBFB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0A2F-312E-4CB3-B94C-493D8A980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B6C4-92C9-46C0-835B-F975BF1AE6C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2DC9-9EE6-40C6-BA43-9544C4747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1B7DC-3E68-43E3-AF59-8D3DF7E7444C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964EE7-07B7-4747-8C67-1E28D6D67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9AC4-EFE3-4CB2-BFF4-E39E73314634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9B51-6F57-4208-B35E-839B9F21E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B359F-64B4-4D0D-B0A1-51FE1BADC71F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7BF646-EF9A-4C86-B674-5EA7E0C64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C3EA-15CB-4DCD-90BF-8B158AEFBF8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F751-394F-4207-8706-D3E6F69F1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4A65-817D-473C-B972-4BD6A6FC38E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2D0D-6B0E-4A96-914F-70C232C1A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42367-FD2E-4972-8440-1EF437BA9C6D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9542-829B-4623-8F56-0A7C0FA72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352335-1ACD-413A-A2D0-B8227E1DA7B5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E038FD-703F-4D7B-8C42-1DB985980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4BCF41-8F8E-4AAF-A2A9-5EA42A8271B1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E45398-1A76-44ED-9E73-0C744D9F7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100D2-4EF0-43C7-B2AD-0F82B70DEB39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405169-597F-4969-B14A-944E5019A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11" r:id="rId4"/>
    <p:sldLayoutId id="2147483810" r:id="rId5"/>
    <p:sldLayoutId id="2147483850" r:id="rId6"/>
    <p:sldLayoutId id="2147483809" r:id="rId7"/>
    <p:sldLayoutId id="2147483851" r:id="rId8"/>
    <p:sldLayoutId id="2147483852" r:id="rId9"/>
    <p:sldLayoutId id="2147483808" r:id="rId10"/>
    <p:sldLayoutId id="21474838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A41783-CD3D-45A4-B5FD-B466B8216096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66F2741-3994-41A0-8F2E-FC7665F1E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18" r:id="rId2"/>
    <p:sldLayoutId id="2147483854" r:id="rId3"/>
    <p:sldLayoutId id="2147483817" r:id="rId4"/>
    <p:sldLayoutId id="2147483816" r:id="rId5"/>
    <p:sldLayoutId id="2147483815" r:id="rId6"/>
    <p:sldLayoutId id="2147483855" r:id="rId7"/>
    <p:sldLayoutId id="2147483814" r:id="rId8"/>
    <p:sldLayoutId id="2147483856" r:id="rId9"/>
    <p:sldLayoutId id="2147483813" r:id="rId10"/>
    <p:sldLayoutId id="21474838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9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0D0002-AEE7-4C00-9407-F0CB5AC99BAE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C49969-914A-4555-AFB8-BF6B84150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25" r:id="rId2"/>
    <p:sldLayoutId id="2147483858" r:id="rId3"/>
    <p:sldLayoutId id="2147483824" r:id="rId4"/>
    <p:sldLayoutId id="2147483823" r:id="rId5"/>
    <p:sldLayoutId id="2147483822" r:id="rId6"/>
    <p:sldLayoutId id="2147483859" r:id="rId7"/>
    <p:sldLayoutId id="2147483821" r:id="rId8"/>
    <p:sldLayoutId id="2147483860" r:id="rId9"/>
    <p:sldLayoutId id="2147483820" r:id="rId10"/>
    <p:sldLayoutId id="21474838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246587-1AA0-43B8-8FA3-C515DD87E16B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86B83A-051E-49EE-B737-280ABAC35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32" r:id="rId2"/>
    <p:sldLayoutId id="2147483862" r:id="rId3"/>
    <p:sldLayoutId id="2147483831" r:id="rId4"/>
    <p:sldLayoutId id="2147483830" r:id="rId5"/>
    <p:sldLayoutId id="2147483829" r:id="rId6"/>
    <p:sldLayoutId id="2147483863" r:id="rId7"/>
    <p:sldLayoutId id="2147483828" r:id="rId8"/>
    <p:sldLayoutId id="2147483864" r:id="rId9"/>
    <p:sldLayoutId id="2147483827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018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4D6C91-B786-41C2-AA3B-580BC6FEFC61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675C15D-CA0E-4325-9BDF-83AEA1F8B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39" r:id="rId2"/>
    <p:sldLayoutId id="2147483866" r:id="rId3"/>
    <p:sldLayoutId id="2147483838" r:id="rId4"/>
    <p:sldLayoutId id="2147483837" r:id="rId5"/>
    <p:sldLayoutId id="2147483836" r:id="rId6"/>
    <p:sldLayoutId id="2147483867" r:id="rId7"/>
    <p:sldLayoutId id="2147483835" r:id="rId8"/>
    <p:sldLayoutId id="2147483868" r:id="rId9"/>
    <p:sldLayoutId id="2147483834" r:id="rId10"/>
    <p:sldLayoutId id="214748383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247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5D2E697-B9E9-4799-993A-1A64477941C7}" type="datetimeFigureOut">
              <a:rPr lang="ru-RU"/>
              <a:pPr>
                <a:defRPr/>
              </a:pPr>
              <a:t>21.02.2020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25F955-EEBC-4C71-BF74-70AD9D260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46" r:id="rId2"/>
    <p:sldLayoutId id="2147483870" r:id="rId3"/>
    <p:sldLayoutId id="2147483845" r:id="rId4"/>
    <p:sldLayoutId id="2147483844" r:id="rId5"/>
    <p:sldLayoutId id="2147483843" r:id="rId6"/>
    <p:sldLayoutId id="2147483871" r:id="rId7"/>
    <p:sldLayoutId id="2147483842" r:id="rId8"/>
    <p:sldLayoutId id="2147483872" r:id="rId9"/>
    <p:sldLayoutId id="2147483841" r:id="rId10"/>
    <p:sldLayoutId id="21474838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8538" y="3068638"/>
            <a:ext cx="6551612" cy="8096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ПРИЗМА. ПИРАМИДА</a:t>
            </a:r>
            <a:b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r"/>
            <a:endParaRPr lang="ru-RU" smtClean="0"/>
          </a:p>
          <a:p>
            <a:pPr algn="r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Прямоугольник 1"/>
          <p:cNvSpPr>
            <a:spLocks noChangeArrowheads="1"/>
          </p:cNvSpPr>
          <p:nvPr/>
        </p:nvSpPr>
        <p:spPr bwMode="auto">
          <a:xfrm>
            <a:off x="1000125" y="214313"/>
            <a:ext cx="8143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2A6D7D"/>
                </a:solidFill>
                <a:latin typeface="Arial Black" pitchFamily="34" charset="0"/>
              </a:rPr>
              <a:t>2. Три смежных ребра треугольной пирамиды попарно перпендикулярны и равны 6см, 6см и 8см. </a:t>
            </a:r>
          </a:p>
          <a:p>
            <a:pPr marL="342900" indent="-342900"/>
            <a:r>
              <a:rPr lang="ru-RU" sz="2000">
                <a:solidFill>
                  <a:srgbClr val="2A6D7D"/>
                </a:solidFill>
                <a:latin typeface="Arial Black" pitchFamily="34" charset="0"/>
              </a:rPr>
              <a:t>    Найдите площадь полной поверхности пирамиды.</a:t>
            </a:r>
          </a:p>
        </p:txBody>
      </p:sp>
      <p:pic>
        <p:nvPicPr>
          <p:cNvPr id="3" name="Рисунок 2" descr="ф5.bmp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500562" y="1357298"/>
            <a:ext cx="4324671" cy="50720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Ч2.bmp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5172" t="9855" r="18965" b="4663"/>
          <a:stretch>
            <a:fillRect/>
          </a:stretch>
        </p:blipFill>
        <p:spPr>
          <a:xfrm>
            <a:off x="1142976" y="2143116"/>
            <a:ext cx="3143272" cy="3929090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1536700" y="1906588"/>
            <a:ext cx="2832100" cy="2701925"/>
          </a:xfrm>
          <a:prstGeom prst="round2DiagRect">
            <a:avLst/>
          </a:prstGeom>
          <a:solidFill>
            <a:srgbClr val="FFE2C5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9090" name="Прямоугольник 1"/>
          <p:cNvSpPr>
            <a:spLocks noChangeArrowheads="1"/>
          </p:cNvSpPr>
          <p:nvPr/>
        </p:nvSpPr>
        <p:spPr bwMode="auto">
          <a:xfrm>
            <a:off x="1042988" y="115888"/>
            <a:ext cx="78501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2A6D7D"/>
                </a:solidFill>
                <a:latin typeface="Arial Black" pitchFamily="34" charset="0"/>
              </a:rPr>
              <a:t>3. Основание пирамиды- прямоугольник со сторонами 6см и 8см. Все боковые рёбра равны 13см. Найдите площадь боковой поверхности пирамиды.</a:t>
            </a:r>
          </a:p>
          <a:p>
            <a:pPr marL="342900" indent="-342900"/>
            <a:r>
              <a:rPr lang="ru-RU" sz="2000">
                <a:solidFill>
                  <a:srgbClr val="2A6D7D"/>
                </a:solidFill>
                <a:latin typeface="Arial Black" pitchFamily="34" charset="0"/>
              </a:rPr>
              <a:t>   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933575" y="3929063"/>
            <a:ext cx="1019175" cy="36195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92" name="Прямая соединительная линия 26"/>
          <p:cNvCxnSpPr>
            <a:cxnSpLocks noChangeShapeType="1"/>
          </p:cNvCxnSpPr>
          <p:nvPr/>
        </p:nvCxnSpPr>
        <p:spPr bwMode="auto">
          <a:xfrm flipV="1">
            <a:off x="3290888" y="3929063"/>
            <a:ext cx="1019175" cy="3619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Прямая соединительная линия 27"/>
          <p:cNvCxnSpPr/>
          <p:nvPr/>
        </p:nvCxnSpPr>
        <p:spPr>
          <a:xfrm>
            <a:off x="1909763" y="4292600"/>
            <a:ext cx="138112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94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2928938" y="3917950"/>
            <a:ext cx="1381125" cy="9525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909763" y="3935413"/>
            <a:ext cx="2400300" cy="36195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28938" y="3900488"/>
            <a:ext cx="361950" cy="3905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109913" y="287655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92450" y="2906713"/>
            <a:ext cx="1200150" cy="1009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109913" y="2906713"/>
            <a:ext cx="180975" cy="140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909763" y="2906713"/>
            <a:ext cx="1200150" cy="1381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2911475" y="2906713"/>
            <a:ext cx="180975" cy="1038225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114675" y="4030663"/>
            <a:ext cx="85725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87700" y="402113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157413" y="4184650"/>
            <a:ext cx="247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195513" y="4186238"/>
            <a:ext cx="247650" cy="10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0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07" name="Rectangle 39"/>
          <p:cNvSpPr>
            <a:spLocks noChangeArrowheads="1"/>
          </p:cNvSpPr>
          <p:nvPr/>
        </p:nvSpPr>
        <p:spPr bwMode="auto">
          <a:xfrm>
            <a:off x="0" y="149225"/>
            <a:ext cx="9048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altLang="ru-RU" sz="16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8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9108" name="Rectangle 40"/>
          <p:cNvSpPr>
            <a:spLocks noChangeArrowheads="1"/>
          </p:cNvSpPr>
          <p:nvPr/>
        </p:nvSpPr>
        <p:spPr bwMode="auto">
          <a:xfrm>
            <a:off x="0" y="515938"/>
            <a:ext cx="1425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6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altLang="ru-RU" sz="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9109" name="TextBox 45058"/>
          <p:cNvSpPr txBox="1">
            <a:spLocks noChangeArrowheads="1"/>
          </p:cNvSpPr>
          <p:nvPr/>
        </p:nvSpPr>
        <p:spPr bwMode="auto">
          <a:xfrm>
            <a:off x="2928938" y="2506663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S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10" name="TextBox 45059"/>
          <p:cNvSpPr txBox="1">
            <a:spLocks noChangeArrowheads="1"/>
          </p:cNvSpPr>
          <p:nvPr/>
        </p:nvSpPr>
        <p:spPr bwMode="auto">
          <a:xfrm>
            <a:off x="1619250" y="4238625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11" name="TextBox 45060"/>
          <p:cNvSpPr txBox="1">
            <a:spLocks noChangeArrowheads="1"/>
          </p:cNvSpPr>
          <p:nvPr/>
        </p:nvSpPr>
        <p:spPr bwMode="auto">
          <a:xfrm>
            <a:off x="2600325" y="3606800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12" name="TextBox 45061"/>
          <p:cNvSpPr txBox="1">
            <a:spLocks noChangeArrowheads="1"/>
          </p:cNvSpPr>
          <p:nvPr/>
        </p:nvSpPr>
        <p:spPr bwMode="auto">
          <a:xfrm>
            <a:off x="4067175" y="3425825"/>
            <a:ext cx="225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C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13" name="TextBox 45062"/>
          <p:cNvSpPr txBox="1">
            <a:spLocks noChangeArrowheads="1"/>
          </p:cNvSpPr>
          <p:nvPr/>
        </p:nvSpPr>
        <p:spPr bwMode="auto">
          <a:xfrm>
            <a:off x="3200400" y="42878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89114" name="TextBox 45063"/>
          <p:cNvSpPr txBox="1">
            <a:spLocks noChangeArrowheads="1"/>
          </p:cNvSpPr>
          <p:nvPr/>
        </p:nvSpPr>
        <p:spPr bwMode="auto">
          <a:xfrm>
            <a:off x="2860675" y="3944938"/>
            <a:ext cx="16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O</a:t>
            </a:r>
            <a:endParaRPr lang="ru-RU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45065" name="Прямоугольник с двумя скругленными противолежащими углами 45064"/>
          <p:cNvSpPr/>
          <p:nvPr/>
        </p:nvSpPr>
        <p:spPr>
          <a:xfrm>
            <a:off x="4859338" y="1412875"/>
            <a:ext cx="3744912" cy="4248150"/>
          </a:xfrm>
          <a:prstGeom prst="round2DiagRect">
            <a:avLst/>
          </a:prstGeom>
          <a:solidFill>
            <a:srgbClr val="FFE2C5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5070" name="Прямая соединительная линия 45069"/>
          <p:cNvCxnSpPr/>
          <p:nvPr/>
        </p:nvCxnSpPr>
        <p:spPr>
          <a:xfrm>
            <a:off x="3109913" y="2906713"/>
            <a:ext cx="690562" cy="1189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72" name="Прямая соединительная линия 45071"/>
          <p:cNvCxnSpPr/>
          <p:nvPr/>
        </p:nvCxnSpPr>
        <p:spPr>
          <a:xfrm flipH="1">
            <a:off x="2722563" y="2906713"/>
            <a:ext cx="387350" cy="14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18" name="TextBox 45072"/>
          <p:cNvSpPr txBox="1">
            <a:spLocks noChangeArrowheads="1"/>
          </p:cNvSpPr>
          <p:nvPr/>
        </p:nvSpPr>
        <p:spPr bwMode="auto">
          <a:xfrm>
            <a:off x="3800475" y="40497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orbel" pitchFamily="34" charset="0"/>
              </a:rPr>
              <a:t>Н</a:t>
            </a:r>
          </a:p>
        </p:txBody>
      </p:sp>
      <p:sp>
        <p:nvSpPr>
          <p:cNvPr id="89119" name="TextBox 45073"/>
          <p:cNvSpPr txBox="1">
            <a:spLocks noChangeArrowheads="1"/>
          </p:cNvSpPr>
          <p:nvPr/>
        </p:nvSpPr>
        <p:spPr bwMode="auto">
          <a:xfrm>
            <a:off x="2600325" y="4238625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orbel" pitchFamily="34" charset="0"/>
              </a:rPr>
              <a:t>М</a:t>
            </a:r>
          </a:p>
        </p:txBody>
      </p:sp>
      <p:cxnSp>
        <p:nvCxnSpPr>
          <p:cNvPr id="45078" name="Прямая соединительная линия 45077"/>
          <p:cNvCxnSpPr/>
          <p:nvPr/>
        </p:nvCxnSpPr>
        <p:spPr>
          <a:xfrm flipH="1">
            <a:off x="3619500" y="3976688"/>
            <a:ext cx="85725" cy="44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80" name="Прямая соединительная линия 45079"/>
          <p:cNvCxnSpPr/>
          <p:nvPr/>
        </p:nvCxnSpPr>
        <p:spPr>
          <a:xfrm>
            <a:off x="3619500" y="4021138"/>
            <a:ext cx="85725" cy="109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275" y="2041525"/>
            <a:ext cx="5940425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Прямоугольник 2"/>
          <p:cNvSpPr>
            <a:spLocks noChangeArrowheads="1"/>
          </p:cNvSpPr>
          <p:nvPr/>
        </p:nvSpPr>
        <p:spPr bwMode="auto">
          <a:xfrm>
            <a:off x="1214438" y="214313"/>
            <a:ext cx="78216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Arial Black" pitchFamily="34" charset="0"/>
              </a:rPr>
              <a:t>4</a:t>
            </a:r>
            <a:r>
              <a:rPr lang="ru-RU" sz="2400">
                <a:solidFill>
                  <a:srgbClr val="2A6D7D"/>
                </a:solidFill>
                <a:latin typeface="Arial Black" pitchFamily="34" charset="0"/>
              </a:rPr>
              <a:t>. Основание пирамиды – прямоугольный треугольник с катетами 6см и 8см. Высота пирамиды проходит через середину гипотенузы треугольника и равна гипотенузе. </a:t>
            </a:r>
          </a:p>
          <a:p>
            <a:r>
              <a:rPr lang="ru-RU" sz="2400">
                <a:solidFill>
                  <a:srgbClr val="2A6D7D"/>
                </a:solidFill>
                <a:latin typeface="Arial Black" pitchFamily="34" charset="0"/>
              </a:rPr>
              <a:t>Найти боковые рёбра пирамиды.</a:t>
            </a:r>
            <a:endParaRPr lang="ru-RU" sz="240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4" name="Рисунок 3" descr="Ф7.bmp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500562" y="3071810"/>
            <a:ext cx="4108664" cy="2357454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Ч4.bmp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0843" t="684" r="18674"/>
          <a:stretch>
            <a:fillRect/>
          </a:stretch>
        </p:blipFill>
        <p:spPr>
          <a:xfrm>
            <a:off x="1285852" y="2857496"/>
            <a:ext cx="2786082" cy="307183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E2C5"/>
          </a:solidFill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Прямоугольник 1"/>
          <p:cNvSpPr>
            <a:spLocks noChangeArrowheads="1"/>
          </p:cNvSpPr>
          <p:nvPr/>
        </p:nvSpPr>
        <p:spPr bwMode="auto">
          <a:xfrm>
            <a:off x="1071563" y="214313"/>
            <a:ext cx="79295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2A6D7D"/>
                </a:solidFill>
                <a:latin typeface="Arial Black" pitchFamily="34" charset="0"/>
              </a:rPr>
              <a:t>5. Основанием пирамиды служит треугольник со сторонами 5см, 5см и 6см. Боковые грани пирамиды образуют с её основанием равные двугранные углы по 45‘ каждый. </a:t>
            </a:r>
          </a:p>
          <a:p>
            <a:r>
              <a:rPr lang="ru-RU" sz="2400">
                <a:solidFill>
                  <a:srgbClr val="2A6D7D"/>
                </a:solidFill>
                <a:latin typeface="Arial Black" pitchFamily="34" charset="0"/>
              </a:rPr>
              <a:t>Определить площадь боковой поверхности пирамиды</a:t>
            </a:r>
            <a:r>
              <a:rPr lang="ru-RU" sz="2400">
                <a:solidFill>
                  <a:srgbClr val="000000"/>
                </a:solidFill>
                <a:latin typeface="Arial Black" pitchFamily="34" charset="0"/>
              </a:rPr>
              <a:t>.</a:t>
            </a:r>
            <a:endParaRPr lang="ru-RU" sz="240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3" name="Рисунок 2" descr="8.bmp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357686" y="3500438"/>
            <a:ext cx="4572000" cy="22526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ч9.bmp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1222" t="5769" r="45758"/>
          <a:stretch>
            <a:fillRect/>
          </a:stretch>
        </p:blipFill>
        <p:spPr>
          <a:xfrm>
            <a:off x="1428728" y="3071810"/>
            <a:ext cx="2571768" cy="3306559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1140" name="TextBox 4"/>
          <p:cNvSpPr txBox="1">
            <a:spLocks noChangeArrowheads="1"/>
          </p:cNvSpPr>
          <p:nvPr/>
        </p:nvSpPr>
        <p:spPr bwMode="auto">
          <a:xfrm>
            <a:off x="2643188" y="52863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4F98A7"/>
                </a:solidFill>
                <a:latin typeface="Corbel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712200" cy="1228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b="1" cap="none" smtClean="0"/>
              <a:t>ОСНОВАНИЕМ ПРЯМОЙ ТРЕУГОЛЬНОЙ ПРИЗМЫ СЛУЖИТ ПРЯМОУГОЛЬНЫЙ ТРЕУГОЛЬНИК С КАТЕТАМИ 3 И 4, ВЫСОТА ПРИЗМЫ РАВНА 6. НАЙДИТЕ:</a:t>
            </a:r>
            <a:br>
              <a:rPr lang="ru-RU" sz="2000" b="1" cap="none" smtClean="0"/>
            </a:br>
            <a:r>
              <a:rPr lang="ru-RU" sz="2400" b="1" cap="none" smtClean="0"/>
              <a:t>                                                   1. </a:t>
            </a:r>
            <a:r>
              <a:rPr lang="ru-RU" sz="2000" b="1" cap="none" smtClean="0">
                <a:solidFill>
                  <a:schemeClr val="tx1"/>
                </a:solidFill>
              </a:rPr>
              <a:t>ПЛОЩАДЬ ОСНОВАНИЯ</a:t>
            </a:r>
          </a:p>
        </p:txBody>
      </p:sp>
      <p:pic>
        <p:nvPicPr>
          <p:cNvPr id="76802" name="Содержимое 3" descr="MA.OB10.B9.70/innerimg0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5938" y="2138363"/>
            <a:ext cx="3311525" cy="3097212"/>
          </a:xfrm>
        </p:spPr>
      </p:pic>
      <p:sp>
        <p:nvSpPr>
          <p:cNvPr id="76803" name="TextBox 5"/>
          <p:cNvSpPr txBox="1">
            <a:spLocks noChangeArrowheads="1"/>
          </p:cNvSpPr>
          <p:nvPr/>
        </p:nvSpPr>
        <p:spPr bwMode="auto">
          <a:xfrm>
            <a:off x="2771775" y="2236788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76804" name="TextBox 6"/>
          <p:cNvSpPr txBox="1">
            <a:spLocks noChangeArrowheads="1"/>
          </p:cNvSpPr>
          <p:nvPr/>
        </p:nvSpPr>
        <p:spPr bwMode="auto">
          <a:xfrm>
            <a:off x="1558925" y="217805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Century Schoolbook" pitchFamily="18" charset="0"/>
              </a:rPr>
              <a:t>4</a:t>
            </a:r>
          </a:p>
        </p:txBody>
      </p:sp>
      <p:sp>
        <p:nvSpPr>
          <p:cNvPr id="76805" name="TextBox 7"/>
          <p:cNvSpPr txBox="1">
            <a:spLocks noChangeArrowheads="1"/>
          </p:cNvSpPr>
          <p:nvPr/>
        </p:nvSpPr>
        <p:spPr bwMode="auto">
          <a:xfrm>
            <a:off x="3311525" y="3754438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Century Schoolbook" pitchFamily="18" charset="0"/>
              </a:rPr>
              <a:t>6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59000" y="2363788"/>
            <a:ext cx="217488" cy="1444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382838" y="2435225"/>
            <a:ext cx="215900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8" name="TextBox 14"/>
          <p:cNvSpPr txBox="1">
            <a:spLocks noChangeArrowheads="1"/>
          </p:cNvSpPr>
          <p:nvPr/>
        </p:nvSpPr>
        <p:spPr bwMode="auto">
          <a:xfrm>
            <a:off x="468313" y="479742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А</a:t>
            </a:r>
          </a:p>
        </p:txBody>
      </p:sp>
      <p:sp>
        <p:nvSpPr>
          <p:cNvPr id="76809" name="TextBox 15"/>
          <p:cNvSpPr txBox="1">
            <a:spLocks noChangeArrowheads="1"/>
          </p:cNvSpPr>
          <p:nvPr/>
        </p:nvSpPr>
        <p:spPr bwMode="auto">
          <a:xfrm>
            <a:off x="2016125" y="4124325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С</a:t>
            </a:r>
          </a:p>
        </p:txBody>
      </p:sp>
      <p:sp>
        <p:nvSpPr>
          <p:cNvPr id="76810" name="TextBox 16"/>
          <p:cNvSpPr txBox="1">
            <a:spLocks noChangeArrowheads="1"/>
          </p:cNvSpPr>
          <p:nvPr/>
        </p:nvSpPr>
        <p:spPr bwMode="auto">
          <a:xfrm>
            <a:off x="3367088" y="487838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</a:t>
            </a:r>
          </a:p>
        </p:txBody>
      </p:sp>
      <p:sp>
        <p:nvSpPr>
          <p:cNvPr id="76811" name="TextBox 17"/>
          <p:cNvSpPr txBox="1">
            <a:spLocks noChangeArrowheads="1"/>
          </p:cNvSpPr>
          <p:nvPr/>
        </p:nvSpPr>
        <p:spPr bwMode="auto">
          <a:xfrm>
            <a:off x="411163" y="2506663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А </a:t>
            </a:r>
            <a:r>
              <a:rPr lang="ru-RU" sz="1200">
                <a:latin typeface="Century Schoolbook" pitchFamily="18" charset="0"/>
              </a:rPr>
              <a:t>1</a:t>
            </a:r>
          </a:p>
        </p:txBody>
      </p:sp>
      <p:sp>
        <p:nvSpPr>
          <p:cNvPr id="76812" name="TextBox 18"/>
          <p:cNvSpPr txBox="1">
            <a:spLocks noChangeArrowheads="1"/>
          </p:cNvSpPr>
          <p:nvPr/>
        </p:nvSpPr>
        <p:spPr bwMode="auto">
          <a:xfrm>
            <a:off x="2195513" y="18986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С</a:t>
            </a:r>
            <a:r>
              <a:rPr lang="ru-RU" sz="1200">
                <a:latin typeface="Century Schoolbook" pitchFamily="18" charset="0"/>
              </a:rPr>
              <a:t>1</a:t>
            </a:r>
          </a:p>
        </p:txBody>
      </p:sp>
      <p:sp>
        <p:nvSpPr>
          <p:cNvPr id="76813" name="TextBox 19"/>
          <p:cNvSpPr txBox="1">
            <a:spLocks noChangeArrowheads="1"/>
          </p:cNvSpPr>
          <p:nvPr/>
        </p:nvSpPr>
        <p:spPr bwMode="auto">
          <a:xfrm>
            <a:off x="3362325" y="2605088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</a:t>
            </a:r>
            <a:r>
              <a:rPr lang="ru-RU" sz="1200">
                <a:latin typeface="Century Schoolbook" pitchFamily="18" charset="0"/>
              </a:rPr>
              <a:t>1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932363" y="1554163"/>
            <a:ext cx="1943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осн </a:t>
            </a:r>
            <a:r>
              <a:rPr lang="en-US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 </a:t>
            </a:r>
            <a:endParaRPr lang="ru-RU" sz="3200" b="1">
              <a:solidFill>
                <a:srgbClr val="0070C0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03800" y="2852738"/>
            <a:ext cx="3441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бок =6(3+4+5)=72</a:t>
            </a:r>
            <a:endParaRPr lang="ru-RU" sz="3200" b="1">
              <a:solidFill>
                <a:srgbClr val="0070C0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18050" y="2138363"/>
            <a:ext cx="401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entury Schoolbook" pitchFamily="18" charset="0"/>
              </a:rPr>
              <a:t>2. Площадь боковой поверхности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59338" y="3357563"/>
            <a:ext cx="4033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entury Schoolbook" pitchFamily="18" charset="0"/>
              </a:rPr>
              <a:t>3. Площадь поверхности призмы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148263" y="4149725"/>
            <a:ext cx="2879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4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ПОВ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=12+72=84 </a:t>
            </a:r>
            <a:endParaRPr lang="ru-RU" sz="3200" b="1">
              <a:solidFill>
                <a:srgbClr val="0070C0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reeform 26"/>
          <p:cNvSpPr>
            <a:spLocks/>
          </p:cNvSpPr>
          <p:nvPr/>
        </p:nvSpPr>
        <p:spPr bwMode="auto">
          <a:xfrm>
            <a:off x="942975" y="2108200"/>
            <a:ext cx="3387725" cy="1219200"/>
          </a:xfrm>
          <a:custGeom>
            <a:avLst/>
            <a:gdLst>
              <a:gd name="T0" fmla="*/ 0 w 2134"/>
              <a:gd name="T1" fmla="*/ 110 h 768"/>
              <a:gd name="T2" fmla="*/ 2134 w 2134"/>
              <a:gd name="T3" fmla="*/ 0 h 768"/>
              <a:gd name="T4" fmla="*/ 1358 w 2134"/>
              <a:gd name="T5" fmla="*/ 768 h 768"/>
              <a:gd name="T6" fmla="*/ 0 w 2134"/>
              <a:gd name="T7" fmla="*/ 11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134"/>
              <a:gd name="T13" fmla="*/ 0 h 768"/>
              <a:gd name="T14" fmla="*/ 2134 w 213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4" h="768">
                <a:moveTo>
                  <a:pt x="0" y="110"/>
                </a:moveTo>
                <a:lnTo>
                  <a:pt x="2134" y="0"/>
                </a:lnTo>
                <a:lnTo>
                  <a:pt x="1358" y="768"/>
                </a:lnTo>
                <a:lnTo>
                  <a:pt x="0" y="110"/>
                </a:lnTo>
                <a:close/>
              </a:path>
            </a:pathLst>
          </a:custGeom>
          <a:solidFill>
            <a:srgbClr val="33CCFF">
              <a:alpha val="25882"/>
            </a:srgbClr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1793" name="Freeform 49"/>
          <p:cNvSpPr>
            <a:spLocks/>
          </p:cNvSpPr>
          <p:nvPr/>
        </p:nvSpPr>
        <p:spPr bwMode="auto">
          <a:xfrm>
            <a:off x="914400" y="2133600"/>
            <a:ext cx="3429000" cy="3022600"/>
          </a:xfrm>
          <a:custGeom>
            <a:avLst/>
            <a:gdLst>
              <a:gd name="T0" fmla="*/ 40 w 2160"/>
              <a:gd name="T1" fmla="*/ 1904 h 1904"/>
              <a:gd name="T2" fmla="*/ 2160 w 2160"/>
              <a:gd name="T3" fmla="*/ 1728 h 1904"/>
              <a:gd name="T4" fmla="*/ 2160 w 2160"/>
              <a:gd name="T5" fmla="*/ 0 h 1904"/>
              <a:gd name="T6" fmla="*/ 0 w 2160"/>
              <a:gd name="T7" fmla="*/ 96 h 1904"/>
              <a:gd name="T8" fmla="*/ 48 w 2160"/>
              <a:gd name="T9" fmla="*/ 1872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1904"/>
              <a:gd name="T17" fmla="*/ 2160 w 2160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1904">
                <a:moveTo>
                  <a:pt x="40" y="1904"/>
                </a:moveTo>
                <a:lnTo>
                  <a:pt x="2160" y="1728"/>
                </a:lnTo>
                <a:lnTo>
                  <a:pt x="2160" y="0"/>
                </a:lnTo>
                <a:lnTo>
                  <a:pt x="0" y="96"/>
                </a:lnTo>
                <a:lnTo>
                  <a:pt x="48" y="1872"/>
                </a:lnTo>
              </a:path>
            </a:pathLst>
          </a:custGeom>
          <a:solidFill>
            <a:srgbClr val="FF0000">
              <a:alpha val="16862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1792" name="Rectangle 48"/>
          <p:cNvSpPr>
            <a:spLocks noChangeArrowheads="1"/>
          </p:cNvSpPr>
          <p:nvPr/>
        </p:nvSpPr>
        <p:spPr bwMode="auto">
          <a:xfrm>
            <a:off x="2743200" y="5381625"/>
            <a:ext cx="70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120</a:t>
            </a:r>
            <a:r>
              <a:rPr lang="ru-RU" sz="2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7828" name="Freeform 25"/>
          <p:cNvSpPr>
            <a:spLocks/>
          </p:cNvSpPr>
          <p:nvPr/>
        </p:nvSpPr>
        <p:spPr bwMode="auto">
          <a:xfrm>
            <a:off x="939800" y="2108200"/>
            <a:ext cx="3403600" cy="4064000"/>
          </a:xfrm>
          <a:custGeom>
            <a:avLst/>
            <a:gdLst>
              <a:gd name="T0" fmla="*/ 0 w 2144"/>
              <a:gd name="T1" fmla="*/ 112 h 2560"/>
              <a:gd name="T2" fmla="*/ 16 w 2144"/>
              <a:gd name="T3" fmla="*/ 1936 h 2560"/>
              <a:gd name="T4" fmla="*/ 1376 w 2144"/>
              <a:gd name="T5" fmla="*/ 2560 h 2560"/>
              <a:gd name="T6" fmla="*/ 1357 w 2144"/>
              <a:gd name="T7" fmla="*/ 769 h 2560"/>
              <a:gd name="T8" fmla="*/ 2144 w 2144"/>
              <a:gd name="T9" fmla="*/ 0 h 2560"/>
              <a:gd name="T10" fmla="*/ 2144 w 2144"/>
              <a:gd name="T11" fmla="*/ 1744 h 2560"/>
              <a:gd name="T12" fmla="*/ 1376 w 2144"/>
              <a:gd name="T13" fmla="*/ 2560 h 2560"/>
              <a:gd name="T14" fmla="*/ 1357 w 2144"/>
              <a:gd name="T15" fmla="*/ 766 h 2560"/>
              <a:gd name="T16" fmla="*/ 0 w 2144"/>
              <a:gd name="T17" fmla="*/ 112 h 25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44"/>
              <a:gd name="T28" fmla="*/ 0 h 2560"/>
              <a:gd name="T29" fmla="*/ 2144 w 2144"/>
              <a:gd name="T30" fmla="*/ 2560 h 25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44" h="2560">
                <a:moveTo>
                  <a:pt x="0" y="112"/>
                </a:moveTo>
                <a:lnTo>
                  <a:pt x="16" y="1936"/>
                </a:lnTo>
                <a:lnTo>
                  <a:pt x="1376" y="2560"/>
                </a:lnTo>
                <a:lnTo>
                  <a:pt x="1357" y="769"/>
                </a:lnTo>
                <a:lnTo>
                  <a:pt x="2144" y="0"/>
                </a:lnTo>
                <a:lnTo>
                  <a:pt x="2144" y="1744"/>
                </a:lnTo>
                <a:lnTo>
                  <a:pt x="1376" y="2560"/>
                </a:lnTo>
                <a:lnTo>
                  <a:pt x="1357" y="766"/>
                </a:lnTo>
                <a:lnTo>
                  <a:pt x="0" y="112"/>
                </a:lnTo>
                <a:close/>
              </a:path>
            </a:pathLst>
          </a:custGeom>
          <a:solidFill>
            <a:srgbClr val="33CCFF">
              <a:alpha val="25882"/>
            </a:srgbClr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29" name="Text Box 37"/>
          <p:cNvSpPr txBox="1">
            <a:spLocks noChangeArrowheads="1"/>
          </p:cNvSpPr>
          <p:nvPr/>
        </p:nvSpPr>
        <p:spPr bwMode="auto">
          <a:xfrm>
            <a:off x="457200" y="1905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А</a:t>
            </a:r>
            <a:r>
              <a:rPr lang="ru-RU" sz="2800" baseline="-25000">
                <a:latin typeface="Century Schoolbook" pitchFamily="18" charset="0"/>
              </a:rPr>
              <a:t>1</a:t>
            </a:r>
            <a:endParaRPr lang="ru-RU" sz="2800">
              <a:latin typeface="Century Schoolbook" pitchFamily="18" charset="0"/>
            </a:endParaRPr>
          </a:p>
        </p:txBody>
      </p:sp>
      <p:sp>
        <p:nvSpPr>
          <p:cNvPr id="77830" name="Text Box 11"/>
          <p:cNvSpPr txBox="1">
            <a:spLocks noChangeArrowheads="1"/>
          </p:cNvSpPr>
          <p:nvPr/>
        </p:nvSpPr>
        <p:spPr bwMode="auto">
          <a:xfrm>
            <a:off x="228600" y="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             Основание прямой призмы – треугольник со сторонами 5 см и 3 см и углом в 120</a:t>
            </a:r>
            <a:r>
              <a:rPr lang="ru-RU" sz="2400" baseline="30000">
                <a:latin typeface="Century Schoolbook" pitchFamily="18" charset="0"/>
              </a:rPr>
              <a:t>0</a:t>
            </a:r>
            <a:r>
              <a:rPr lang="ru-RU" sz="2400">
                <a:latin typeface="Century Schoolbook" pitchFamily="18" charset="0"/>
              </a:rPr>
              <a:t> между ними. Наибольшая из площадей  боковых граней равна 35 см</a:t>
            </a:r>
            <a:r>
              <a:rPr lang="ru-RU" sz="2400" baseline="30000">
                <a:latin typeface="Century Schoolbook" pitchFamily="18" charset="0"/>
              </a:rPr>
              <a:t>2</a:t>
            </a:r>
            <a:r>
              <a:rPr lang="ru-RU" sz="2400">
                <a:latin typeface="Century Schoolbook" pitchFamily="18" charset="0"/>
              </a:rPr>
              <a:t>. Найдите площадь боковой поверхности призмы.</a:t>
            </a:r>
          </a:p>
        </p:txBody>
      </p:sp>
      <p:sp>
        <p:nvSpPr>
          <p:cNvPr id="671756" name="Text Box 12"/>
          <p:cNvSpPr txBox="1">
            <a:spLocks noChangeArrowheads="1"/>
          </p:cNvSpPr>
          <p:nvPr/>
        </p:nvSpPr>
        <p:spPr bwMode="auto">
          <a:xfrm>
            <a:off x="0" y="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№ 230.</a:t>
            </a:r>
          </a:p>
        </p:txBody>
      </p:sp>
      <p:sp>
        <p:nvSpPr>
          <p:cNvPr id="77832" name="Text Box 32"/>
          <p:cNvSpPr txBox="1">
            <a:spLocks noChangeArrowheads="1"/>
          </p:cNvSpPr>
          <p:nvPr/>
        </p:nvSpPr>
        <p:spPr bwMode="auto">
          <a:xfrm>
            <a:off x="609600" y="4953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А</a:t>
            </a:r>
          </a:p>
        </p:txBody>
      </p:sp>
      <p:sp>
        <p:nvSpPr>
          <p:cNvPr id="77833" name="Text Box 33"/>
          <p:cNvSpPr txBox="1">
            <a:spLocks noChangeArrowheads="1"/>
          </p:cNvSpPr>
          <p:nvPr/>
        </p:nvSpPr>
        <p:spPr bwMode="auto">
          <a:xfrm>
            <a:off x="32004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В</a:t>
            </a:r>
          </a:p>
        </p:txBody>
      </p:sp>
      <p:sp>
        <p:nvSpPr>
          <p:cNvPr id="77834" name="Text Box 34"/>
          <p:cNvSpPr txBox="1">
            <a:spLocks noChangeArrowheads="1"/>
          </p:cNvSpPr>
          <p:nvPr/>
        </p:nvSpPr>
        <p:spPr bwMode="auto">
          <a:xfrm>
            <a:off x="4419600" y="4572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С</a:t>
            </a:r>
          </a:p>
        </p:txBody>
      </p:sp>
      <p:sp>
        <p:nvSpPr>
          <p:cNvPr id="77835" name="Text Box 35"/>
          <p:cNvSpPr txBox="1">
            <a:spLocks noChangeArrowheads="1"/>
          </p:cNvSpPr>
          <p:nvPr/>
        </p:nvSpPr>
        <p:spPr bwMode="auto">
          <a:xfrm>
            <a:off x="4267200" y="18288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С</a:t>
            </a:r>
            <a:r>
              <a:rPr lang="ru-RU" sz="2800" baseline="-25000">
                <a:latin typeface="Century Schoolbook" pitchFamily="18" charset="0"/>
              </a:rPr>
              <a:t>1</a:t>
            </a:r>
            <a:endParaRPr lang="ru-RU" sz="2800">
              <a:latin typeface="Century Schoolbook" pitchFamily="18" charset="0"/>
            </a:endParaRPr>
          </a:p>
        </p:txBody>
      </p:sp>
      <p:sp>
        <p:nvSpPr>
          <p:cNvPr id="77836" name="Text Box 36"/>
          <p:cNvSpPr txBox="1">
            <a:spLocks noChangeArrowheads="1"/>
          </p:cNvSpPr>
          <p:nvPr/>
        </p:nvSpPr>
        <p:spPr bwMode="auto">
          <a:xfrm>
            <a:off x="3025775" y="321468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В</a:t>
            </a:r>
            <a:r>
              <a:rPr lang="ru-RU" sz="2800" baseline="-25000">
                <a:latin typeface="Century Schoolbook" pitchFamily="18" charset="0"/>
              </a:rPr>
              <a:t>1</a:t>
            </a:r>
            <a:endParaRPr lang="ru-RU" sz="2800">
              <a:latin typeface="Century Schoolbook" pitchFamily="18" charset="0"/>
            </a:endParaRPr>
          </a:p>
        </p:txBody>
      </p:sp>
      <p:sp>
        <p:nvSpPr>
          <p:cNvPr id="77837" name="Rectangle 40"/>
          <p:cNvSpPr>
            <a:spLocks noChangeArrowheads="1"/>
          </p:cNvSpPr>
          <p:nvPr/>
        </p:nvSpPr>
        <p:spPr bwMode="auto">
          <a:xfrm>
            <a:off x="37338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3</a:t>
            </a:r>
          </a:p>
        </p:txBody>
      </p:sp>
      <p:sp>
        <p:nvSpPr>
          <p:cNvPr id="77838" name="Rectangle 42"/>
          <p:cNvSpPr>
            <a:spLocks noChangeArrowheads="1"/>
          </p:cNvSpPr>
          <p:nvPr/>
        </p:nvSpPr>
        <p:spPr bwMode="auto">
          <a:xfrm>
            <a:off x="16764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5</a:t>
            </a:r>
          </a:p>
        </p:txBody>
      </p:sp>
      <p:sp>
        <p:nvSpPr>
          <p:cNvPr id="77839" name="Freeform 46"/>
          <p:cNvSpPr>
            <a:spLocks/>
          </p:cNvSpPr>
          <p:nvPr/>
        </p:nvSpPr>
        <p:spPr bwMode="auto">
          <a:xfrm>
            <a:off x="965200" y="4876800"/>
            <a:ext cx="3378200" cy="279400"/>
          </a:xfrm>
          <a:custGeom>
            <a:avLst/>
            <a:gdLst>
              <a:gd name="T0" fmla="*/ 0 w 2128"/>
              <a:gd name="T1" fmla="*/ 176 h 176"/>
              <a:gd name="T2" fmla="*/ 2128 w 2128"/>
              <a:gd name="T3" fmla="*/ 0 h 176"/>
              <a:gd name="T4" fmla="*/ 0 60000 65536"/>
              <a:gd name="T5" fmla="*/ 0 60000 65536"/>
              <a:gd name="T6" fmla="*/ 0 w 2128"/>
              <a:gd name="T7" fmla="*/ 0 h 176"/>
              <a:gd name="T8" fmla="*/ 2128 w 2128"/>
              <a:gd name="T9" fmla="*/ 176 h 1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8" h="176">
                <a:moveTo>
                  <a:pt x="0" y="176"/>
                </a:moveTo>
                <a:lnTo>
                  <a:pt x="2128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40" name="Freeform 47"/>
          <p:cNvSpPr>
            <a:spLocks/>
          </p:cNvSpPr>
          <p:nvPr/>
        </p:nvSpPr>
        <p:spPr bwMode="auto">
          <a:xfrm>
            <a:off x="2667000" y="5753100"/>
            <a:ext cx="762000" cy="190500"/>
          </a:xfrm>
          <a:custGeom>
            <a:avLst/>
            <a:gdLst>
              <a:gd name="T0" fmla="*/ 0 w 480"/>
              <a:gd name="T1" fmla="*/ 120 h 120"/>
              <a:gd name="T2" fmla="*/ 144 w 480"/>
              <a:gd name="T3" fmla="*/ 24 h 120"/>
              <a:gd name="T4" fmla="*/ 352 w 480"/>
              <a:gd name="T5" fmla="*/ 8 h 120"/>
              <a:gd name="T6" fmla="*/ 480 w 480"/>
              <a:gd name="T7" fmla="*/ 72 h 120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120"/>
              <a:gd name="T14" fmla="*/ 480 w 480"/>
              <a:gd name="T15" fmla="*/ 120 h 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120">
                <a:moveTo>
                  <a:pt x="0" y="120"/>
                </a:moveTo>
                <a:cubicBezTo>
                  <a:pt x="24" y="104"/>
                  <a:pt x="85" y="43"/>
                  <a:pt x="144" y="24"/>
                </a:cubicBezTo>
                <a:cubicBezTo>
                  <a:pt x="203" y="5"/>
                  <a:pt x="296" y="0"/>
                  <a:pt x="352" y="8"/>
                </a:cubicBezTo>
                <a:cubicBezTo>
                  <a:pt x="408" y="16"/>
                  <a:pt x="453" y="59"/>
                  <a:pt x="480" y="72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1794" name="Rectangle 50"/>
          <p:cNvSpPr>
            <a:spLocks noChangeArrowheads="1"/>
          </p:cNvSpPr>
          <p:nvPr/>
        </p:nvSpPr>
        <p:spPr bwMode="auto">
          <a:xfrm rot="-166431">
            <a:off x="1981200" y="1828800"/>
            <a:ext cx="146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entury Schoolbook" pitchFamily="18" charset="0"/>
              </a:rPr>
              <a:t>S=</a:t>
            </a:r>
            <a:r>
              <a:rPr lang="ru-RU" sz="2400">
                <a:latin typeface="Century Schoolbook" pitchFamily="18" charset="0"/>
              </a:rPr>
              <a:t>35 см</a:t>
            </a:r>
            <a:r>
              <a:rPr lang="ru-RU" sz="2400" baseline="30000">
                <a:latin typeface="Century Schoolbook" pitchFamily="18" charset="0"/>
              </a:rPr>
              <a:t>2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77842" name="TextBox 18"/>
          <p:cNvSpPr txBox="1">
            <a:spLocks noChangeArrowheads="1"/>
          </p:cNvSpPr>
          <p:nvPr/>
        </p:nvSpPr>
        <p:spPr bwMode="auto">
          <a:xfrm>
            <a:off x="5148263" y="2319338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АС=7</a:t>
            </a:r>
          </a:p>
        </p:txBody>
      </p:sp>
      <p:sp>
        <p:nvSpPr>
          <p:cNvPr id="77843" name="TextBox 19"/>
          <p:cNvSpPr txBox="1">
            <a:spLocks noChangeArrowheads="1"/>
          </p:cNvSpPr>
          <p:nvPr/>
        </p:nvSpPr>
        <p:spPr bwMode="auto">
          <a:xfrm>
            <a:off x="5076825" y="2781300"/>
            <a:ext cx="13668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35=7</a:t>
            </a:r>
            <a:r>
              <a:rPr lang="en-US" sz="2800" b="1">
                <a:latin typeface="Century Schoolbook" pitchFamily="18" charset="0"/>
              </a:rPr>
              <a:t>h</a:t>
            </a:r>
          </a:p>
          <a:p>
            <a:r>
              <a:rPr lang="en-US" sz="2800" b="1">
                <a:latin typeface="Century Schoolbook" pitchFamily="18" charset="0"/>
              </a:rPr>
              <a:t>h=5</a:t>
            </a:r>
            <a:endParaRPr lang="ru-RU" sz="2800" b="1">
              <a:latin typeface="Century Schoolbook" pitchFamily="18" charset="0"/>
            </a:endParaRPr>
          </a:p>
        </p:txBody>
      </p:sp>
      <p:sp>
        <p:nvSpPr>
          <p:cNvPr id="77844" name="TextBox 20"/>
          <p:cNvSpPr txBox="1">
            <a:spLocks noChangeArrowheads="1"/>
          </p:cNvSpPr>
          <p:nvPr/>
        </p:nvSpPr>
        <p:spPr bwMode="auto">
          <a:xfrm>
            <a:off x="5148263" y="4005263"/>
            <a:ext cx="244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entury Schoolbook" pitchFamily="18" charset="0"/>
              </a:rPr>
              <a:t>S</a:t>
            </a:r>
            <a:r>
              <a:rPr lang="ru-RU" sz="2400" b="1">
                <a:latin typeface="Century Schoolbook" pitchFamily="18" charset="0"/>
              </a:rPr>
              <a:t>бок=Росн.</a:t>
            </a:r>
            <a:r>
              <a:rPr lang="en-US" sz="2400" b="1">
                <a:latin typeface="Century Schoolbook" pitchFamily="18" charset="0"/>
              </a:rPr>
              <a:t>h</a:t>
            </a:r>
            <a:endParaRPr lang="ru-RU" sz="2400" b="1">
              <a:latin typeface="Century Schoolbook" pitchFamily="18" charset="0"/>
            </a:endParaRPr>
          </a:p>
        </p:txBody>
      </p:sp>
      <p:sp>
        <p:nvSpPr>
          <p:cNvPr id="77845" name="TextBox 21"/>
          <p:cNvSpPr txBox="1">
            <a:spLocks noChangeArrowheads="1"/>
          </p:cNvSpPr>
          <p:nvPr/>
        </p:nvSpPr>
        <p:spPr bwMode="auto">
          <a:xfrm>
            <a:off x="5003800" y="5013325"/>
            <a:ext cx="3240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entury Schoolbook" pitchFamily="18" charset="0"/>
              </a:rPr>
              <a:t>S</a:t>
            </a:r>
            <a:r>
              <a:rPr lang="ru-RU" sz="2400" b="1">
                <a:latin typeface="Century Schoolbook" pitchFamily="18" charset="0"/>
              </a:rPr>
              <a:t>бок</a:t>
            </a:r>
            <a:r>
              <a:rPr lang="en-US" sz="2400" b="1">
                <a:latin typeface="Century Schoolbook" pitchFamily="18" charset="0"/>
              </a:rPr>
              <a:t>=(5+3+7)5=75</a:t>
            </a:r>
            <a:endParaRPr lang="ru-RU" sz="2400" b="1"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1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1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93" grpId="0" animBg="1"/>
      <p:bldP spid="6717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838200" y="5500688"/>
            <a:ext cx="2667000" cy="823912"/>
          </a:xfrm>
          <a:custGeom>
            <a:avLst/>
            <a:gdLst>
              <a:gd name="T0" fmla="*/ 2147483647 w 1680"/>
              <a:gd name="T1" fmla="*/ 2147483647 h 519"/>
              <a:gd name="T2" fmla="*/ 2147483647 w 1680"/>
              <a:gd name="T3" fmla="*/ 2147483647 h 519"/>
              <a:gd name="T4" fmla="*/ 2147483647 w 1680"/>
              <a:gd name="T5" fmla="*/ 2147483647 h 519"/>
              <a:gd name="T6" fmla="*/ 2147483647 w 1680"/>
              <a:gd name="T7" fmla="*/ 0 h 519"/>
              <a:gd name="T8" fmla="*/ 0 w 1680"/>
              <a:gd name="T9" fmla="*/ 2147483647 h 519"/>
              <a:gd name="T10" fmla="*/ 2147483647 w 1680"/>
              <a:gd name="T11" fmla="*/ 2147483647 h 5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519"/>
              <a:gd name="T20" fmla="*/ 1680 w 1680"/>
              <a:gd name="T21" fmla="*/ 519 h 5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519">
                <a:moveTo>
                  <a:pt x="1680" y="519"/>
                </a:moveTo>
                <a:lnTo>
                  <a:pt x="603" y="6"/>
                </a:lnTo>
                <a:lnTo>
                  <a:pt x="568" y="7"/>
                </a:lnTo>
                <a:lnTo>
                  <a:pt x="603" y="0"/>
                </a:lnTo>
                <a:lnTo>
                  <a:pt x="0" y="519"/>
                </a:lnTo>
                <a:lnTo>
                  <a:pt x="1680" y="519"/>
                </a:lnTo>
                <a:close/>
              </a:path>
            </a:pathLst>
          </a:custGeom>
          <a:solidFill>
            <a:srgbClr val="FF00FF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838200" y="2057400"/>
            <a:ext cx="3581400" cy="42672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76200"/>
            <a:ext cx="89646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В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прямоугольном параллелепипеде стороны основания равны 12 см и 5 см. Диагональ параллелепипеда образует с плоскостью основания угол в 45</a:t>
            </a:r>
            <a:r>
              <a:rPr lang="ru-RU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Найдите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площадь  его боковой поверхности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8852" name="Freeform 5"/>
          <p:cNvSpPr>
            <a:spLocks/>
          </p:cNvSpPr>
          <p:nvPr/>
        </p:nvSpPr>
        <p:spPr bwMode="auto">
          <a:xfrm>
            <a:off x="1727200" y="2070100"/>
            <a:ext cx="2679700" cy="3416300"/>
          </a:xfrm>
          <a:custGeom>
            <a:avLst/>
            <a:gdLst>
              <a:gd name="T0" fmla="*/ 0 w 1688"/>
              <a:gd name="T1" fmla="*/ 0 h 2152"/>
              <a:gd name="T2" fmla="*/ 2147483647 w 1688"/>
              <a:gd name="T3" fmla="*/ 2147483647 h 2152"/>
              <a:gd name="T4" fmla="*/ 2147483647 w 1688"/>
              <a:gd name="T5" fmla="*/ 2147483647 h 2152"/>
              <a:gd name="T6" fmla="*/ 0 60000 65536"/>
              <a:gd name="T7" fmla="*/ 0 60000 65536"/>
              <a:gd name="T8" fmla="*/ 0 60000 65536"/>
              <a:gd name="T9" fmla="*/ 0 w 1688"/>
              <a:gd name="T10" fmla="*/ 0 h 2152"/>
              <a:gd name="T11" fmla="*/ 1688 w 1688"/>
              <a:gd name="T12" fmla="*/ 2152 h 2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8" h="2152">
                <a:moveTo>
                  <a:pt x="0" y="0"/>
                </a:moveTo>
                <a:lnTo>
                  <a:pt x="32" y="2152"/>
                </a:lnTo>
                <a:lnTo>
                  <a:pt x="1688" y="212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3352800" y="632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В</a:t>
            </a:r>
          </a:p>
        </p:txBody>
      </p:sp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44196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78855" name="Text Box 9"/>
          <p:cNvSpPr txBox="1">
            <a:spLocks noChangeArrowheads="1"/>
          </p:cNvSpPr>
          <p:nvPr/>
        </p:nvSpPr>
        <p:spPr bwMode="auto">
          <a:xfrm>
            <a:off x="3810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А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78856" name="Text Box 10"/>
          <p:cNvSpPr txBox="1">
            <a:spLocks noChangeArrowheads="1"/>
          </p:cNvSpPr>
          <p:nvPr/>
        </p:nvSpPr>
        <p:spPr bwMode="auto">
          <a:xfrm>
            <a:off x="1447800" y="160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D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78857" name="Text Box 11"/>
          <p:cNvSpPr txBox="1">
            <a:spLocks noChangeArrowheads="1"/>
          </p:cNvSpPr>
          <p:nvPr/>
        </p:nvSpPr>
        <p:spPr bwMode="auto">
          <a:xfrm>
            <a:off x="4343400" y="1828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С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78858" name="Text Box 12"/>
          <p:cNvSpPr txBox="1">
            <a:spLocks noChangeArrowheads="1"/>
          </p:cNvSpPr>
          <p:nvPr/>
        </p:nvSpPr>
        <p:spPr bwMode="auto">
          <a:xfrm>
            <a:off x="3581400" y="2819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В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78859" name="Line 13"/>
          <p:cNvSpPr>
            <a:spLocks noChangeShapeType="1"/>
          </p:cNvSpPr>
          <p:nvPr/>
        </p:nvSpPr>
        <p:spPr bwMode="auto">
          <a:xfrm flipH="1" flipV="1">
            <a:off x="1752600" y="2057400"/>
            <a:ext cx="1752600" cy="4267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16013" y="3644900"/>
            <a:ext cx="719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1763713" y="2060575"/>
            <a:ext cx="1752600" cy="4267200"/>
          </a:xfrm>
          <a:custGeom>
            <a:avLst/>
            <a:gdLst>
              <a:gd name="T0" fmla="*/ 2147483647 w 1104"/>
              <a:gd name="T1" fmla="*/ 2147483647 h 2688"/>
              <a:gd name="T2" fmla="*/ 2147483647 w 1104"/>
              <a:gd name="T3" fmla="*/ 2147483647 h 2688"/>
              <a:gd name="T4" fmla="*/ 0 w 1104"/>
              <a:gd name="T5" fmla="*/ 0 h 2688"/>
              <a:gd name="T6" fmla="*/ 2147483647 w 1104"/>
              <a:gd name="T7" fmla="*/ 2147483647 h 2688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2688"/>
              <a:gd name="T14" fmla="*/ 1104 w 1104"/>
              <a:gd name="T15" fmla="*/ 2688 h 2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2688">
                <a:moveTo>
                  <a:pt x="1104" y="2688"/>
                </a:moveTo>
                <a:lnTo>
                  <a:pt x="12" y="2166"/>
                </a:lnTo>
                <a:lnTo>
                  <a:pt x="0" y="0"/>
                </a:lnTo>
                <a:lnTo>
                  <a:pt x="1104" y="2688"/>
                </a:lnTo>
                <a:close/>
              </a:path>
            </a:pathLst>
          </a:custGeom>
          <a:solidFill>
            <a:srgbClr val="FFFF00">
              <a:alpha val="5215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62" name="Freeform 16"/>
          <p:cNvSpPr>
            <a:spLocks/>
          </p:cNvSpPr>
          <p:nvPr/>
        </p:nvSpPr>
        <p:spPr bwMode="auto">
          <a:xfrm>
            <a:off x="825500" y="5486400"/>
            <a:ext cx="977900" cy="838200"/>
          </a:xfrm>
          <a:custGeom>
            <a:avLst/>
            <a:gdLst>
              <a:gd name="T0" fmla="*/ 2147483647 w 616"/>
              <a:gd name="T1" fmla="*/ 0 h 528"/>
              <a:gd name="T2" fmla="*/ 0 w 616"/>
              <a:gd name="T3" fmla="*/ 2147483647 h 528"/>
              <a:gd name="T4" fmla="*/ 0 60000 65536"/>
              <a:gd name="T5" fmla="*/ 0 60000 65536"/>
              <a:gd name="T6" fmla="*/ 0 w 616"/>
              <a:gd name="T7" fmla="*/ 0 h 528"/>
              <a:gd name="T8" fmla="*/ 616 w 61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63" name="Text Box 17"/>
          <p:cNvSpPr txBox="1">
            <a:spLocks noChangeArrowheads="1"/>
          </p:cNvSpPr>
          <p:nvPr/>
        </p:nvSpPr>
        <p:spPr bwMode="auto">
          <a:xfrm>
            <a:off x="14478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D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78864" name="Text Box 18"/>
          <p:cNvSpPr txBox="1">
            <a:spLocks noChangeArrowheads="1"/>
          </p:cNvSpPr>
          <p:nvPr/>
        </p:nvSpPr>
        <p:spPr bwMode="auto">
          <a:xfrm>
            <a:off x="5334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78865" name="Rectangle 19"/>
          <p:cNvSpPr>
            <a:spLocks noChangeArrowheads="1"/>
          </p:cNvSpPr>
          <p:nvPr/>
        </p:nvSpPr>
        <p:spPr bwMode="auto">
          <a:xfrm>
            <a:off x="1524000" y="624840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12 см</a:t>
            </a:r>
          </a:p>
        </p:txBody>
      </p:sp>
      <p:sp>
        <p:nvSpPr>
          <p:cNvPr id="78866" name="Rectangle 20"/>
          <p:cNvSpPr>
            <a:spLocks noChangeArrowheads="1"/>
          </p:cNvSpPr>
          <p:nvPr/>
        </p:nvSpPr>
        <p:spPr bwMode="auto">
          <a:xfrm rot="-2628004">
            <a:off x="800100" y="55626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 см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90700" y="5486400"/>
            <a:ext cx="1714500" cy="838200"/>
            <a:chOff x="1128" y="3456"/>
            <a:chExt cx="1080" cy="528"/>
          </a:xfrm>
        </p:grpSpPr>
        <p:sp>
          <p:nvSpPr>
            <p:cNvPr id="78876" name="Freeform 22"/>
            <p:cNvSpPr>
              <a:spLocks/>
            </p:cNvSpPr>
            <p:nvPr/>
          </p:nvSpPr>
          <p:spPr bwMode="auto">
            <a:xfrm>
              <a:off x="1128" y="3456"/>
              <a:ext cx="1080" cy="528"/>
            </a:xfrm>
            <a:custGeom>
              <a:avLst/>
              <a:gdLst>
                <a:gd name="T0" fmla="*/ 1080 w 1080"/>
                <a:gd name="T1" fmla="*/ 528 h 528"/>
                <a:gd name="T2" fmla="*/ 0 w 1080"/>
                <a:gd name="T3" fmla="*/ 8 h 528"/>
                <a:gd name="T4" fmla="*/ 24 w 1080"/>
                <a:gd name="T5" fmla="*/ 0 h 528"/>
                <a:gd name="T6" fmla="*/ 0 60000 65536"/>
                <a:gd name="T7" fmla="*/ 0 60000 65536"/>
                <a:gd name="T8" fmla="*/ 0 60000 65536"/>
                <a:gd name="T9" fmla="*/ 0 w 1080"/>
                <a:gd name="T10" fmla="*/ 0 h 528"/>
                <a:gd name="T11" fmla="*/ 1080 w 10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528">
                  <a:moveTo>
                    <a:pt x="1080" y="528"/>
                  </a:moveTo>
                  <a:lnTo>
                    <a:pt x="0" y="8"/>
                  </a:lnTo>
                  <a:lnTo>
                    <a:pt x="2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Freeform 23"/>
            <p:cNvSpPr>
              <a:spLocks/>
            </p:cNvSpPr>
            <p:nvPr/>
          </p:nvSpPr>
          <p:spPr bwMode="auto">
            <a:xfrm>
              <a:off x="1872" y="3648"/>
              <a:ext cx="192" cy="192"/>
            </a:xfrm>
            <a:custGeom>
              <a:avLst/>
              <a:gdLst>
                <a:gd name="T0" fmla="*/ 192 w 192"/>
                <a:gd name="T1" fmla="*/ 0 h 192"/>
                <a:gd name="T2" fmla="*/ 48 w 192"/>
                <a:gd name="T3" fmla="*/ 48 h 192"/>
                <a:gd name="T4" fmla="*/ 0 w 192"/>
                <a:gd name="T5" fmla="*/ 192 h 192"/>
                <a:gd name="T6" fmla="*/ 0 60000 65536"/>
                <a:gd name="T7" fmla="*/ 0 60000 65536"/>
                <a:gd name="T8" fmla="*/ 0 60000 65536"/>
                <a:gd name="T9" fmla="*/ 0 w 192"/>
                <a:gd name="T10" fmla="*/ 0 h 192"/>
                <a:gd name="T11" fmla="*/ 192 w 19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92">
                  <a:moveTo>
                    <a:pt x="192" y="0"/>
                  </a:moveTo>
                  <a:cubicBezTo>
                    <a:pt x="136" y="8"/>
                    <a:pt x="80" y="16"/>
                    <a:pt x="48" y="48"/>
                  </a:cubicBezTo>
                  <a:cubicBezTo>
                    <a:pt x="16" y="80"/>
                    <a:pt x="8" y="136"/>
                    <a:pt x="0" y="19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1712" y="349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45</a:t>
              </a:r>
              <a:r>
                <a:rPr lang="ru-RU" sz="2000" b="1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</p:grpSp>
      <p:sp>
        <p:nvSpPr>
          <p:cNvPr id="16409" name="Freeform 25"/>
          <p:cNvSpPr>
            <a:spLocks/>
          </p:cNvSpPr>
          <p:nvPr/>
        </p:nvSpPr>
        <p:spPr bwMode="auto">
          <a:xfrm>
            <a:off x="1004888" y="6162675"/>
            <a:ext cx="366712" cy="161925"/>
          </a:xfrm>
          <a:custGeom>
            <a:avLst/>
            <a:gdLst>
              <a:gd name="T0" fmla="*/ 0 w 231"/>
              <a:gd name="T1" fmla="*/ 0 h 102"/>
              <a:gd name="T2" fmla="*/ 2147483647 w 231"/>
              <a:gd name="T3" fmla="*/ 2147483647 h 102"/>
              <a:gd name="T4" fmla="*/ 2147483647 w 231"/>
              <a:gd name="T5" fmla="*/ 2147483647 h 102"/>
              <a:gd name="T6" fmla="*/ 0 60000 65536"/>
              <a:gd name="T7" fmla="*/ 0 60000 65536"/>
              <a:gd name="T8" fmla="*/ 0 60000 65536"/>
              <a:gd name="T9" fmla="*/ 0 w 231"/>
              <a:gd name="T10" fmla="*/ 0 h 102"/>
              <a:gd name="T11" fmla="*/ 231 w 231"/>
              <a:gd name="T12" fmla="*/ 102 h 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02">
                <a:moveTo>
                  <a:pt x="0" y="0"/>
                </a:moveTo>
                <a:lnTo>
                  <a:pt x="231" y="6"/>
                </a:lnTo>
                <a:lnTo>
                  <a:pt x="87" y="10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1752600" y="5105400"/>
            <a:ext cx="304800" cy="533400"/>
          </a:xfrm>
          <a:custGeom>
            <a:avLst/>
            <a:gdLst>
              <a:gd name="T0" fmla="*/ 0 w 192"/>
              <a:gd name="T1" fmla="*/ 0 h 288"/>
              <a:gd name="T2" fmla="*/ 2147483647 w 192"/>
              <a:gd name="T3" fmla="*/ 2147483647 h 288"/>
              <a:gd name="T4" fmla="*/ 2147483647 w 192"/>
              <a:gd name="T5" fmla="*/ 2147483647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0" y="0"/>
                </a:moveTo>
                <a:lnTo>
                  <a:pt x="192" y="96"/>
                </a:lnTo>
                <a:lnTo>
                  <a:pt x="192" y="28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24075" y="5661025"/>
            <a:ext cx="5857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219700" y="1844675"/>
            <a:ext cx="3097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осн </a:t>
            </a:r>
            <a:r>
              <a:rPr lang="en-US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60</a:t>
            </a:r>
            <a:endParaRPr lang="en-US" sz="3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219700" y="2492375"/>
            <a:ext cx="2665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бок </a:t>
            </a:r>
            <a:r>
              <a:rPr lang="en-US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осн</a:t>
            </a:r>
            <a:r>
              <a:rPr lang="ru-RU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 sz="36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5219700" y="3141663"/>
            <a:ext cx="29527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бок = </a:t>
            </a:r>
            <a:r>
              <a:rPr lang="ru-RU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442</a:t>
            </a:r>
          </a:p>
          <a:p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8874" name="Прямоугольник 34"/>
          <p:cNvSpPr>
            <a:spLocks noChangeArrowheads="1"/>
          </p:cNvSpPr>
          <p:nvPr/>
        </p:nvSpPr>
        <p:spPr bwMode="auto">
          <a:xfrm>
            <a:off x="5292725" y="3860800"/>
            <a:ext cx="259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78875" name="Прямоугольник 35"/>
          <p:cNvSpPr>
            <a:spLocks noChangeArrowheads="1"/>
          </p:cNvSpPr>
          <p:nvPr/>
        </p:nvSpPr>
        <p:spPr bwMode="auto">
          <a:xfrm>
            <a:off x="5219700" y="3789363"/>
            <a:ext cx="2881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98" grpId="0" autoUpdateAnimBg="0"/>
      <p:bldP spid="16399" grpId="0" animBg="1"/>
      <p:bldP spid="16409" grpId="0" animBg="1"/>
      <p:bldP spid="16410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26"/>
          <p:cNvSpPr txBox="1">
            <a:spLocks noChangeArrowheads="1"/>
          </p:cNvSpPr>
          <p:nvPr/>
        </p:nvSpPr>
        <p:spPr bwMode="auto">
          <a:xfrm>
            <a:off x="179388" y="152400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В правильной треугольной призме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ABCA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B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C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, все ребра которой равны 1, найдите угол между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прямыми: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AA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и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BC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  <p:pic>
        <p:nvPicPr>
          <p:cNvPr id="79874" name="Picture 1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600200"/>
            <a:ext cx="277812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  <a:latin typeface="Century Schoolbook" pitchFamily="18" charset="0"/>
              </a:rPr>
              <a:t>Ответ: 90</a:t>
            </a:r>
            <a:r>
              <a:rPr lang="en-US" baseline="30000">
                <a:solidFill>
                  <a:srgbClr val="FF3300"/>
                </a:solidFill>
                <a:latin typeface="Century Schoolbook" pitchFamily="18" charset="0"/>
              </a:rPr>
              <a:t>o</a:t>
            </a:r>
            <a:r>
              <a:rPr lang="en-US">
                <a:solidFill>
                  <a:srgbClr val="FF3300"/>
                </a:solidFill>
                <a:latin typeface="Century Schoolbook" pitchFamily="18" charset="0"/>
              </a:rPr>
              <a:t>.</a:t>
            </a:r>
            <a:endParaRPr lang="ru-RU">
              <a:solidFill>
                <a:srgbClr val="FF33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260350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В кубе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…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D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найдите уг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ол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между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прямыми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AA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и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CD</a:t>
            </a:r>
            <a:r>
              <a:rPr lang="ru-RU" sz="24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latin typeface="Century Schoolbook" pitchFamily="18" charset="0"/>
              </a:rPr>
              <a:t>Ответ: 45</a:t>
            </a:r>
            <a:r>
              <a:rPr lang="en-US" sz="2800" baseline="30000">
                <a:solidFill>
                  <a:srgbClr val="FF3300"/>
                </a:solidFill>
                <a:latin typeface="Century Schoolbook" pitchFamily="18" charset="0"/>
              </a:rPr>
              <a:t>o</a:t>
            </a:r>
            <a:r>
              <a:rPr lang="ru-RU" sz="2800">
                <a:solidFill>
                  <a:srgbClr val="FF3300"/>
                </a:solidFill>
                <a:latin typeface="Century Schoolbook" pitchFamily="18" charset="0"/>
              </a:rPr>
              <a:t>.</a:t>
            </a:r>
            <a:endParaRPr lang="ru-RU" sz="2800" baseline="30000">
              <a:solidFill>
                <a:srgbClr val="FF3300"/>
              </a:solidFill>
              <a:latin typeface="Century Schoolbook" pitchFamily="18" charset="0"/>
            </a:endParaRPr>
          </a:p>
        </p:txBody>
      </p:sp>
      <p:pic>
        <p:nvPicPr>
          <p:cNvPr id="8192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40386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В правильной треугольной призме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ABCA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B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C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, все ребра которой равны 1, найдите угол между прямыми: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           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AB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и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</a:t>
            </a:r>
            <a:r>
              <a:rPr lang="en-US" sz="24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</a:t>
            </a:r>
            <a:r>
              <a:rPr lang="en-US" sz="24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  <a:latin typeface="Century Schoolbook" pitchFamily="18" charset="0"/>
              </a:rPr>
              <a:t>Ответ: 60</a:t>
            </a:r>
            <a:r>
              <a:rPr lang="en-US" baseline="30000">
                <a:solidFill>
                  <a:srgbClr val="FF3300"/>
                </a:solidFill>
                <a:latin typeface="Century Schoolbook" pitchFamily="18" charset="0"/>
              </a:rPr>
              <a:t>o</a:t>
            </a:r>
            <a:r>
              <a:rPr lang="en-US">
                <a:solidFill>
                  <a:srgbClr val="FF3300"/>
                </a:solidFill>
                <a:latin typeface="Century Schoolbook" pitchFamily="18" charset="0"/>
              </a:rPr>
              <a:t>.</a:t>
            </a:r>
            <a:endParaRPr lang="ru-RU">
              <a:solidFill>
                <a:srgbClr val="FF3300"/>
              </a:solidFill>
              <a:latin typeface="Century Schoolbook" pitchFamily="18" charset="0"/>
            </a:endParaRPr>
          </a:p>
        </p:txBody>
      </p:sp>
      <p:pic>
        <p:nvPicPr>
          <p:cNvPr id="839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00200"/>
            <a:ext cx="277812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" y="38100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В кубе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…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D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найдите уг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ол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между прямыми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AB</a:t>
            </a:r>
            <a:r>
              <a:rPr lang="ru-RU" sz="2400" b="1" baseline="-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и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ru-RU" sz="24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</a:t>
            </a:r>
            <a:r>
              <a:rPr lang="en-US" sz="24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latin typeface="Century Schoolbook" pitchFamily="18" charset="0"/>
              </a:rPr>
              <a:t>Ответ:</a:t>
            </a:r>
            <a:r>
              <a:rPr lang="en-US" sz="2800">
                <a:solidFill>
                  <a:srgbClr val="FF3300"/>
                </a:solidFill>
                <a:latin typeface="Century Schoolbook" pitchFamily="18" charset="0"/>
              </a:rPr>
              <a:t> 60</a:t>
            </a:r>
            <a:r>
              <a:rPr lang="en-US" sz="2800" baseline="30000">
                <a:solidFill>
                  <a:srgbClr val="FF3300"/>
                </a:solidFill>
                <a:latin typeface="Century Schoolbook" pitchFamily="18" charset="0"/>
              </a:rPr>
              <a:t>o</a:t>
            </a:r>
            <a:r>
              <a:rPr lang="ru-RU" sz="2800">
                <a:solidFill>
                  <a:srgbClr val="FF3300"/>
                </a:solidFill>
                <a:latin typeface="Century Schoolbook" pitchFamily="18" charset="0"/>
              </a:rPr>
              <a:t>.</a:t>
            </a:r>
            <a:endParaRPr lang="ru-RU" sz="2800" baseline="30000">
              <a:solidFill>
                <a:srgbClr val="FF3300"/>
              </a:solidFill>
              <a:latin typeface="Century Schoolbook" pitchFamily="18" charset="0"/>
            </a:endParaRPr>
          </a:p>
        </p:txBody>
      </p:sp>
      <p:pic>
        <p:nvPicPr>
          <p:cNvPr id="8499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371600"/>
            <a:ext cx="40386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555875" y="3860800"/>
            <a:ext cx="3529013" cy="5762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7900" y="2276475"/>
            <a:ext cx="1296988" cy="15843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3348038" y="3644900"/>
            <a:ext cx="71437" cy="460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627313" y="2205038"/>
            <a:ext cx="2232025" cy="2160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2916238" y="4076700"/>
            <a:ext cx="142875" cy="504825"/>
          </a:xfrm>
          <a:prstGeom prst="arc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3.bmp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572000" y="3071810"/>
            <a:ext cx="4286251" cy="3414226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7042" name="Прямоугольник 5"/>
          <p:cNvSpPr>
            <a:spLocks noChangeArrowheads="1"/>
          </p:cNvSpPr>
          <p:nvPr/>
        </p:nvSpPr>
        <p:spPr bwMode="auto">
          <a:xfrm>
            <a:off x="1143000" y="188913"/>
            <a:ext cx="77152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Gill Sans MT" pitchFamily="34" charset="0"/>
              <a:buAutoNum type="arabicPeriod"/>
            </a:pPr>
            <a:r>
              <a:rPr lang="ru-RU" sz="2400">
                <a:solidFill>
                  <a:srgbClr val="2A6D7D"/>
                </a:solidFill>
                <a:latin typeface="Times New Roman" pitchFamily="18" charset="0"/>
                <a:cs typeface="Times New Roman" pitchFamily="18" charset="0"/>
              </a:rPr>
              <a:t>Основанием пирамиды служит равносторонний треугольник со стороной 8см, одна из боковых граней – также равносторонний треугольник, перпендикулярна к плоскости основания. Определить площадь боковой поверхности  этой пирамиды.</a:t>
            </a:r>
          </a:p>
        </p:txBody>
      </p:sp>
      <p:pic>
        <p:nvPicPr>
          <p:cNvPr id="4" name="Рисунок 3" descr="Ч1.bmp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6522"/>
          <a:stretch>
            <a:fillRect/>
          </a:stretch>
        </p:blipFill>
        <p:spPr>
          <a:xfrm>
            <a:off x="1285852" y="3429000"/>
            <a:ext cx="3071834" cy="3028953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4F98A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396</Words>
  <Application>Microsoft Office PowerPoint</Application>
  <PresentationFormat>Экран (4:3)</PresentationFormat>
  <Paragraphs>88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32</vt:i4>
      </vt:variant>
      <vt:variant>
        <vt:lpstr>Заголовки слайдов</vt:lpstr>
      </vt:variant>
      <vt:variant>
        <vt:i4>13</vt:i4>
      </vt:variant>
    </vt:vector>
  </HeadingPairs>
  <TitlesOfParts>
    <vt:vector size="55" baseType="lpstr">
      <vt:lpstr>Century Schoolbook</vt:lpstr>
      <vt:lpstr>Arial</vt:lpstr>
      <vt:lpstr>Wingdings</vt:lpstr>
      <vt:lpstr>Wingdings 2</vt:lpstr>
      <vt:lpstr>Calibri</vt:lpstr>
      <vt:lpstr>Corbel</vt:lpstr>
      <vt:lpstr>Verdana</vt:lpstr>
      <vt:lpstr>Gill Sans MT</vt:lpstr>
      <vt:lpstr>Times New Roman</vt:lpstr>
      <vt:lpstr>Arial Black</vt:lpstr>
      <vt:lpstr>Эркер</vt:lpstr>
      <vt:lpstr>Солнцестояние</vt:lpstr>
      <vt:lpstr>1_Солнцестояние</vt:lpstr>
      <vt:lpstr>2_Солнцестояние</vt:lpstr>
      <vt:lpstr>3_Солнцестояние</vt:lpstr>
      <vt:lpstr>4_Солнцестояние</vt:lpstr>
      <vt:lpstr>Эркер</vt:lpstr>
      <vt:lpstr>Эркер</vt:lpstr>
      <vt:lpstr>Эркер</vt:lpstr>
      <vt:lpstr>Эркер</vt:lpstr>
      <vt:lpstr>Эркер</vt:lpstr>
      <vt:lpstr>Эркер</vt:lpstr>
      <vt:lpstr>Солнцестояние</vt:lpstr>
      <vt:lpstr>Солнцестояние</vt:lpstr>
      <vt:lpstr>Солнцестояние</vt:lpstr>
      <vt:lpstr>Солнцестояние</vt:lpstr>
      <vt:lpstr>1_Солнцестояние</vt:lpstr>
      <vt:lpstr>1_Солнцестояние</vt:lpstr>
      <vt:lpstr>1_Солнцестояние</vt:lpstr>
      <vt:lpstr>1_Солнцестояние</vt:lpstr>
      <vt:lpstr>2_Солнцестояние</vt:lpstr>
      <vt:lpstr>2_Солнцестояние</vt:lpstr>
      <vt:lpstr>2_Солнцестояние</vt:lpstr>
      <vt:lpstr>2_Солнцестояние</vt:lpstr>
      <vt:lpstr>3_Солнцестояние</vt:lpstr>
      <vt:lpstr>3_Солнцестояние</vt:lpstr>
      <vt:lpstr>3_Солнцестояние</vt:lpstr>
      <vt:lpstr>3_Солнцестояние</vt:lpstr>
      <vt:lpstr>4_Солнцестояние</vt:lpstr>
      <vt:lpstr>4_Солнцестояние</vt:lpstr>
      <vt:lpstr>4_Солнцестояние</vt:lpstr>
      <vt:lpstr>4_Солнцестояние</vt:lpstr>
      <vt:lpstr>ПРИЗМА. ПИРАМИДА РЕШЕНИЕ ЗАДАЧ</vt:lpstr>
      <vt:lpstr>ОСНОВАНИЕМ ПРЯМОЙ ТРЕУГОЛЬНОЙ ПРИЗМЫ СЛУЖИТ ПРЯМОУГОЛЬНЫЙ ТРЕУГОЛЬНИК С КАТЕТАМИ 3 И 4, ВЫСОТА ПРИЗМЫ РАВНА 6. НАЙДИТЕ:                                                    1. ПЛОЩАДЬ ОСНОВАНИЯ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Математика</cp:lastModifiedBy>
  <cp:revision>83</cp:revision>
  <dcterms:created xsi:type="dcterms:W3CDTF">2014-03-23T15:19:00Z</dcterms:created>
  <dcterms:modified xsi:type="dcterms:W3CDTF">2020-02-21T04:41:58Z</dcterms:modified>
</cp:coreProperties>
</file>