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2" r:id="rId6"/>
    <p:sldId id="261" r:id="rId7"/>
    <p:sldId id="273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70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582808"/>
    <a:srgbClr val="FF0000"/>
    <a:srgbClr val="E28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0D4D-F551-FA49-8845-C56C12DDA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8E627C-EFAD-2548-8642-0F4367D9F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40DC8A-AF4D-3A45-BA48-A2148873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3E7A91-EAF9-EB4D-A93E-D633AC3B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6E8438-13FE-8F40-ABA6-45E744FD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3883F-6E3B-3F45-8169-DE17D044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E80A62-EEF1-CF4D-AE59-12F834D59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DAE3F-0A74-A447-8259-FA6A5B91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8292FB-5B36-7C49-AE05-AB9B10AA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C46AD-1D4C-4A41-AFC9-6657FD2D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10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7D06D6-B477-4F43-AB92-1A0A9AC47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C8259D-1F8C-494F-A19C-3064E7659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CC7F6E-E00D-8C4E-8583-5C21C0CC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24D1-276A-204B-88FE-21A91DD3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FA4574-94D9-3542-B427-05ECBB8A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4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3998B-A218-404C-8385-8C9CFA6B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E1EDC-86CC-0B4F-8573-E82234FE7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EF4F3D-B580-8342-A759-6A0FD924F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44687-474B-6F4D-9E49-FE349F3D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82669D-3020-4845-905D-AADF7F23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560EF-2FB7-9149-A662-66A7A83E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FD876-41D2-1A49-9135-A7AC1F93D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B7F4A3-8BC0-4241-9520-BFC40FC8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8FE259-CFE6-1942-8DC5-FB4DA7A5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E61533-1E90-F046-A630-6CCCCE87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3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01812-E37C-1949-BAAE-B7BC0612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CBED2F-70D6-A040-B3E7-F96A6B407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02B6F9-0069-F249-8B91-E56A2082C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58D3B-C6FC-9443-B6C4-9993598D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02BC23-74C4-1E48-9038-C3D26A56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06F4A2-F26F-D14C-8237-C2591F5E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97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2FA69-8348-2D41-961C-A34399AC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A1CAB4-3EC7-4140-AEAD-E7103D3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7596CE-C4F2-B349-B486-DA47EB466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B4C8A8-5FCB-D644-A06C-9BCC41293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041CB3-6FED-6A42-B389-511B4D05F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E93000-093C-D645-82D7-E4ADEB7E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A6301A-38AE-4448-8EAA-B269D421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14BEED-C9DF-3646-85BD-7466C240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5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86C90-5A09-0D4F-A6A2-8A686141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340216-05F6-464F-B5C2-B3C5EB05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B55993-1716-C347-928E-8AA59D39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06E134-9DC7-F64D-84B8-146CA9B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20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941E81-89A2-8A48-98B4-B5FF2354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33ED07-1CA2-5E4E-9933-80424108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BA51E8-40F3-B04E-B3AF-6571EAB1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85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120C9-1AFD-8042-9C28-D6998845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46EB39-CB8A-554A-BCBF-AB1D41403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F67A8D-451B-3A48-9CEF-734EBB526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62CD89-AB39-7E40-9788-2A9A5C9F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B8735B-7C01-E241-B985-4C9CA232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46F1C5-DD04-A24B-AEB8-1B4997AA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1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F9C85-A325-1D4F-B201-8787B45F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739C5C-E19C-D344-AA35-A104E0704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A9DAB7-FEC9-3A40-B33D-F39A20D3F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B43D50-7544-B045-A17E-C746ABB7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BB18FE-BC3D-9548-995C-F696E957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59CBC4-42A2-F143-8D8C-4DD939CD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4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1FDD3-48FC-714F-B9BB-C9F74BB8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031804-9F2E-3449-833C-DA9C42A3D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E6AFA-07F2-C24C-BD10-662DBFC68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79972-598F-D14A-B1AB-5D82B3005A2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E03E58-26D4-2147-BFF5-9C02B1625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BE71B8-3B84-B34D-897B-8B0FFE2A5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99F65-DC05-8B40-8262-B66EB8E27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3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image" Target="../media/image9.jpeg" /><Relationship Id="rId7" Type="http://schemas.openxmlformats.org/officeDocument/2006/relationships/image" Target="../media/image1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Relationship Id="rId9" Type="http://schemas.openxmlformats.org/officeDocument/2006/relationships/image" Target="../media/image15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3143-AED7-8244-931F-38183C561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89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Проект 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по экологии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«Птичья тишина»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A0E2E5-D6DD-5A44-88AA-9E890CE76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7816" y="3945414"/>
            <a:ext cx="9144000" cy="1655762"/>
          </a:xfrm>
        </p:spPr>
        <p:txBody>
          <a:bodyPr/>
          <a:lstStyle/>
          <a:p>
            <a:pPr algn="r"/>
            <a:r>
              <a:rPr lang="ru-RU" dirty="0">
                <a:latin typeface="Arial Black" panose="020B0A04020102020204" pitchFamily="34" charset="0"/>
              </a:rPr>
              <a:t>Выполнила проект: ученица 7 «Д» класса </a:t>
            </a:r>
          </a:p>
          <a:p>
            <a:pPr algn="r"/>
            <a:r>
              <a:rPr lang="ru-RU" dirty="0">
                <a:latin typeface="Arial Black" panose="020B0A04020102020204" pitchFamily="34" charset="0"/>
              </a:rPr>
              <a:t>ГБОУ ШКОЛА No_851 </a:t>
            </a:r>
          </a:p>
          <a:p>
            <a:pPr algn="r"/>
            <a:r>
              <a:rPr lang="ru-RU" dirty="0">
                <a:latin typeface="Arial Black" panose="020B0A04020102020204" pitchFamily="34" charset="0"/>
              </a:rPr>
              <a:t>Меньшова Маргарита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24405" b="28808"/>
          <a:stretch/>
        </p:blipFill>
        <p:spPr>
          <a:xfrm flipH="1">
            <a:off x="-2" y="3017520"/>
            <a:ext cx="4501133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EAB32-A920-1244-BD2D-9FC0B546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B37393-9004-0A4B-B64B-B5A42BAF9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25" t="18926" r="5851" b="19423"/>
          <a:stretch/>
        </p:blipFill>
        <p:spPr>
          <a:xfrm>
            <a:off x="403028" y="1275588"/>
            <a:ext cx="11503152" cy="4306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 txBox="1">
            <a:spLocks/>
          </p:cNvSpPr>
          <p:nvPr/>
        </p:nvSpPr>
        <p:spPr>
          <a:xfrm>
            <a:off x="838200" y="1534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Реализация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 txBox="1">
            <a:spLocks/>
          </p:cNvSpPr>
          <p:nvPr/>
        </p:nvSpPr>
        <p:spPr>
          <a:xfrm>
            <a:off x="285820" y="5534406"/>
            <a:ext cx="11620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Arial Black" panose="020B0A04020102020204" pitchFamily="34" charset="0"/>
              </a:rPr>
              <a:t>Парк «Каскад Кировоградских прудов»</a:t>
            </a:r>
          </a:p>
        </p:txBody>
      </p:sp>
      <p:sp>
        <p:nvSpPr>
          <p:cNvPr id="8" name="Блок-схема: ИЛИ 7"/>
          <p:cNvSpPr/>
          <p:nvPr/>
        </p:nvSpPr>
        <p:spPr>
          <a:xfrm>
            <a:off x="5492496" y="2300859"/>
            <a:ext cx="347472" cy="310896"/>
          </a:xfrm>
          <a:prstGeom prst="flowChartOr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ИЛИ 8"/>
          <p:cNvSpPr/>
          <p:nvPr/>
        </p:nvSpPr>
        <p:spPr>
          <a:xfrm>
            <a:off x="4255008" y="3146203"/>
            <a:ext cx="347472" cy="310896"/>
          </a:xfrm>
          <a:prstGeom prst="flowChartOr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ИЛИ 9"/>
          <p:cNvSpPr/>
          <p:nvPr/>
        </p:nvSpPr>
        <p:spPr>
          <a:xfrm>
            <a:off x="7104888" y="2812797"/>
            <a:ext cx="347472" cy="310896"/>
          </a:xfrm>
          <a:prstGeom prst="flowChartOr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196072" y="237744"/>
            <a:ext cx="3710108" cy="1067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ИЛИ 11"/>
          <p:cNvSpPr/>
          <p:nvPr/>
        </p:nvSpPr>
        <p:spPr>
          <a:xfrm>
            <a:off x="8568620" y="408209"/>
            <a:ext cx="347472" cy="310896"/>
          </a:xfrm>
          <a:prstGeom prst="flowChartOr">
            <a:avLst/>
          </a:prstGeom>
          <a:solidFill>
            <a:srgbClr val="0070C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916092" y="324023"/>
            <a:ext cx="29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Места селения дрозда-рябинника</a:t>
            </a:r>
          </a:p>
        </p:txBody>
      </p:sp>
    </p:spTree>
    <p:extLst>
      <p:ext uri="{BB962C8B-B14F-4D97-AF65-F5344CB8AC3E}">
        <p14:creationId xmlns:p14="http://schemas.microsoft.com/office/powerpoint/2010/main" val="3780203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7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Анализ полученных данных </a:t>
            </a:r>
          </a:p>
        </p:txBody>
      </p:sp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FEA28584-6750-3647-9FB7-70956691B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23157"/>
              </p:ext>
            </p:extLst>
          </p:nvPr>
        </p:nvGraphicFramePr>
        <p:xfrm>
          <a:off x="429766" y="1247017"/>
          <a:ext cx="11372265" cy="47233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0755">
                  <a:extLst>
                    <a:ext uri="{9D8B030D-6E8A-4147-A177-3AD203B41FA5}">
                      <a16:colId xmlns:a16="http://schemas.microsoft.com/office/drawing/2014/main" val="4147538993"/>
                    </a:ext>
                  </a:extLst>
                </a:gridCol>
                <a:gridCol w="3790755">
                  <a:extLst>
                    <a:ext uri="{9D8B030D-6E8A-4147-A177-3AD203B41FA5}">
                      <a16:colId xmlns:a16="http://schemas.microsoft.com/office/drawing/2014/main" val="2495582420"/>
                    </a:ext>
                  </a:extLst>
                </a:gridCol>
                <a:gridCol w="3790755">
                  <a:extLst>
                    <a:ext uri="{9D8B030D-6E8A-4147-A177-3AD203B41FA5}">
                      <a16:colId xmlns:a16="http://schemas.microsoft.com/office/drawing/2014/main" val="2193703745"/>
                    </a:ext>
                  </a:extLst>
                </a:gridCol>
              </a:tblGrid>
              <a:tr h="73723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Удаленность</a:t>
                      </a:r>
                      <a:r>
                        <a:rPr lang="ru-RU" sz="2400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селения птиц от дорог</a:t>
                      </a:r>
                      <a:endParaRPr lang="ru-RU" sz="24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Уровень</a:t>
                      </a:r>
                      <a:r>
                        <a:rPr lang="ru-RU" sz="2400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шума рядом с автодорогой</a:t>
                      </a:r>
                      <a:endParaRPr lang="ru-RU" sz="24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Уровень</a:t>
                      </a:r>
                      <a:r>
                        <a:rPr lang="ru-RU" sz="2400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шума в местах селения птиц</a:t>
                      </a:r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839094"/>
                  </a:ext>
                </a:extLst>
              </a:tr>
              <a:tr h="13674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Пришкольный парк ГБОУ Школы №_851 </a:t>
                      </a:r>
                    </a:p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300 - 320 м)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76</a:t>
                      </a: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 – 80 дБ (децибел)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42 – 46 дБ (децибел)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876259"/>
                  </a:ext>
                </a:extLst>
              </a:tr>
              <a:tr h="97840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Парк «30-летия Победы»</a:t>
                      </a:r>
                    </a:p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(450 - 480 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60 – 66 дБ (децибел)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40 – 44 дБ (децибел)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b="1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00680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Парк «Каскад Кировоградских прудов»</a:t>
                      </a:r>
                    </a:p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(500 - 520 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74 – 78 дБ (децибел)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Arial Black" panose="020B0A04020102020204" pitchFamily="34" charset="0"/>
                        </a:rPr>
                        <a:t>38 – 42 дБ (децибел)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459827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9765" y="6144767"/>
            <a:ext cx="11372265" cy="623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Black" panose="020B0A04020102020204" pitchFamily="34" charset="0"/>
              </a:rPr>
              <a:t>Предельно допустимый уровень шума для работы и обучения человека – 35 дБ</a:t>
            </a:r>
          </a:p>
        </p:txBody>
      </p:sp>
    </p:spTree>
    <p:extLst>
      <p:ext uri="{BB962C8B-B14F-4D97-AF65-F5344CB8AC3E}">
        <p14:creationId xmlns:p14="http://schemas.microsoft.com/office/powerpoint/2010/main" val="220190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 txBox="1">
            <a:spLocks/>
          </p:cNvSpPr>
          <p:nvPr/>
        </p:nvSpPr>
        <p:spPr>
          <a:xfrm>
            <a:off x="838200" y="1534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«Карты кормёжки»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685" t="31380" r="8944" b="18360"/>
          <a:stretch/>
        </p:blipFill>
        <p:spPr>
          <a:xfrm>
            <a:off x="2828116" y="3987453"/>
            <a:ext cx="6535340" cy="2742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4100" t="29511" r="9300" b="16622"/>
          <a:stretch/>
        </p:blipFill>
        <p:spPr>
          <a:xfrm>
            <a:off x="6172199" y="1212944"/>
            <a:ext cx="5862829" cy="2667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4325" t="29644" r="9000" b="16622"/>
          <a:stretch/>
        </p:blipFill>
        <p:spPr>
          <a:xfrm>
            <a:off x="188122" y="1212943"/>
            <a:ext cx="5883994" cy="2667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12562" y="4939730"/>
            <a:ext cx="2602992" cy="12416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ИЛИ 9"/>
          <p:cNvSpPr/>
          <p:nvPr/>
        </p:nvSpPr>
        <p:spPr>
          <a:xfrm>
            <a:off x="264451" y="5098930"/>
            <a:ext cx="347472" cy="310896"/>
          </a:xfrm>
          <a:prstGeom prst="flowChartOr">
            <a:avLst/>
          </a:prstGeom>
          <a:noFill/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1923" y="5055883"/>
            <a:ext cx="1939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- Места селения дрозда-рябинника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r="44775" b="46615"/>
          <a:stretch/>
        </p:blipFill>
        <p:spPr>
          <a:xfrm>
            <a:off x="8916182" y="3987453"/>
            <a:ext cx="3288259" cy="287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7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7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Выводы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A51113C-3007-1A47-B1B4-C8740FA55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825625"/>
            <a:ext cx="1088745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i="1" dirty="0">
                <a:latin typeface="Arial Black" panose="020B0A04020102020204" pitchFamily="34" charset="0"/>
              </a:rPr>
              <a:t>Исходя из полученных данных, мы выявили прямую зависимость между уровнем издаваемого автодорогами шума и отдалённостью мест селения дроздов-рябинников. По полученным наблюдениям, данные птицы действительно селятся в среднем на расстоянии не менее 300 – 500 метров от автодорог. В местах, где наблюдается более низкий уровень шума.</a:t>
            </a:r>
          </a:p>
        </p:txBody>
      </p:sp>
    </p:spTree>
    <p:extLst>
      <p:ext uri="{BB962C8B-B14F-4D97-AF65-F5344CB8AC3E}">
        <p14:creationId xmlns:p14="http://schemas.microsoft.com/office/powerpoint/2010/main" val="301960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998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Фотогалерея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/>
          <a:stretch/>
        </p:blipFill>
        <p:spPr>
          <a:xfrm>
            <a:off x="7629142" y="3895344"/>
            <a:ext cx="4129041" cy="2693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/>
          <a:stretch/>
        </p:blipFill>
        <p:spPr>
          <a:xfrm>
            <a:off x="292608" y="3429000"/>
            <a:ext cx="4568952" cy="3159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50135" r="12642" b="6301"/>
          <a:stretch/>
        </p:blipFill>
        <p:spPr>
          <a:xfrm>
            <a:off x="5010910" y="3428999"/>
            <a:ext cx="2468882" cy="3159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57133" r="16741" b="25600"/>
          <a:stretch/>
        </p:blipFill>
        <p:spPr>
          <a:xfrm>
            <a:off x="4100886" y="929405"/>
            <a:ext cx="4115851" cy="2358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2"/>
          <a:stretch/>
        </p:blipFill>
        <p:spPr>
          <a:xfrm>
            <a:off x="8823960" y="929405"/>
            <a:ext cx="2934223" cy="2809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47868" r="25283" b="17551"/>
          <a:stretch/>
        </p:blipFill>
        <p:spPr>
          <a:xfrm>
            <a:off x="291595" y="916222"/>
            <a:ext cx="3517696" cy="2371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44666" b="15735"/>
          <a:stretch/>
        </p:blipFill>
        <p:spPr>
          <a:xfrm>
            <a:off x="7626097" y="3895344"/>
            <a:ext cx="4132086" cy="2715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315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410E04D-CCD7-914B-A745-57512C3540D7}"/>
              </a:ext>
            </a:extLst>
          </p:cNvPr>
          <p:cNvSpPr txBox="1">
            <a:spLocks/>
          </p:cNvSpPr>
          <p:nvPr/>
        </p:nvSpPr>
        <p:spPr>
          <a:xfrm>
            <a:off x="1211199" y="997013"/>
            <a:ext cx="9747504" cy="305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Arial Black" panose="020B0A04020102020204" pitchFamily="34" charset="0"/>
              </a:rPr>
              <a:t>Спасибо за внимание!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9" t="509" r="24904" b="34961"/>
          <a:stretch/>
        </p:blipFill>
        <p:spPr>
          <a:xfrm>
            <a:off x="7744969" y="3386017"/>
            <a:ext cx="4453128" cy="3481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5528" b="34439"/>
          <a:stretch/>
        </p:blipFill>
        <p:spPr>
          <a:xfrm flipH="1">
            <a:off x="-9332" y="3358585"/>
            <a:ext cx="4434265" cy="35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6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9" t="509" r="24904" b="34961"/>
          <a:stretch/>
        </p:blipFill>
        <p:spPr>
          <a:xfrm>
            <a:off x="7744969" y="3386017"/>
            <a:ext cx="4453128" cy="3481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5528" b="34439"/>
          <a:stretch/>
        </p:blipFill>
        <p:spPr>
          <a:xfrm flipH="1">
            <a:off x="-9332" y="3358585"/>
            <a:ext cx="4434265" cy="35367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933" y="284956"/>
            <a:ext cx="3222311" cy="3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80894-9C24-E44A-BEA6-A789769C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Актуальность темы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BFF5E4-86DB-7E4F-87F3-8F3B700BD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62672"/>
            <a:ext cx="11539728" cy="4838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i="1" dirty="0">
                <a:latin typeface="Arial Black" panose="020B0A04020102020204" pitchFamily="34" charset="0"/>
              </a:rPr>
              <a:t>«Шум большого города влияет на всех живых существ. И к сожалению, современный человек не может комфортно существовать без городской инфраструктуры. Другим живым существам, таким, как дрозды-рябинники, приходится приспосабливаться и селиться в местах, в той или иной мере удаленных от источников шумового загрязнения».</a:t>
            </a:r>
          </a:p>
          <a:p>
            <a:pPr marL="0" indent="0">
              <a:buNone/>
            </a:pPr>
            <a:endParaRPr lang="ru-RU" sz="1050" i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200" i="1" dirty="0">
                <a:latin typeface="Arial Black" panose="020B0A04020102020204" pitchFamily="34" charset="0"/>
              </a:rPr>
              <a:t>«Мною двигало желание выяснить, насколько близко к транспортным артериям селятся данные птицы. И доказать, что между местами селения данных птиц и исходящим от дорог уровнем шума действительно есть зависимость».</a:t>
            </a:r>
          </a:p>
          <a:p>
            <a:pPr marL="0" indent="0">
              <a:buNone/>
            </a:pPr>
            <a:endParaRPr lang="ru-RU" sz="1050" i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200" i="1" dirty="0">
                <a:latin typeface="Arial Black" panose="020B0A04020102020204" pitchFamily="34" charset="0"/>
              </a:rPr>
              <a:t>«И предложить места на карте </a:t>
            </a:r>
            <a:r>
              <a:rPr lang="ru-RU" sz="2200" i="1" dirty="0" err="1">
                <a:latin typeface="Arial Black" panose="020B0A04020102020204" pitchFamily="34" charset="0"/>
              </a:rPr>
              <a:t>Чертановского</a:t>
            </a:r>
            <a:r>
              <a:rPr lang="ru-RU" sz="2200" i="1" dirty="0">
                <a:latin typeface="Arial Black" panose="020B0A04020102020204" pitchFamily="34" charset="0"/>
              </a:rPr>
              <a:t> района г. Москвы, где чаще всего можно встретить данных птиц, произвести их кормление и наблюдение за ними».</a:t>
            </a:r>
          </a:p>
        </p:txBody>
      </p:sp>
    </p:spTree>
    <p:extLst>
      <p:ext uri="{BB962C8B-B14F-4D97-AF65-F5344CB8AC3E}">
        <p14:creationId xmlns:p14="http://schemas.microsoft.com/office/powerpoint/2010/main" val="1951365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2BB64-6030-FB43-8865-494985DE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Цели и задачи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61324-110D-B24C-932A-148830379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96" y="1498664"/>
            <a:ext cx="11341608" cy="5048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1. </a:t>
            </a:r>
            <a:r>
              <a:rPr lang="ru-RU" dirty="0">
                <a:latin typeface="Arial Black" panose="020B0A04020102020204" pitchFamily="34" charset="0"/>
              </a:rPr>
              <a:t>Определить места, где встречаются дрозды-рябинники в </a:t>
            </a:r>
            <a:r>
              <a:rPr lang="ru-RU" dirty="0" err="1">
                <a:latin typeface="Arial Black" panose="020B0A04020102020204" pitchFamily="34" charset="0"/>
              </a:rPr>
              <a:t>Чертановском</a:t>
            </a:r>
            <a:r>
              <a:rPr lang="ru-RU" dirty="0">
                <a:latin typeface="Arial Black" panose="020B0A04020102020204" pitchFamily="34" charset="0"/>
              </a:rPr>
              <a:t> районе г. Москвы в период с апреля по май 2023 г.</a:t>
            </a:r>
          </a:p>
          <a:p>
            <a:pPr marL="0" indent="0">
              <a:buNone/>
            </a:pPr>
            <a:endParaRPr lang="ru-RU" sz="1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2. </a:t>
            </a:r>
            <a:r>
              <a:rPr lang="ru-RU" dirty="0">
                <a:latin typeface="Arial Black" panose="020B0A04020102020204" pitchFamily="34" charset="0"/>
              </a:rPr>
              <a:t>Выяснить удаленность мест селения дроздов от местных автодорог. </a:t>
            </a:r>
          </a:p>
          <a:p>
            <a:pPr marL="0" indent="0">
              <a:buNone/>
            </a:pPr>
            <a:endParaRPr lang="ru-RU" sz="1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3. </a:t>
            </a:r>
            <a:r>
              <a:rPr lang="ru-RU" dirty="0">
                <a:latin typeface="Arial Black" panose="020B0A04020102020204" pitchFamily="34" charset="0"/>
              </a:rPr>
              <a:t>Измерить с помощью оборудования (</a:t>
            </a:r>
            <a:r>
              <a:rPr lang="ru-RU" dirty="0" err="1">
                <a:latin typeface="Arial Black" panose="020B0A04020102020204" pitchFamily="34" charset="0"/>
              </a:rPr>
              <a:t>шумомер</a:t>
            </a:r>
            <a:r>
              <a:rPr lang="ru-RU" dirty="0">
                <a:latin typeface="Arial Black" panose="020B0A04020102020204" pitchFamily="34" charset="0"/>
              </a:rPr>
              <a:t>), уровень шума, исходящий от местных автодорог. </a:t>
            </a:r>
          </a:p>
          <a:p>
            <a:pPr marL="0" indent="0">
              <a:buNone/>
            </a:pPr>
            <a:endParaRPr lang="ru-RU" sz="1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4. </a:t>
            </a:r>
            <a:r>
              <a:rPr lang="ru-RU" dirty="0">
                <a:latin typeface="Arial Black" panose="020B0A04020102020204" pitchFamily="34" charset="0"/>
              </a:rPr>
              <a:t>Выявить </a:t>
            </a:r>
            <a:r>
              <a:rPr lang="ru-RU" dirty="0" err="1">
                <a:latin typeface="Arial Black" panose="020B0A04020102020204" pitchFamily="34" charset="0"/>
              </a:rPr>
              <a:t>корелляцию</a:t>
            </a:r>
            <a:r>
              <a:rPr lang="ru-RU" dirty="0">
                <a:latin typeface="Arial Black" panose="020B0A04020102020204" pitchFamily="34" charset="0"/>
              </a:rPr>
              <a:t> между дальностью селений дроздов-рябинников и уровнем шума от автодорог. </a:t>
            </a:r>
          </a:p>
          <a:p>
            <a:pPr marL="0" indent="0">
              <a:buNone/>
            </a:pPr>
            <a:endParaRPr lang="ru-RU" sz="1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5. Создать карту, на которой отразить места, где можно производить наблюдение и кормёжку дроздов-рябинников!</a:t>
            </a:r>
          </a:p>
        </p:txBody>
      </p:sp>
    </p:spTree>
    <p:extLst>
      <p:ext uri="{BB962C8B-B14F-4D97-AF65-F5344CB8AC3E}">
        <p14:creationId xmlns:p14="http://schemas.microsoft.com/office/powerpoint/2010/main" val="358561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5ED25-549A-8843-85C9-FA04E9C6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Гипотеза</a:t>
            </a:r>
            <a:r>
              <a:rPr lang="ru-RU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1113C-3007-1A47-B1B4-C8740FA55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825625"/>
            <a:ext cx="1088745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i="1" dirty="0">
                <a:latin typeface="Arial Black" panose="020B0A04020102020204" pitchFamily="34" charset="0"/>
              </a:rPr>
              <a:t>Действительно ли дрозды-рябинники селятся в городских парках, скверах и заповедниках в максимальном отдалении от источников городского шума? </a:t>
            </a:r>
          </a:p>
          <a:p>
            <a:pPr marL="0" indent="0" algn="ctr">
              <a:buNone/>
            </a:pPr>
            <a:endParaRPr lang="ru-RU" sz="3000" i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9" t="509" r="24904" b="34961"/>
          <a:stretch/>
        </p:blipFill>
        <p:spPr>
          <a:xfrm>
            <a:off x="7744969" y="3386017"/>
            <a:ext cx="4453128" cy="3481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5528" b="34439"/>
          <a:stretch/>
        </p:blipFill>
        <p:spPr>
          <a:xfrm flipH="1">
            <a:off x="-9332" y="3358585"/>
            <a:ext cx="4434265" cy="35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8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9C9D7-1332-0641-9DFA-AEB9CA6B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1720429"/>
            <a:ext cx="11039856" cy="3691461"/>
          </a:xfrm>
        </p:spPr>
        <p:txBody>
          <a:bodyPr>
            <a:noAutofit/>
          </a:bodyPr>
          <a:lstStyle/>
          <a:p>
            <a:r>
              <a:rPr lang="ru-RU" sz="3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Объекты исследования: </a:t>
            </a:r>
            <a:r>
              <a:rPr lang="ru-RU" sz="3600" dirty="0">
                <a:latin typeface="Arial Black" panose="020B0A04020102020204" pitchFamily="34" charset="0"/>
              </a:rPr>
              <a:t>Дрозды-рябинники </a:t>
            </a:r>
            <a:br>
              <a:rPr lang="ru-RU" sz="3600" dirty="0">
                <a:latin typeface="Arial Black" panose="020B0A04020102020204" pitchFamily="34" charset="0"/>
              </a:rPr>
            </a:br>
            <a:br>
              <a:rPr lang="ru-RU" sz="3600" dirty="0">
                <a:latin typeface="Arial Black" panose="020B0A04020102020204" pitchFamily="34" charset="0"/>
              </a:rPr>
            </a:br>
            <a:r>
              <a:rPr lang="ru-RU" sz="3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Предмет исследования: </a:t>
            </a:r>
            <a:r>
              <a:rPr lang="ru-RU" sz="3600" dirty="0">
                <a:latin typeface="Arial Black" panose="020B0A04020102020204" pitchFamily="34" charset="0"/>
              </a:rPr>
              <a:t>Выявление корреляции между местами селения дроздов-рябинников и уровнем шума от автодорог в районе Северное Чертаново г. Москвы </a:t>
            </a:r>
          </a:p>
        </p:txBody>
      </p:sp>
    </p:spTree>
    <p:extLst>
      <p:ext uri="{BB962C8B-B14F-4D97-AF65-F5344CB8AC3E}">
        <p14:creationId xmlns:p14="http://schemas.microsoft.com/office/powerpoint/2010/main" val="187088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3E8A8-43A8-0E43-9EE8-E8DB20DF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1" y="99949"/>
            <a:ext cx="11216640" cy="1325563"/>
          </a:xfrm>
        </p:spPr>
        <p:txBody>
          <a:bodyPr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Календарь работы над проектом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EA28584-6750-3647-9FB7-70956691B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775849"/>
              </p:ext>
            </p:extLst>
          </p:nvPr>
        </p:nvGraphicFramePr>
        <p:xfrm>
          <a:off x="429767" y="1292737"/>
          <a:ext cx="11372265" cy="4980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0755">
                  <a:extLst>
                    <a:ext uri="{9D8B030D-6E8A-4147-A177-3AD203B41FA5}">
                      <a16:colId xmlns:a16="http://schemas.microsoft.com/office/drawing/2014/main" val="4147538993"/>
                    </a:ext>
                  </a:extLst>
                </a:gridCol>
                <a:gridCol w="3790755">
                  <a:extLst>
                    <a:ext uri="{9D8B030D-6E8A-4147-A177-3AD203B41FA5}">
                      <a16:colId xmlns:a16="http://schemas.microsoft.com/office/drawing/2014/main" val="2495582420"/>
                    </a:ext>
                  </a:extLst>
                </a:gridCol>
                <a:gridCol w="3790755">
                  <a:extLst>
                    <a:ext uri="{9D8B030D-6E8A-4147-A177-3AD203B41FA5}">
                      <a16:colId xmlns:a16="http://schemas.microsoft.com/office/drawing/2014/main" val="2193703745"/>
                    </a:ext>
                  </a:extLst>
                </a:gridCol>
              </a:tblGrid>
              <a:tr h="76466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Этапы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Деятельность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Сроки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839094"/>
                  </a:ext>
                </a:extLst>
              </a:tr>
              <a:tr h="22128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Информационно-исследовательский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Black" panose="020B0A04020102020204" pitchFamily="34" charset="0"/>
                        </a:rPr>
                        <a:t>Изучение литературы по выбранной тематике.</a:t>
                      </a:r>
                    </a:p>
                    <a:p>
                      <a:r>
                        <a:rPr lang="ru-RU" dirty="0">
                          <a:latin typeface="Arial Black" panose="020B0A04020102020204" pitchFamily="34" charset="0"/>
                        </a:rPr>
                        <a:t>Выбор методов исследования для организации поиска мест обитания дроздов-рябинников.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Март 2023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237838"/>
                  </a:ext>
                </a:extLst>
              </a:tr>
              <a:tr h="200253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Определение плана работы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Arial Black" panose="020B0A04020102020204" pitchFamily="34" charset="0"/>
                        </a:rPr>
                        <a:t>Составление плана работы, календарного графика, выбор программ для систематизации и обработки полученных в будущем данных.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Март – апрель 2023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610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95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3E8A8-43A8-0E43-9EE8-E8DB20DF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1" y="99949"/>
            <a:ext cx="11216640" cy="1325563"/>
          </a:xfrm>
        </p:spPr>
        <p:txBody>
          <a:bodyPr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Календарь работы над проектом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EA28584-6750-3647-9FB7-70956691B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01739"/>
              </p:ext>
            </p:extLst>
          </p:nvPr>
        </p:nvGraphicFramePr>
        <p:xfrm>
          <a:off x="429766" y="1247017"/>
          <a:ext cx="11372265" cy="5190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0755">
                  <a:extLst>
                    <a:ext uri="{9D8B030D-6E8A-4147-A177-3AD203B41FA5}">
                      <a16:colId xmlns:a16="http://schemas.microsoft.com/office/drawing/2014/main" val="4147538993"/>
                    </a:ext>
                  </a:extLst>
                </a:gridCol>
                <a:gridCol w="3790755">
                  <a:extLst>
                    <a:ext uri="{9D8B030D-6E8A-4147-A177-3AD203B41FA5}">
                      <a16:colId xmlns:a16="http://schemas.microsoft.com/office/drawing/2014/main" val="2495582420"/>
                    </a:ext>
                  </a:extLst>
                </a:gridCol>
                <a:gridCol w="3790755">
                  <a:extLst>
                    <a:ext uri="{9D8B030D-6E8A-4147-A177-3AD203B41FA5}">
                      <a16:colId xmlns:a16="http://schemas.microsoft.com/office/drawing/2014/main" val="2193703745"/>
                    </a:ext>
                  </a:extLst>
                </a:gridCol>
              </a:tblGrid>
              <a:tr h="73723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Этапы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Деятельность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Сроки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839094"/>
                  </a:ext>
                </a:extLst>
              </a:tr>
              <a:tr h="13674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Сбор данных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Black" panose="020B0A04020102020204" pitchFamily="34" charset="0"/>
                        </a:rPr>
                        <a:t>Поисковые экскурсии в районе Чертаново Северное. Места наблюдения: пришкольный парк учреждения ГБОУ No_851, парк «30-летия победы», парк «Каскад Кировоградских прудов».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Апрель – май 2023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876259"/>
                  </a:ext>
                </a:extLst>
              </a:tr>
              <a:tr h="97840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Оформление результатов проекта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Black" panose="020B0A04020102020204" pitchFamily="34" charset="0"/>
                        </a:rPr>
                        <a:t>Систематизация и</a:t>
                      </a:r>
                      <a:r>
                        <a:rPr lang="ru-RU" baseline="0" dirty="0">
                          <a:latin typeface="Arial Black" panose="020B0A04020102020204" pitchFamily="34" charset="0"/>
                        </a:rPr>
                        <a:t> обработка полученных результатов.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Июнь – июль 2023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00680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Заключительный. Подведение итогов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Black" panose="020B0A04020102020204" pitchFamily="34" charset="0"/>
                        </a:rPr>
                        <a:t>Подведение итогов. Создание «карты</a:t>
                      </a:r>
                      <a:r>
                        <a:rPr lang="ru-RU" baseline="0" dirty="0">
                          <a:latin typeface="Arial Black" panose="020B0A04020102020204" pitchFamily="34" charset="0"/>
                        </a:rPr>
                        <a:t> кормёжек».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Август 2023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459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59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7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Реализация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50" t="31644" r="8025" b="15956"/>
          <a:stretch/>
        </p:blipFill>
        <p:spPr>
          <a:xfrm>
            <a:off x="285820" y="1479042"/>
            <a:ext cx="11620360" cy="3899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 txBox="1">
            <a:spLocks/>
          </p:cNvSpPr>
          <p:nvPr/>
        </p:nvSpPr>
        <p:spPr>
          <a:xfrm>
            <a:off x="285820" y="5415534"/>
            <a:ext cx="11620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Arial Black" panose="020B0A04020102020204" pitchFamily="34" charset="0"/>
              </a:rPr>
              <a:t>Пришкольный парк ГБОУ Школы №_851 </a:t>
            </a:r>
          </a:p>
        </p:txBody>
      </p:sp>
      <p:sp>
        <p:nvSpPr>
          <p:cNvPr id="7" name="Блок-схема: ИЛИ 6"/>
          <p:cNvSpPr/>
          <p:nvPr/>
        </p:nvSpPr>
        <p:spPr>
          <a:xfrm>
            <a:off x="3947160" y="2889504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ИЛИ 7"/>
          <p:cNvSpPr/>
          <p:nvPr/>
        </p:nvSpPr>
        <p:spPr>
          <a:xfrm>
            <a:off x="5026152" y="2734056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ИЛИ 8"/>
          <p:cNvSpPr/>
          <p:nvPr/>
        </p:nvSpPr>
        <p:spPr>
          <a:xfrm>
            <a:off x="8022336" y="3429000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ИЛИ 9"/>
          <p:cNvSpPr/>
          <p:nvPr/>
        </p:nvSpPr>
        <p:spPr>
          <a:xfrm>
            <a:off x="2868168" y="2802636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ИЛИ 10"/>
          <p:cNvSpPr/>
          <p:nvPr/>
        </p:nvSpPr>
        <p:spPr>
          <a:xfrm>
            <a:off x="3215640" y="2219325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ИЛИ 11"/>
          <p:cNvSpPr/>
          <p:nvPr/>
        </p:nvSpPr>
        <p:spPr>
          <a:xfrm>
            <a:off x="7027510" y="3691128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96072" y="237744"/>
            <a:ext cx="3710108" cy="1067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ЛИ 12"/>
          <p:cNvSpPr/>
          <p:nvPr/>
        </p:nvSpPr>
        <p:spPr>
          <a:xfrm>
            <a:off x="6702552" y="2647188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ЛИ 13"/>
          <p:cNvSpPr/>
          <p:nvPr/>
        </p:nvSpPr>
        <p:spPr>
          <a:xfrm>
            <a:off x="8568620" y="408209"/>
            <a:ext cx="347472" cy="310896"/>
          </a:xfrm>
          <a:prstGeom prst="flowChartOr">
            <a:avLst/>
          </a:prstGeom>
          <a:solidFill>
            <a:srgbClr val="FFC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916092" y="324023"/>
            <a:ext cx="29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Места селения дрозда-рябинника</a:t>
            </a:r>
          </a:p>
        </p:txBody>
      </p:sp>
    </p:spTree>
    <p:extLst>
      <p:ext uri="{BB962C8B-B14F-4D97-AF65-F5344CB8AC3E}">
        <p14:creationId xmlns:p14="http://schemas.microsoft.com/office/powerpoint/2010/main" val="327322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06037-59C0-014A-9DC6-D249F25F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FB9AFF-FAC0-924E-908C-F9250E51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01" t="21777" r="3900" b="15822"/>
          <a:stretch/>
        </p:blipFill>
        <p:spPr>
          <a:xfrm>
            <a:off x="313252" y="1261491"/>
            <a:ext cx="11548872" cy="4430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 txBox="1">
            <a:spLocks/>
          </p:cNvSpPr>
          <p:nvPr/>
        </p:nvSpPr>
        <p:spPr>
          <a:xfrm>
            <a:off x="838200" y="1534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Реализация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9B4046F-1EC4-184A-9E75-0B48951492CA}"/>
              </a:ext>
            </a:extLst>
          </p:cNvPr>
          <p:cNvSpPr txBox="1">
            <a:spLocks/>
          </p:cNvSpPr>
          <p:nvPr/>
        </p:nvSpPr>
        <p:spPr>
          <a:xfrm>
            <a:off x="285820" y="5543550"/>
            <a:ext cx="11620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Arial Black" panose="020B0A04020102020204" pitchFamily="34" charset="0"/>
              </a:rPr>
              <a:t>Парк «30-летия Победы»</a:t>
            </a:r>
          </a:p>
        </p:txBody>
      </p:sp>
      <p:sp>
        <p:nvSpPr>
          <p:cNvPr id="10" name="Блок-схема: ИЛИ 9"/>
          <p:cNvSpPr/>
          <p:nvPr/>
        </p:nvSpPr>
        <p:spPr>
          <a:xfrm>
            <a:off x="5394960" y="3043238"/>
            <a:ext cx="347472" cy="310896"/>
          </a:xfrm>
          <a:prstGeom prst="flowChartOr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ИЛИ 10"/>
          <p:cNvSpPr/>
          <p:nvPr/>
        </p:nvSpPr>
        <p:spPr>
          <a:xfrm>
            <a:off x="4866132" y="3616580"/>
            <a:ext cx="347472" cy="310896"/>
          </a:xfrm>
          <a:prstGeom prst="flowChartOr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ИЛИ 11"/>
          <p:cNvSpPr/>
          <p:nvPr/>
        </p:nvSpPr>
        <p:spPr>
          <a:xfrm>
            <a:off x="4428744" y="2643252"/>
            <a:ext cx="347472" cy="310896"/>
          </a:xfrm>
          <a:prstGeom prst="flowChartOr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ЛИ 12"/>
          <p:cNvSpPr/>
          <p:nvPr/>
        </p:nvSpPr>
        <p:spPr>
          <a:xfrm>
            <a:off x="7059168" y="3697224"/>
            <a:ext cx="347472" cy="310896"/>
          </a:xfrm>
          <a:prstGeom prst="flowChartOr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196072" y="237744"/>
            <a:ext cx="3710108" cy="1067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ЛИ 14"/>
          <p:cNvSpPr/>
          <p:nvPr/>
        </p:nvSpPr>
        <p:spPr>
          <a:xfrm>
            <a:off x="8568620" y="408209"/>
            <a:ext cx="347472" cy="310896"/>
          </a:xfrm>
          <a:prstGeom prst="flowChartOr">
            <a:avLst/>
          </a:prstGeom>
          <a:solidFill>
            <a:srgbClr val="C00000"/>
          </a:solidFill>
          <a:ln>
            <a:solidFill>
              <a:srgbClr val="582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916092" y="324023"/>
            <a:ext cx="29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Места селения дрозда-рябинника</a:t>
            </a:r>
          </a:p>
        </p:txBody>
      </p:sp>
    </p:spTree>
    <p:extLst>
      <p:ext uri="{BB962C8B-B14F-4D97-AF65-F5344CB8AC3E}">
        <p14:creationId xmlns:p14="http://schemas.microsoft.com/office/powerpoint/2010/main" val="3816500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575</Words>
  <Application>Microsoft Office PowerPoint</Application>
  <PresentationFormat>Широкоэкранный</PresentationFormat>
  <Paragraphs>79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Проект  по экологии «Птичья тишина»</vt:lpstr>
      <vt:lpstr>Актуальность темы </vt:lpstr>
      <vt:lpstr>Цели и задачи </vt:lpstr>
      <vt:lpstr>Гипотеза </vt:lpstr>
      <vt:lpstr>Объекты исследования: Дрозды-рябинники   Предмет исследования: Выявление корреляции между местами селения дроздов-рябинников и уровнем шума от автодорог в районе Северное Чертаново г. Москвы </vt:lpstr>
      <vt:lpstr>Календарь работы над проектом </vt:lpstr>
      <vt:lpstr>Календарь работы над проектом </vt:lpstr>
      <vt:lpstr>Реализация </vt:lpstr>
      <vt:lpstr>Презентация PowerPoint</vt:lpstr>
      <vt:lpstr>Презентация PowerPoint</vt:lpstr>
      <vt:lpstr>Анализ полученных данных </vt:lpstr>
      <vt:lpstr>Презентация PowerPoint</vt:lpstr>
      <vt:lpstr>Выводы</vt:lpstr>
      <vt:lpstr>Фотогалерея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по экологии «Птичья тишина»</dc:title>
  <dc:creator>Сорокун Мария Петровна</dc:creator>
  <cp:lastModifiedBy>Мария Сорокун</cp:lastModifiedBy>
  <cp:revision>26</cp:revision>
  <dcterms:created xsi:type="dcterms:W3CDTF">2023-09-05T18:58:37Z</dcterms:created>
  <dcterms:modified xsi:type="dcterms:W3CDTF">2023-11-02T08:00:48Z</dcterms:modified>
</cp:coreProperties>
</file>